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7.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Override1.xml" ContentType="application/vnd.openxmlformats-officedocument.themeOverride+xml"/>
  <Override PartName="/ppt/tags/tag10.xml" ContentType="application/vnd.openxmlformats-officedocument.presentationml.tags+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2.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0" r:id="rId2"/>
    <p:sldMasterId id="2147483696" r:id="rId3"/>
    <p:sldMasterId id="2147483708" r:id="rId4"/>
    <p:sldMasterId id="2147483743" r:id="rId5"/>
    <p:sldMasterId id="2147483773" r:id="rId6"/>
    <p:sldMasterId id="2147483791" r:id="rId7"/>
    <p:sldMasterId id="2147483810" r:id="rId8"/>
  </p:sldMasterIdLst>
  <p:notesMasterIdLst>
    <p:notesMasterId r:id="rId52"/>
  </p:notesMasterIdLst>
  <p:handoutMasterIdLst>
    <p:handoutMasterId r:id="rId53"/>
  </p:handoutMasterIdLst>
  <p:sldIdLst>
    <p:sldId id="1561" r:id="rId9"/>
    <p:sldId id="629" r:id="rId10"/>
    <p:sldId id="645" r:id="rId11"/>
    <p:sldId id="654" r:id="rId12"/>
    <p:sldId id="655" r:id="rId13"/>
    <p:sldId id="656" r:id="rId14"/>
    <p:sldId id="641" r:id="rId15"/>
    <p:sldId id="648" r:id="rId16"/>
    <p:sldId id="649" r:id="rId17"/>
    <p:sldId id="573" r:id="rId18"/>
    <p:sldId id="611" r:id="rId19"/>
    <p:sldId id="612" r:id="rId20"/>
    <p:sldId id="650" r:id="rId21"/>
    <p:sldId id="643" r:id="rId22"/>
    <p:sldId id="652" r:id="rId23"/>
    <p:sldId id="666" r:id="rId24"/>
    <p:sldId id="644" r:id="rId25"/>
    <p:sldId id="618" r:id="rId26"/>
    <p:sldId id="619" r:id="rId27"/>
    <p:sldId id="667" r:id="rId28"/>
    <p:sldId id="642" r:id="rId29"/>
    <p:sldId id="324" r:id="rId30"/>
    <p:sldId id="528" r:id="rId31"/>
    <p:sldId id="631" r:id="rId32"/>
    <p:sldId id="634" r:id="rId33"/>
    <p:sldId id="637" r:id="rId34"/>
    <p:sldId id="647" r:id="rId35"/>
    <p:sldId id="668" r:id="rId36"/>
    <p:sldId id="490" r:id="rId37"/>
    <p:sldId id="491" r:id="rId38"/>
    <p:sldId id="469" r:id="rId39"/>
    <p:sldId id="501" r:id="rId40"/>
    <p:sldId id="586" r:id="rId41"/>
    <p:sldId id="588" r:id="rId42"/>
    <p:sldId id="322" r:id="rId43"/>
    <p:sldId id="323" r:id="rId44"/>
    <p:sldId id="602" r:id="rId45"/>
    <p:sldId id="603" r:id="rId46"/>
    <p:sldId id="604" r:id="rId47"/>
    <p:sldId id="609" r:id="rId48"/>
    <p:sldId id="440" r:id="rId49"/>
    <p:sldId id="675" r:id="rId50"/>
    <p:sldId id="371"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1" autoAdjust="0"/>
    <p:restoredTop sz="73568" autoAdjust="0"/>
  </p:normalViewPr>
  <p:slideViewPr>
    <p:cSldViewPr snapToGrid="0">
      <p:cViewPr varScale="1">
        <p:scale>
          <a:sx n="66" d="100"/>
          <a:sy n="66" d="100"/>
        </p:scale>
        <p:origin x="1434" y="7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EF87A14-CD1B-4C7A-AD2A-E6A5AE47005A}">
      <dgm:prSet phldrT="[Text]" custT="1"/>
      <dgm:spPr/>
      <dgm:t>
        <a:bodyPr/>
        <a:lstStyle/>
        <a:p>
          <a:r>
            <a:rPr lang="en-US" sz="2000" dirty="0"/>
            <a:t>Health Check</a:t>
          </a:r>
        </a:p>
      </dgm:t>
    </dgm:pt>
    <dgm:pt modelId="{A09BE54F-79F5-4681-B28A-9140D3082AA8}" type="parTrans" cxnId="{3527C197-016F-4431-A862-8C4E579A3C78}">
      <dgm:prSet/>
      <dgm:spPr/>
      <dgm:t>
        <a:bodyPr/>
        <a:lstStyle/>
        <a:p>
          <a:endParaRPr lang="en-US" sz="2000"/>
        </a:p>
      </dgm:t>
    </dgm:pt>
    <dgm:pt modelId="{43A4FD19-F269-4C16-AC73-2D096854B3FF}" type="sibTrans" cxnId="{3527C197-016F-4431-A862-8C4E579A3C78}">
      <dgm:prSet/>
      <dgm:spPr/>
      <dgm:t>
        <a:bodyPr/>
        <a:lstStyle/>
        <a:p>
          <a:endParaRPr lang="en-US" sz="2000"/>
        </a:p>
      </dgm:t>
    </dgm:pt>
    <dgm:pt modelId="{7606BCA9-C302-4783-BFBD-2DC518E778CD}">
      <dgm:prSet phldrT="[Text]" custT="1"/>
      <dgm:spPr/>
      <dgm:t>
        <a:bodyPr/>
        <a:lstStyle/>
        <a:p>
          <a:r>
            <a:rPr lang="en-US" sz="2000" dirty="0"/>
            <a:t>Monitor &amp; Optimize</a:t>
          </a:r>
        </a:p>
      </dgm:t>
    </dgm:pt>
    <dgm:pt modelId="{0028FD89-5221-4A08-BB87-C2FA6BE4E51E}" type="parTrans" cxnId="{98680B21-BD29-449C-BACB-F7DFCC4278D3}">
      <dgm:prSet/>
      <dgm:spPr/>
      <dgm:t>
        <a:bodyPr/>
        <a:lstStyle/>
        <a:p>
          <a:endParaRPr lang="en-US" sz="2000"/>
        </a:p>
      </dgm:t>
    </dgm:pt>
    <dgm:pt modelId="{C76DB427-5F76-4C03-B2F4-D396A18A7955}" type="sibTrans" cxnId="{98680B21-BD29-449C-BACB-F7DFCC4278D3}">
      <dgm:prSet/>
      <dgm:spPr/>
      <dgm:t>
        <a:bodyPr/>
        <a:lstStyle/>
        <a:p>
          <a:endParaRPr lang="en-US" sz="2000"/>
        </a:p>
      </dgm:t>
    </dgm:pt>
    <dgm:pt modelId="{7C5F65D0-987A-4547-8956-DEAEB930EF01}">
      <dgm:prSet phldrT="[Text]" custT="1"/>
      <dgm:spPr/>
      <dgm:t>
        <a:bodyPr/>
        <a:lstStyle/>
        <a:p>
          <a:r>
            <a:rPr lang="en-US" sz="2000" dirty="0"/>
            <a:t>Detect &amp; Debug</a:t>
          </a:r>
        </a:p>
      </dgm:t>
    </dgm:pt>
    <dgm:pt modelId="{C79765E4-F24E-4124-B276-6978EC5B6055}" type="parTrans" cxnId="{5AD82AE1-483F-4DCF-8549-E1AE7AF88F67}">
      <dgm:prSet/>
      <dgm:spPr/>
      <dgm:t>
        <a:bodyPr/>
        <a:lstStyle/>
        <a:p>
          <a:endParaRPr lang="en-US"/>
        </a:p>
      </dgm:t>
    </dgm:pt>
    <dgm:pt modelId="{C81B2EF9-E743-4021-95C3-DD07C516F72A}" type="sibTrans" cxnId="{5AD82AE1-483F-4DCF-8549-E1AE7AF88F67}">
      <dgm:prSet/>
      <dgm:spPr/>
      <dgm:t>
        <a:bodyPr/>
        <a:lstStyle/>
        <a:p>
          <a:endParaRPr lang="en-US"/>
        </a:p>
      </dgm:t>
    </dgm:pt>
    <dgm:pt modelId="{CA91E749-730E-4094-B695-0D9F2963D1ED}">
      <dgm:prSet phldrT="[Text]" custT="1"/>
      <dgm:spPr/>
      <dgm:t>
        <a:bodyPr/>
        <a:lstStyle/>
        <a:p>
          <a:r>
            <a:rPr lang="en-US" sz="2000" dirty="0"/>
            <a:t>Data Analytics</a:t>
          </a:r>
        </a:p>
      </dgm:t>
    </dgm:pt>
    <dgm:pt modelId="{B367A802-62F2-467B-B7FB-E5B37E06CF86}" type="parTrans" cxnId="{14337AC6-EC19-46CF-BFEF-B4EB42AF4FCA}">
      <dgm:prSet/>
      <dgm:spPr/>
      <dgm:t>
        <a:bodyPr/>
        <a:lstStyle/>
        <a:p>
          <a:endParaRPr lang="en-US"/>
        </a:p>
      </dgm:t>
    </dgm:pt>
    <dgm:pt modelId="{2224C933-293D-461E-9ECE-774206E35998}" type="sibTrans" cxnId="{14337AC6-EC19-46CF-BFEF-B4EB42AF4FCA}">
      <dgm:prSet/>
      <dgm:spPr/>
      <dgm:t>
        <a:bodyPr/>
        <a:lstStyle/>
        <a:p>
          <a:endParaRPr lang="en-US"/>
        </a:p>
      </dgm:t>
    </dgm:pt>
    <dgm:pt modelId="{0841CD39-4A26-4AA0-9C2A-2566F1D538AF}" type="pres">
      <dgm:prSet presAssocID="{473F8D28-9B24-45F7-82C2-D98FCC74B220}" presName="diagram" presStyleCnt="0">
        <dgm:presLayoutVars>
          <dgm:dir/>
          <dgm:resizeHandles val="exact"/>
        </dgm:presLayoutVars>
      </dgm:prSet>
      <dgm:spPr/>
    </dgm:pt>
    <dgm:pt modelId="{0645E0B4-3376-40A3-98C2-7265730819FB}" type="pres">
      <dgm:prSet presAssocID="{AEF87A14-CD1B-4C7A-AD2A-E6A5AE47005A}" presName="node" presStyleLbl="node1" presStyleIdx="0" presStyleCnt="4" custLinFactNeighborX="0" custLinFactNeighborY="-620">
        <dgm:presLayoutVars>
          <dgm:bulletEnabled val="1"/>
        </dgm:presLayoutVars>
      </dgm:prSet>
      <dgm:spPr/>
    </dgm:pt>
    <dgm:pt modelId="{740435A0-1B4D-4F63-9F7E-638B284A8FF8}" type="pres">
      <dgm:prSet presAssocID="{43A4FD19-F269-4C16-AC73-2D096854B3FF}" presName="sibTrans" presStyleCnt="0"/>
      <dgm:spPr/>
    </dgm:pt>
    <dgm:pt modelId="{01BD7407-6600-49EC-AE01-3BB05AB2888D}" type="pres">
      <dgm:prSet presAssocID="{7606BCA9-C302-4783-BFBD-2DC518E778CD}" presName="node" presStyleLbl="node1" presStyleIdx="1" presStyleCnt="4">
        <dgm:presLayoutVars>
          <dgm:bulletEnabled val="1"/>
        </dgm:presLayoutVars>
      </dgm:prSet>
      <dgm:spPr/>
    </dgm:pt>
    <dgm:pt modelId="{269A08DE-71C5-417B-AD5F-2075A3BC26E4}" type="pres">
      <dgm:prSet presAssocID="{C76DB427-5F76-4C03-B2F4-D396A18A7955}" presName="sibTrans" presStyleCnt="0"/>
      <dgm:spPr/>
    </dgm:pt>
    <dgm:pt modelId="{9148E4B0-2B22-4978-9CF0-F1BF187149D8}" type="pres">
      <dgm:prSet presAssocID="{7C5F65D0-987A-4547-8956-DEAEB930EF01}" presName="node" presStyleLbl="node1" presStyleIdx="2" presStyleCnt="4">
        <dgm:presLayoutVars>
          <dgm:bulletEnabled val="1"/>
        </dgm:presLayoutVars>
      </dgm:prSet>
      <dgm:spPr/>
    </dgm:pt>
    <dgm:pt modelId="{E03CBAD9-5476-47DE-885F-890B17FFC59D}" type="pres">
      <dgm:prSet presAssocID="{C81B2EF9-E743-4021-95C3-DD07C516F72A}" presName="sibTrans" presStyleCnt="0"/>
      <dgm:spPr/>
    </dgm:pt>
    <dgm:pt modelId="{ED078599-38AC-4CC7-A33E-CB36959F71AE}" type="pres">
      <dgm:prSet presAssocID="{CA91E749-730E-4094-B695-0D9F2963D1ED}" presName="node" presStyleLbl="node1" presStyleIdx="3" presStyleCnt="4">
        <dgm:presLayoutVars>
          <dgm:bulletEnabled val="1"/>
        </dgm:presLayoutVars>
      </dgm:prSet>
      <dgm:spPr/>
    </dgm:pt>
  </dgm:ptLst>
  <dgm:cxnLst>
    <dgm:cxn modelId="{98680B21-BD29-449C-BACB-F7DFCC4278D3}" srcId="{473F8D28-9B24-45F7-82C2-D98FCC74B220}" destId="{7606BCA9-C302-4783-BFBD-2DC518E778CD}" srcOrd="1" destOrd="0" parTransId="{0028FD89-5221-4A08-BB87-C2FA6BE4E51E}" sibTransId="{C76DB427-5F76-4C03-B2F4-D396A18A7955}"/>
    <dgm:cxn modelId="{0180E537-8291-4E1F-8F0B-3C14A38D6E83}" type="presOf" srcId="{AEF87A14-CD1B-4C7A-AD2A-E6A5AE47005A}" destId="{0645E0B4-3376-40A3-98C2-7265730819FB}" srcOrd="0" destOrd="0" presId="urn:microsoft.com/office/officeart/2005/8/layout/default"/>
    <dgm:cxn modelId="{7618F15C-726C-42DD-A593-6A1F75945879}" type="presOf" srcId="{7606BCA9-C302-4783-BFBD-2DC518E778CD}" destId="{01BD7407-6600-49EC-AE01-3BB05AB2888D}" srcOrd="0" destOrd="0" presId="urn:microsoft.com/office/officeart/2005/8/layout/default"/>
    <dgm:cxn modelId="{E1240879-126E-487E-95D9-78194CDFE505}" type="presOf" srcId="{473F8D28-9B24-45F7-82C2-D98FCC74B220}" destId="{0841CD39-4A26-4AA0-9C2A-2566F1D538AF}" srcOrd="0" destOrd="0" presId="urn:microsoft.com/office/officeart/2005/8/layout/default"/>
    <dgm:cxn modelId="{4FBA1F7F-A27F-45AA-8C4F-7FFFD864CA26}" type="presOf" srcId="{7C5F65D0-987A-4547-8956-DEAEB930EF01}" destId="{9148E4B0-2B22-4978-9CF0-F1BF187149D8}" srcOrd="0" destOrd="0" presId="urn:microsoft.com/office/officeart/2005/8/layout/default"/>
    <dgm:cxn modelId="{3527C197-016F-4431-A862-8C4E579A3C78}" srcId="{473F8D28-9B24-45F7-82C2-D98FCC74B220}" destId="{AEF87A14-CD1B-4C7A-AD2A-E6A5AE47005A}" srcOrd="0" destOrd="0" parTransId="{A09BE54F-79F5-4681-B28A-9140D3082AA8}" sibTransId="{43A4FD19-F269-4C16-AC73-2D096854B3FF}"/>
    <dgm:cxn modelId="{14337AC6-EC19-46CF-BFEF-B4EB42AF4FCA}" srcId="{473F8D28-9B24-45F7-82C2-D98FCC74B220}" destId="{CA91E749-730E-4094-B695-0D9F2963D1ED}" srcOrd="3" destOrd="0" parTransId="{B367A802-62F2-467B-B7FB-E5B37E06CF86}" sibTransId="{2224C933-293D-461E-9ECE-774206E35998}"/>
    <dgm:cxn modelId="{5AD82AE1-483F-4DCF-8549-E1AE7AF88F67}" srcId="{473F8D28-9B24-45F7-82C2-D98FCC74B220}" destId="{7C5F65D0-987A-4547-8956-DEAEB930EF01}" srcOrd="2" destOrd="0" parTransId="{C79765E4-F24E-4124-B276-6978EC5B6055}" sibTransId="{C81B2EF9-E743-4021-95C3-DD07C516F72A}"/>
    <dgm:cxn modelId="{CB550BE7-92DB-4D12-86A8-76661CBEA7A5}" type="presOf" srcId="{CA91E749-730E-4094-B695-0D9F2963D1ED}" destId="{ED078599-38AC-4CC7-A33E-CB36959F71AE}" srcOrd="0" destOrd="0" presId="urn:microsoft.com/office/officeart/2005/8/layout/default"/>
    <dgm:cxn modelId="{C2B9C0E9-77DC-4F07-B583-A5A12A74B4C1}" type="presParOf" srcId="{0841CD39-4A26-4AA0-9C2A-2566F1D538AF}" destId="{0645E0B4-3376-40A3-98C2-7265730819FB}" srcOrd="0" destOrd="0" presId="urn:microsoft.com/office/officeart/2005/8/layout/default"/>
    <dgm:cxn modelId="{EAA22A8F-5F5E-494B-84A9-868AFB286932}" type="presParOf" srcId="{0841CD39-4A26-4AA0-9C2A-2566F1D538AF}" destId="{740435A0-1B4D-4F63-9F7E-638B284A8FF8}" srcOrd="1" destOrd="0" presId="urn:microsoft.com/office/officeart/2005/8/layout/default"/>
    <dgm:cxn modelId="{89F538E3-EA41-4571-AF97-7D1D61D54886}" type="presParOf" srcId="{0841CD39-4A26-4AA0-9C2A-2566F1D538AF}" destId="{01BD7407-6600-49EC-AE01-3BB05AB2888D}" srcOrd="2" destOrd="0" presId="urn:microsoft.com/office/officeart/2005/8/layout/default"/>
    <dgm:cxn modelId="{00C9BB48-A5D3-488B-8D8E-1051FC5410BD}" type="presParOf" srcId="{0841CD39-4A26-4AA0-9C2A-2566F1D538AF}" destId="{269A08DE-71C5-417B-AD5F-2075A3BC26E4}" srcOrd="3" destOrd="0" presId="urn:microsoft.com/office/officeart/2005/8/layout/default"/>
    <dgm:cxn modelId="{3FE7909B-2FCE-42F4-BF13-5247AAEEA0C0}" type="presParOf" srcId="{0841CD39-4A26-4AA0-9C2A-2566F1D538AF}" destId="{9148E4B0-2B22-4978-9CF0-F1BF187149D8}" srcOrd="4" destOrd="0" presId="urn:microsoft.com/office/officeart/2005/8/layout/default"/>
    <dgm:cxn modelId="{B35BA3BC-D94E-4CC9-A705-69E237DC158C}" type="presParOf" srcId="{0841CD39-4A26-4AA0-9C2A-2566F1D538AF}" destId="{E03CBAD9-5476-47DE-885F-890B17FFC59D}" srcOrd="5" destOrd="0" presId="urn:microsoft.com/office/officeart/2005/8/layout/default"/>
    <dgm:cxn modelId="{F82D345F-81F7-494D-A26A-73691C7D60FD}" type="presParOf" srcId="{0841CD39-4A26-4AA0-9C2A-2566F1D538AF}" destId="{ED078599-38AC-4CC7-A33E-CB36959F71AE}"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C6C38C4-CBF8-4F1B-A426-F11B739C6B4C}">
      <dgm:prSet phldrT="[Text]" custT="1"/>
      <dgm:spPr/>
      <dgm:t>
        <a:bodyPr/>
        <a:lstStyle/>
        <a:p>
          <a:r>
            <a:rPr lang="en-US" sz="2000" dirty="0"/>
            <a:t>Take  Actions</a:t>
          </a:r>
        </a:p>
      </dgm:t>
    </dgm:pt>
    <dgm:pt modelId="{AA95B964-C624-4251-9A3A-CB52B0C2180A}" type="parTrans" cxnId="{EDEED619-FA9C-4873-9A73-FAE5E67BD5A7}">
      <dgm:prSet/>
      <dgm:spPr/>
      <dgm:t>
        <a:bodyPr/>
        <a:lstStyle/>
        <a:p>
          <a:endParaRPr lang="en-US" sz="2000"/>
        </a:p>
      </dgm:t>
    </dgm:pt>
    <dgm:pt modelId="{7022702F-478F-4B60-BF4C-318E5F52F08A}" type="sibTrans" cxnId="{EDEED619-FA9C-4873-9A73-FAE5E67BD5A7}">
      <dgm:prSet/>
      <dgm:spPr/>
      <dgm:t>
        <a:bodyPr/>
        <a:lstStyle/>
        <a:p>
          <a:endParaRPr lang="en-US" sz="2000"/>
        </a:p>
      </dgm:t>
    </dgm:pt>
    <dgm:pt modelId="{E7E7CB74-77D2-4279-BD26-5F6281F2F861}">
      <dgm:prSet phldrT="[Text]" custT="1"/>
      <dgm:spPr/>
      <dgm:t>
        <a:bodyPr/>
        <a:lstStyle/>
        <a:p>
          <a:r>
            <a:rPr lang="en-US" sz="2000" dirty="0"/>
            <a:t>Export &amp; Correlate</a:t>
          </a:r>
        </a:p>
      </dgm:t>
    </dgm:pt>
    <dgm:pt modelId="{A3FC83BA-0267-4E55-B825-DE0F7B0A81E8}" type="sibTrans" cxnId="{52D78533-16AB-4C5C-8934-CA5166598391}">
      <dgm:prSet/>
      <dgm:spPr/>
      <dgm:t>
        <a:bodyPr/>
        <a:lstStyle/>
        <a:p>
          <a:endParaRPr lang="en-US" sz="2000"/>
        </a:p>
      </dgm:t>
    </dgm:pt>
    <dgm:pt modelId="{68ECEDFF-AA23-48AE-A3A3-889D274934D7}" type="parTrans" cxnId="{52D78533-16AB-4C5C-8934-CA5166598391}">
      <dgm:prSet/>
      <dgm:spPr/>
      <dgm:t>
        <a:bodyPr/>
        <a:lstStyle/>
        <a:p>
          <a:endParaRPr lang="en-US" sz="2000"/>
        </a:p>
      </dgm:t>
    </dgm:pt>
    <dgm:pt modelId="{FC113269-521D-4F5E-9C28-A5C23380EC98}">
      <dgm:prSet phldrT="[Text]" custT="1"/>
      <dgm:spPr/>
      <dgm:t>
        <a:bodyPr/>
        <a:lstStyle/>
        <a:p>
          <a:r>
            <a:rPr lang="en-US" sz="2000" dirty="0"/>
            <a:t>DevOps Workflows</a:t>
          </a:r>
        </a:p>
      </dgm:t>
    </dgm:pt>
    <dgm:pt modelId="{443BDDDB-B3A3-4BB1-983E-83E2CAAACFB2}" type="sibTrans" cxnId="{F9977D25-97C7-42A6-BF76-E2A431B8D631}">
      <dgm:prSet/>
      <dgm:spPr/>
      <dgm:t>
        <a:bodyPr/>
        <a:lstStyle/>
        <a:p>
          <a:endParaRPr lang="en-US" sz="2000"/>
        </a:p>
      </dgm:t>
    </dgm:pt>
    <dgm:pt modelId="{740A5BDD-38B0-4BA6-81E3-596B3D057901}" type="parTrans" cxnId="{F9977D25-97C7-42A6-BF76-E2A431B8D631}">
      <dgm:prSet/>
      <dgm:spPr/>
      <dgm:t>
        <a:bodyPr/>
        <a:lstStyle/>
        <a:p>
          <a:endParaRPr lang="en-US" sz="2000"/>
        </a:p>
      </dgm:t>
    </dgm:pt>
    <dgm:pt modelId="{2173BF89-492F-4970-BB08-3DF68BB1E2F4}">
      <dgm:prSet phldrT="[Text]" custT="1"/>
      <dgm:spPr/>
      <dgm:t>
        <a:bodyPr/>
        <a:lstStyle/>
        <a:p>
          <a:r>
            <a:rPr lang="en-US" sz="2000" dirty="0"/>
            <a:t>Customer Insights</a:t>
          </a:r>
        </a:p>
      </dgm:t>
    </dgm:pt>
    <dgm:pt modelId="{078AED14-1D1D-4F04-9D9F-95F6098E9DC7}" type="parTrans" cxnId="{DD5C2B6A-4B57-474C-BEF3-70EB677B6633}">
      <dgm:prSet/>
      <dgm:spPr/>
      <dgm:t>
        <a:bodyPr/>
        <a:lstStyle/>
        <a:p>
          <a:endParaRPr lang="en-US" sz="2000"/>
        </a:p>
      </dgm:t>
    </dgm:pt>
    <dgm:pt modelId="{FADC5B1E-B857-42CD-8234-89F50D0D4030}" type="sibTrans" cxnId="{DD5C2B6A-4B57-474C-BEF3-70EB677B6633}">
      <dgm:prSet/>
      <dgm:spPr/>
      <dgm:t>
        <a:bodyPr/>
        <a:lstStyle/>
        <a:p>
          <a:endParaRPr lang="en-US" sz="2000"/>
        </a:p>
      </dgm:t>
    </dgm:pt>
    <dgm:pt modelId="{0841CD39-4A26-4AA0-9C2A-2566F1D538AF}" type="pres">
      <dgm:prSet presAssocID="{473F8D28-9B24-45F7-82C2-D98FCC74B220}" presName="diagram" presStyleCnt="0">
        <dgm:presLayoutVars>
          <dgm:dir/>
          <dgm:resizeHandles val="exact"/>
        </dgm:presLayoutVars>
      </dgm:prSet>
      <dgm:spPr/>
    </dgm:pt>
    <dgm:pt modelId="{F3820D46-0FEA-4B16-823A-EE57A0B7F217}" type="pres">
      <dgm:prSet presAssocID="{AC6C38C4-CBF8-4F1B-A426-F11B739C6B4C}" presName="node" presStyleLbl="node1" presStyleIdx="0" presStyleCnt="4">
        <dgm:presLayoutVars>
          <dgm:bulletEnabled val="1"/>
        </dgm:presLayoutVars>
      </dgm:prSet>
      <dgm:spPr/>
    </dgm:pt>
    <dgm:pt modelId="{08DD9495-EF8F-4649-B243-6300CF01679C}" type="pres">
      <dgm:prSet presAssocID="{7022702F-478F-4B60-BF4C-318E5F52F08A}" presName="sibTrans" presStyleCnt="0"/>
      <dgm:spPr/>
    </dgm:pt>
    <dgm:pt modelId="{1443D666-4A2B-4056-85CE-D842A38B160C}" type="pres">
      <dgm:prSet presAssocID="{2173BF89-492F-4970-BB08-3DF68BB1E2F4}" presName="node" presStyleLbl="node1" presStyleIdx="1" presStyleCnt="4">
        <dgm:presLayoutVars>
          <dgm:bulletEnabled val="1"/>
        </dgm:presLayoutVars>
      </dgm:prSet>
      <dgm:spPr/>
    </dgm:pt>
    <dgm:pt modelId="{B600E667-8FB0-4050-95EF-A0E557760378}" type="pres">
      <dgm:prSet presAssocID="{FADC5B1E-B857-42CD-8234-89F50D0D4030}" presName="sibTrans" presStyleCnt="0"/>
      <dgm:spPr/>
    </dgm:pt>
    <dgm:pt modelId="{830675DB-577B-46EE-9C0E-06640DC020B0}" type="pres">
      <dgm:prSet presAssocID="{FC113269-521D-4F5E-9C28-A5C23380EC98}" presName="node" presStyleLbl="node1" presStyleIdx="2" presStyleCnt="4">
        <dgm:presLayoutVars>
          <dgm:bulletEnabled val="1"/>
        </dgm:presLayoutVars>
      </dgm:prSet>
      <dgm:spPr/>
    </dgm:pt>
    <dgm:pt modelId="{B2B19356-2CC9-406F-9194-B4787FF831F7}" type="pres">
      <dgm:prSet presAssocID="{443BDDDB-B3A3-4BB1-983E-83E2CAAACFB2}" presName="sibTrans" presStyleCnt="0"/>
      <dgm:spPr/>
    </dgm:pt>
    <dgm:pt modelId="{3E5624FC-8C14-47DA-A1DC-6DBEF1F5BB5A}" type="pres">
      <dgm:prSet presAssocID="{E7E7CB74-77D2-4279-BD26-5F6281F2F861}" presName="node" presStyleLbl="node1" presStyleIdx="3" presStyleCnt="4">
        <dgm:presLayoutVars>
          <dgm:bulletEnabled val="1"/>
        </dgm:presLayoutVars>
      </dgm:prSet>
      <dgm:spPr/>
    </dgm:pt>
  </dgm:ptLst>
  <dgm:cxnLst>
    <dgm:cxn modelId="{8111640A-2844-4029-A509-9769482F7794}" type="presOf" srcId="{2173BF89-492F-4970-BB08-3DF68BB1E2F4}" destId="{1443D666-4A2B-4056-85CE-D842A38B160C}" srcOrd="0" destOrd="0" presId="urn:microsoft.com/office/officeart/2005/8/layout/default"/>
    <dgm:cxn modelId="{EDEED619-FA9C-4873-9A73-FAE5E67BD5A7}" srcId="{473F8D28-9B24-45F7-82C2-D98FCC74B220}" destId="{AC6C38C4-CBF8-4F1B-A426-F11B739C6B4C}" srcOrd="0" destOrd="0" parTransId="{AA95B964-C624-4251-9A3A-CB52B0C2180A}" sibTransId="{7022702F-478F-4B60-BF4C-318E5F52F08A}"/>
    <dgm:cxn modelId="{F9977D25-97C7-42A6-BF76-E2A431B8D631}" srcId="{473F8D28-9B24-45F7-82C2-D98FCC74B220}" destId="{FC113269-521D-4F5E-9C28-A5C23380EC98}" srcOrd="2" destOrd="0" parTransId="{740A5BDD-38B0-4BA6-81E3-596B3D057901}" sibTransId="{443BDDDB-B3A3-4BB1-983E-83E2CAAACFB2}"/>
    <dgm:cxn modelId="{015A9626-F1A8-4FA9-A799-2F3D14EEC3EA}" type="presOf" srcId="{FC113269-521D-4F5E-9C28-A5C23380EC98}" destId="{830675DB-577B-46EE-9C0E-06640DC020B0}" srcOrd="0" destOrd="0" presId="urn:microsoft.com/office/officeart/2005/8/layout/default"/>
    <dgm:cxn modelId="{52D78533-16AB-4C5C-8934-CA5166598391}" srcId="{473F8D28-9B24-45F7-82C2-D98FCC74B220}" destId="{E7E7CB74-77D2-4279-BD26-5F6281F2F861}" srcOrd="3" destOrd="0" parTransId="{68ECEDFF-AA23-48AE-A3A3-889D274934D7}" sibTransId="{A3FC83BA-0267-4E55-B825-DE0F7B0A81E8}"/>
    <dgm:cxn modelId="{5540BA3A-12EA-48CE-80AA-3CCEBFC40EEE}" type="presOf" srcId="{E7E7CB74-77D2-4279-BD26-5F6281F2F861}" destId="{3E5624FC-8C14-47DA-A1DC-6DBEF1F5BB5A}" srcOrd="0" destOrd="0" presId="urn:microsoft.com/office/officeart/2005/8/layout/default"/>
    <dgm:cxn modelId="{DD5C2B6A-4B57-474C-BEF3-70EB677B6633}" srcId="{473F8D28-9B24-45F7-82C2-D98FCC74B220}" destId="{2173BF89-492F-4970-BB08-3DF68BB1E2F4}" srcOrd="1" destOrd="0" parTransId="{078AED14-1D1D-4F04-9D9F-95F6098E9DC7}" sibTransId="{FADC5B1E-B857-42CD-8234-89F50D0D4030}"/>
    <dgm:cxn modelId="{DEBA99A4-4CB1-4ABB-9DA0-AAE02DAED69F}" type="presOf" srcId="{AC6C38C4-CBF8-4F1B-A426-F11B739C6B4C}" destId="{F3820D46-0FEA-4B16-823A-EE57A0B7F217}" srcOrd="0" destOrd="0" presId="urn:microsoft.com/office/officeart/2005/8/layout/default"/>
    <dgm:cxn modelId="{7E1047F4-F481-4DE6-B176-38E12C0D062E}" type="presOf" srcId="{473F8D28-9B24-45F7-82C2-D98FCC74B220}" destId="{0841CD39-4A26-4AA0-9C2A-2566F1D538AF}" srcOrd="0" destOrd="0" presId="urn:microsoft.com/office/officeart/2005/8/layout/default"/>
    <dgm:cxn modelId="{B17DDEBE-2B6B-4F22-9B90-DA8009BC1B68}" type="presParOf" srcId="{0841CD39-4A26-4AA0-9C2A-2566F1D538AF}" destId="{F3820D46-0FEA-4B16-823A-EE57A0B7F217}" srcOrd="0" destOrd="0" presId="urn:microsoft.com/office/officeart/2005/8/layout/default"/>
    <dgm:cxn modelId="{FEDCA40B-FC51-450B-A15E-5ECAE3565E19}" type="presParOf" srcId="{0841CD39-4A26-4AA0-9C2A-2566F1D538AF}" destId="{08DD9495-EF8F-4649-B243-6300CF01679C}" srcOrd="1" destOrd="0" presId="urn:microsoft.com/office/officeart/2005/8/layout/default"/>
    <dgm:cxn modelId="{E8F0ECC4-24B2-4B15-9513-645A411A3914}" type="presParOf" srcId="{0841CD39-4A26-4AA0-9C2A-2566F1D538AF}" destId="{1443D666-4A2B-4056-85CE-D842A38B160C}" srcOrd="2" destOrd="0" presId="urn:microsoft.com/office/officeart/2005/8/layout/default"/>
    <dgm:cxn modelId="{AC070A01-779A-4AAC-BDE5-8D0BE4F6C506}" type="presParOf" srcId="{0841CD39-4A26-4AA0-9C2A-2566F1D538AF}" destId="{B600E667-8FB0-4050-95EF-A0E557760378}" srcOrd="3" destOrd="0" presId="urn:microsoft.com/office/officeart/2005/8/layout/default"/>
    <dgm:cxn modelId="{5150B5A5-B282-4D71-BCD1-8D797ADD48DD}" type="presParOf" srcId="{0841CD39-4A26-4AA0-9C2A-2566F1D538AF}" destId="{830675DB-577B-46EE-9C0E-06640DC020B0}" srcOrd="4" destOrd="0" presId="urn:microsoft.com/office/officeart/2005/8/layout/default"/>
    <dgm:cxn modelId="{3E3AD04A-5139-4426-B7DE-31C30F21AA3B}" type="presParOf" srcId="{0841CD39-4A26-4AA0-9C2A-2566F1D538AF}" destId="{B2B19356-2CC9-406F-9194-B4787FF831F7}" srcOrd="5" destOrd="0" presId="urn:microsoft.com/office/officeart/2005/8/layout/default"/>
    <dgm:cxn modelId="{5AA6D342-7032-49ED-9B12-AFD8CCE24731}" type="presParOf" srcId="{0841CD39-4A26-4AA0-9C2A-2566F1D538AF}" destId="{3E5624FC-8C14-47DA-A1DC-6DBEF1F5BB5A}"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5E0B4-3376-40A3-98C2-7265730819FB}">
      <dsp:nvSpPr>
        <dsp:cNvPr id="0" name=""/>
        <dsp:cNvSpPr/>
      </dsp:nvSpPr>
      <dsp:spPr>
        <a:xfrm>
          <a:off x="0" y="342376"/>
          <a:ext cx="1507787" cy="9046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Health Check</a:t>
          </a:r>
        </a:p>
      </dsp:txBody>
      <dsp:txXfrm>
        <a:off x="0" y="342376"/>
        <a:ext cx="1507787" cy="904672"/>
      </dsp:txXfrm>
    </dsp:sp>
    <dsp:sp modelId="{01BD7407-6600-49EC-AE01-3BB05AB2888D}">
      <dsp:nvSpPr>
        <dsp:cNvPr id="0" name=""/>
        <dsp:cNvSpPr/>
      </dsp:nvSpPr>
      <dsp:spPr>
        <a:xfrm>
          <a:off x="0" y="1403436"/>
          <a:ext cx="1507787" cy="904672"/>
        </a:xfrm>
        <a:prstGeom prst="rect">
          <a:avLst/>
        </a:prstGeom>
        <a:gradFill rotWithShape="0">
          <a:gsLst>
            <a:gs pos="0">
              <a:schemeClr val="accent3">
                <a:hueOff val="903533"/>
                <a:satOff val="33333"/>
                <a:lumOff val="-4902"/>
                <a:alphaOff val="0"/>
                <a:satMod val="103000"/>
                <a:lumMod val="102000"/>
                <a:tint val="94000"/>
              </a:schemeClr>
            </a:gs>
            <a:gs pos="50000">
              <a:schemeClr val="accent3">
                <a:hueOff val="903533"/>
                <a:satOff val="33333"/>
                <a:lumOff val="-4902"/>
                <a:alphaOff val="0"/>
                <a:satMod val="110000"/>
                <a:lumMod val="100000"/>
                <a:shade val="100000"/>
              </a:schemeClr>
            </a:gs>
            <a:gs pos="100000">
              <a:schemeClr val="accent3">
                <a:hueOff val="903533"/>
                <a:satOff val="33333"/>
                <a:lumOff val="-490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Monitor &amp; Optimize</a:t>
          </a:r>
        </a:p>
      </dsp:txBody>
      <dsp:txXfrm>
        <a:off x="0" y="1403436"/>
        <a:ext cx="1507787" cy="904672"/>
      </dsp:txXfrm>
    </dsp:sp>
    <dsp:sp modelId="{9148E4B0-2B22-4978-9CF0-F1BF187149D8}">
      <dsp:nvSpPr>
        <dsp:cNvPr id="0" name=""/>
        <dsp:cNvSpPr/>
      </dsp:nvSpPr>
      <dsp:spPr>
        <a:xfrm>
          <a:off x="0" y="2458887"/>
          <a:ext cx="1507787" cy="904672"/>
        </a:xfrm>
        <a:prstGeom prst="rect">
          <a:avLst/>
        </a:prstGeom>
        <a:gradFill rotWithShape="0">
          <a:gsLst>
            <a:gs pos="0">
              <a:schemeClr val="accent3">
                <a:hueOff val="1807066"/>
                <a:satOff val="66667"/>
                <a:lumOff val="-9804"/>
                <a:alphaOff val="0"/>
                <a:satMod val="103000"/>
                <a:lumMod val="102000"/>
                <a:tint val="94000"/>
              </a:schemeClr>
            </a:gs>
            <a:gs pos="50000">
              <a:schemeClr val="accent3">
                <a:hueOff val="1807066"/>
                <a:satOff val="66667"/>
                <a:lumOff val="-9804"/>
                <a:alphaOff val="0"/>
                <a:satMod val="110000"/>
                <a:lumMod val="100000"/>
                <a:shade val="100000"/>
              </a:schemeClr>
            </a:gs>
            <a:gs pos="100000">
              <a:schemeClr val="accent3">
                <a:hueOff val="1807066"/>
                <a:satOff val="66667"/>
                <a:lumOff val="-9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Detect &amp; Debug</a:t>
          </a:r>
        </a:p>
      </dsp:txBody>
      <dsp:txXfrm>
        <a:off x="0" y="2458887"/>
        <a:ext cx="1507787" cy="904672"/>
      </dsp:txXfrm>
    </dsp:sp>
    <dsp:sp modelId="{ED078599-38AC-4CC7-A33E-CB36959F71AE}">
      <dsp:nvSpPr>
        <dsp:cNvPr id="0" name=""/>
        <dsp:cNvSpPr/>
      </dsp:nvSpPr>
      <dsp:spPr>
        <a:xfrm>
          <a:off x="0" y="3514338"/>
          <a:ext cx="1507787" cy="904672"/>
        </a:xfrm>
        <a:prstGeom prst="rect">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Analytics</a:t>
          </a:r>
        </a:p>
      </dsp:txBody>
      <dsp:txXfrm>
        <a:off x="0" y="3514338"/>
        <a:ext cx="1507787" cy="904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20D46-0FEA-4B16-823A-EE57A0B7F217}">
      <dsp:nvSpPr>
        <dsp:cNvPr id="0" name=""/>
        <dsp:cNvSpPr/>
      </dsp:nvSpPr>
      <dsp:spPr>
        <a:xfrm>
          <a:off x="0" y="329229"/>
          <a:ext cx="1521680" cy="91300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Take  Actions</a:t>
          </a:r>
        </a:p>
      </dsp:txBody>
      <dsp:txXfrm>
        <a:off x="0" y="329229"/>
        <a:ext cx="1521680" cy="913008"/>
      </dsp:txXfrm>
    </dsp:sp>
    <dsp:sp modelId="{1443D666-4A2B-4056-85CE-D842A38B160C}">
      <dsp:nvSpPr>
        <dsp:cNvPr id="0" name=""/>
        <dsp:cNvSpPr/>
      </dsp:nvSpPr>
      <dsp:spPr>
        <a:xfrm>
          <a:off x="0" y="1394406"/>
          <a:ext cx="1521680" cy="913008"/>
        </a:xfrm>
        <a:prstGeom prst="rect">
          <a:avLst/>
        </a:prstGeom>
        <a:gradFill rotWithShape="0">
          <a:gsLst>
            <a:gs pos="0">
              <a:schemeClr val="accent3">
                <a:hueOff val="903533"/>
                <a:satOff val="33333"/>
                <a:lumOff val="-4902"/>
                <a:alphaOff val="0"/>
                <a:satMod val="103000"/>
                <a:lumMod val="102000"/>
                <a:tint val="94000"/>
              </a:schemeClr>
            </a:gs>
            <a:gs pos="50000">
              <a:schemeClr val="accent3">
                <a:hueOff val="903533"/>
                <a:satOff val="33333"/>
                <a:lumOff val="-4902"/>
                <a:alphaOff val="0"/>
                <a:satMod val="110000"/>
                <a:lumMod val="100000"/>
                <a:shade val="100000"/>
              </a:schemeClr>
            </a:gs>
            <a:gs pos="100000">
              <a:schemeClr val="accent3">
                <a:hueOff val="903533"/>
                <a:satOff val="33333"/>
                <a:lumOff val="-490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Customer Insights</a:t>
          </a:r>
        </a:p>
      </dsp:txBody>
      <dsp:txXfrm>
        <a:off x="0" y="1394406"/>
        <a:ext cx="1521680" cy="913008"/>
      </dsp:txXfrm>
    </dsp:sp>
    <dsp:sp modelId="{830675DB-577B-46EE-9C0E-06640DC020B0}">
      <dsp:nvSpPr>
        <dsp:cNvPr id="0" name=""/>
        <dsp:cNvSpPr/>
      </dsp:nvSpPr>
      <dsp:spPr>
        <a:xfrm>
          <a:off x="0" y="2459582"/>
          <a:ext cx="1521680" cy="913008"/>
        </a:xfrm>
        <a:prstGeom prst="rect">
          <a:avLst/>
        </a:prstGeom>
        <a:gradFill rotWithShape="0">
          <a:gsLst>
            <a:gs pos="0">
              <a:schemeClr val="accent3">
                <a:hueOff val="1807066"/>
                <a:satOff val="66667"/>
                <a:lumOff val="-9804"/>
                <a:alphaOff val="0"/>
                <a:satMod val="103000"/>
                <a:lumMod val="102000"/>
                <a:tint val="94000"/>
              </a:schemeClr>
            </a:gs>
            <a:gs pos="50000">
              <a:schemeClr val="accent3">
                <a:hueOff val="1807066"/>
                <a:satOff val="66667"/>
                <a:lumOff val="-9804"/>
                <a:alphaOff val="0"/>
                <a:satMod val="110000"/>
                <a:lumMod val="100000"/>
                <a:shade val="100000"/>
              </a:schemeClr>
            </a:gs>
            <a:gs pos="100000">
              <a:schemeClr val="accent3">
                <a:hueOff val="1807066"/>
                <a:satOff val="66667"/>
                <a:lumOff val="-9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DevOps Workflows</a:t>
          </a:r>
        </a:p>
      </dsp:txBody>
      <dsp:txXfrm>
        <a:off x="0" y="2459582"/>
        <a:ext cx="1521680" cy="913008"/>
      </dsp:txXfrm>
    </dsp:sp>
    <dsp:sp modelId="{3E5624FC-8C14-47DA-A1DC-6DBEF1F5BB5A}">
      <dsp:nvSpPr>
        <dsp:cNvPr id="0" name=""/>
        <dsp:cNvSpPr/>
      </dsp:nvSpPr>
      <dsp:spPr>
        <a:xfrm>
          <a:off x="0" y="3524758"/>
          <a:ext cx="1521680" cy="913008"/>
        </a:xfrm>
        <a:prstGeom prst="rect">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Export &amp; Correlate</a:t>
          </a:r>
        </a:p>
      </dsp:txBody>
      <dsp:txXfrm>
        <a:off x="0" y="3524758"/>
        <a:ext cx="1521680" cy="91300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8/28/2018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8/28/2018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get-starte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8/28/2018 5:32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458918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10</a:t>
            </a:fld>
            <a:endParaRPr lang="en-US"/>
          </a:p>
        </p:txBody>
      </p:sp>
    </p:spTree>
    <p:extLst>
      <p:ext uri="{BB962C8B-B14F-4D97-AF65-F5344CB8AC3E}">
        <p14:creationId xmlns:p14="http://schemas.microsoft.com/office/powerpoint/2010/main" val="3353284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11</a:t>
            </a:fld>
            <a:endParaRPr lang="en-US"/>
          </a:p>
        </p:txBody>
      </p:sp>
    </p:spTree>
    <p:extLst>
      <p:ext uri="{BB962C8B-B14F-4D97-AF65-F5344CB8AC3E}">
        <p14:creationId xmlns:p14="http://schemas.microsoft.com/office/powerpoint/2010/main" val="3010589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12</a:t>
            </a:fld>
            <a:endParaRPr lang="en-US"/>
          </a:p>
        </p:txBody>
      </p:sp>
    </p:spTree>
    <p:extLst>
      <p:ext uri="{BB962C8B-B14F-4D97-AF65-F5344CB8AC3E}">
        <p14:creationId xmlns:p14="http://schemas.microsoft.com/office/powerpoint/2010/main" val="1170265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Application Insights runs on Cousteau</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8/28/2018 4:59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718247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14</a:t>
            </a:fld>
            <a:endParaRPr lang="en-US"/>
          </a:p>
        </p:txBody>
      </p:sp>
    </p:spTree>
    <p:extLst>
      <p:ext uri="{BB962C8B-B14F-4D97-AF65-F5344CB8AC3E}">
        <p14:creationId xmlns:p14="http://schemas.microsoft.com/office/powerpoint/2010/main" val="2895097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MONITOR AWS TOO</a:t>
            </a:r>
            <a:endParaRPr lang="en-US" dirty="0"/>
          </a:p>
          <a:p>
            <a:endParaRPr lang="en-US" dirty="0"/>
          </a:p>
          <a:p>
            <a:r>
              <a:rPr lang="en-US" dirty="0"/>
              <a:t>Talk through the investments of what MSFT/Azure sees as important for enterprise cloud management platform</a:t>
            </a:r>
          </a:p>
          <a:p>
            <a:pPr lvl="0"/>
            <a:r>
              <a:rPr lang="en-US" dirty="0"/>
              <a:t>The combination together is powerful. Truly integrated capabilities SaaS management and security.</a:t>
            </a:r>
          </a:p>
          <a:p>
            <a:pPr lvl="0"/>
            <a:r>
              <a:rPr lang="en-US" dirty="0"/>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r>
              <a:rPr lang="en-US" b="1" dirty="0"/>
              <a:t>Native Security and Management in Azure</a:t>
            </a:r>
            <a:endParaRPr lang="en-US" dirty="0"/>
          </a:p>
          <a:p>
            <a:pPr lvl="1"/>
            <a:r>
              <a:rPr lang="en-US" dirty="0"/>
              <a:t>Enterprise grade capabilities natively from the cloud provider Azure</a:t>
            </a:r>
          </a:p>
          <a:p>
            <a:pPr lvl="1"/>
            <a:r>
              <a:rPr lang="en-US" dirty="0"/>
              <a:t>Integrated and interconnected across data and experiences</a:t>
            </a:r>
          </a:p>
          <a:p>
            <a:pPr lvl="1"/>
            <a:r>
              <a:rPr lang="en-US" dirty="0"/>
              <a:t>Management capabilities included with the flexibility to increase or choose 3</a:t>
            </a:r>
            <a:r>
              <a:rPr lang="en-US" baseline="30000" dirty="0"/>
              <a:t>rd</a:t>
            </a:r>
            <a:r>
              <a:rPr lang="en-US" dirty="0"/>
              <a:t> party</a:t>
            </a:r>
          </a:p>
          <a:p>
            <a:pPr lvl="0"/>
            <a:endParaRPr lang="en-US" dirty="0"/>
          </a:p>
          <a:p>
            <a:pPr lvl="0"/>
            <a:r>
              <a:rPr lang="en-US" dirty="0"/>
              <a:t>Can make the point that for those familiar with OMS these were the foundation for what we now have natively within Azure.</a:t>
            </a:r>
          </a:p>
          <a:p>
            <a:endParaRPr lang="en-US" dirty="0"/>
          </a:p>
          <a:p>
            <a:r>
              <a:rPr lang="en-US" dirty="0"/>
              <a:t>5 main areas:</a:t>
            </a:r>
          </a:p>
          <a:p>
            <a:pPr marL="232943" indent="-232943">
              <a:buAutoNum type="arabicPeriod"/>
            </a:pPr>
            <a:r>
              <a:rPr lang="en-US" b="1" dirty="0"/>
              <a:t>Secure: </a:t>
            </a:r>
            <a:r>
              <a:rPr lang="en-US" dirty="0"/>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dirty="0"/>
              <a:t>Protect: </a:t>
            </a:r>
            <a:r>
              <a:rPr lang="en-US" dirty="0"/>
              <a:t>Your VMs and applications in the cloud need to be backed up and protected in the event of data loss. With disaster recovery from on-</a:t>
            </a:r>
            <a:r>
              <a:rPr lang="en-US" dirty="0" err="1"/>
              <a:t>prem</a:t>
            </a:r>
            <a:r>
              <a:rPr lang="en-US" dirty="0"/>
              <a:t> to the cloud, or from one cloud to another, you can avoid downtime and keep your applications up and running.</a:t>
            </a:r>
          </a:p>
          <a:p>
            <a:pPr marL="232943" indent="-232943">
              <a:buAutoNum type="arabicPeriod"/>
            </a:pPr>
            <a:r>
              <a:rPr lang="en-US" b="1" dirty="0"/>
              <a:t>Monitor: </a:t>
            </a:r>
            <a:r>
              <a:rPr lang="en-US" dirty="0"/>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dirty="0"/>
              <a:t>Configure: </a:t>
            </a:r>
            <a:r>
              <a:rPr lang="en-US" dirty="0"/>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dirty="0"/>
              <a:t>Govern: </a:t>
            </a:r>
            <a:r>
              <a:rPr lang="en-US" b="0" dirty="0"/>
              <a:t>Many customers need a way to look across cloud resources to assess and enforce enterprise-wide standards and policy compliance for security and management. In addition, they need to manage and monitor costs for the cloud. We recently acquired </a:t>
            </a:r>
            <a:r>
              <a:rPr lang="en-US" b="0" dirty="0" err="1"/>
              <a:t>Cloudyn</a:t>
            </a:r>
            <a:r>
              <a:rPr lang="en-US" b="0" dirty="0"/>
              <a:t>, a multi-cloud cost management solution to help our customers with this challenge. </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15</a:t>
            </a:fld>
            <a:endParaRPr lang="en-US"/>
          </a:p>
        </p:txBody>
      </p:sp>
    </p:spTree>
    <p:extLst>
      <p:ext uri="{BB962C8B-B14F-4D97-AF65-F5344CB8AC3E}">
        <p14:creationId xmlns:p14="http://schemas.microsoft.com/office/powerpoint/2010/main" val="10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16</a:t>
            </a:fld>
            <a:endParaRPr lang="en-US"/>
          </a:p>
        </p:txBody>
      </p:sp>
    </p:spTree>
    <p:extLst>
      <p:ext uri="{BB962C8B-B14F-4D97-AF65-F5344CB8AC3E}">
        <p14:creationId xmlns:p14="http://schemas.microsoft.com/office/powerpoint/2010/main" val="2855312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https://docs.microsoft.com/en-us/azure/security-center/security-center-intro</a:t>
            </a:r>
          </a:p>
          <a:p>
            <a:r>
              <a:rPr lang="en-US" sz="1200" b="1" i="0" u="none" strike="noStrike" kern="1200" dirty="0">
                <a:solidFill>
                  <a:schemeClr val="tx1"/>
                </a:solidFill>
                <a:effectLst/>
                <a:latin typeface="+mn-lt"/>
                <a:ea typeface="+mn-ea"/>
                <a:cs typeface="+mn-cs"/>
              </a:rPr>
              <a:t>Centralized policy management</a:t>
            </a:r>
            <a:r>
              <a:rPr lang="en-US" sz="1200" b="0" i="0" u="none" strike="noStrike"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u="none" strike="noStrike" kern="1200" dirty="0">
                <a:solidFill>
                  <a:schemeClr val="tx1"/>
                </a:solidFill>
                <a:effectLst/>
                <a:latin typeface="+mn-lt"/>
                <a:ea typeface="+mn-ea"/>
                <a:cs typeface="+mn-cs"/>
              </a:rPr>
              <a:t>Continuous security assessment</a:t>
            </a:r>
            <a:r>
              <a:rPr lang="en-US" sz="1200" b="0" i="0" u="none" strike="noStrike" kern="1200" dirty="0">
                <a:solidFill>
                  <a:schemeClr val="tx1"/>
                </a:solidFill>
                <a:effectLst/>
                <a:latin typeface="+mn-lt"/>
                <a:ea typeface="+mn-ea"/>
                <a:cs typeface="+mn-cs"/>
              </a:rPr>
              <a:t> – Monitor the security of machines, networks, storage and data services, and applications to discover potential security issues.</a:t>
            </a:r>
          </a:p>
          <a:p>
            <a:r>
              <a:rPr lang="en-US" sz="1200" b="1" i="0" u="none" strike="noStrike" kern="1200" dirty="0">
                <a:solidFill>
                  <a:schemeClr val="tx1"/>
                </a:solidFill>
                <a:effectLst/>
                <a:latin typeface="+mn-lt"/>
                <a:ea typeface="+mn-ea"/>
                <a:cs typeface="+mn-cs"/>
              </a:rPr>
              <a:t>Actionable recommendations</a:t>
            </a:r>
            <a:r>
              <a:rPr lang="en-US" sz="1200" b="0" i="0" u="none" strike="noStrike"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u="none" strike="noStrike" kern="1200" dirty="0">
                <a:solidFill>
                  <a:schemeClr val="tx1"/>
                </a:solidFill>
                <a:effectLst/>
                <a:latin typeface="+mn-lt"/>
                <a:ea typeface="+mn-ea"/>
                <a:cs typeface="+mn-cs"/>
              </a:rPr>
              <a:t>Advanced cloud defenses</a:t>
            </a:r>
            <a:r>
              <a:rPr lang="en-US" sz="1200" b="0" i="0" u="none" strike="noStrike" kern="1200" dirty="0">
                <a:solidFill>
                  <a:schemeClr val="tx1"/>
                </a:solidFill>
                <a:effectLst/>
                <a:latin typeface="+mn-lt"/>
                <a:ea typeface="+mn-ea"/>
                <a:cs typeface="+mn-cs"/>
              </a:rPr>
              <a:t> – Reduce threats with just in time access to management ports and whitelisting to control applications running on your VMs.</a:t>
            </a:r>
          </a:p>
          <a:p>
            <a:r>
              <a:rPr lang="en-US" sz="1200" b="1" i="0" u="none" strike="noStrike" kern="1200" dirty="0">
                <a:solidFill>
                  <a:schemeClr val="tx1"/>
                </a:solidFill>
                <a:effectLst/>
                <a:latin typeface="+mn-lt"/>
                <a:ea typeface="+mn-ea"/>
                <a:cs typeface="+mn-cs"/>
              </a:rPr>
              <a:t>Prioritized alerts and incidents</a:t>
            </a:r>
            <a:r>
              <a:rPr lang="en-US" sz="1200" b="0" i="0" u="none" strike="noStrike" kern="1200" dirty="0">
                <a:solidFill>
                  <a:schemeClr val="tx1"/>
                </a:solidFill>
                <a:effectLst/>
                <a:latin typeface="+mn-lt"/>
                <a:ea typeface="+mn-ea"/>
                <a:cs typeface="+mn-cs"/>
              </a:rPr>
              <a:t> - Focus on the most critical threats first with prioritized security alerts and incidents.</a:t>
            </a:r>
          </a:p>
          <a:p>
            <a:r>
              <a:rPr lang="en-US" sz="1200" b="1" i="0" u="none" strike="noStrike" kern="1200" dirty="0">
                <a:solidFill>
                  <a:schemeClr val="tx1"/>
                </a:solidFill>
                <a:effectLst/>
                <a:latin typeface="+mn-lt"/>
                <a:ea typeface="+mn-ea"/>
                <a:cs typeface="+mn-cs"/>
              </a:rPr>
              <a:t>Integrated security solutions</a:t>
            </a:r>
            <a:r>
              <a:rPr lang="en-US" sz="1200" b="0" i="0" u="none" strike="noStrike" kern="1200" dirty="0">
                <a:solidFill>
                  <a:schemeClr val="tx1"/>
                </a:solidFill>
                <a:effectLst/>
                <a:latin typeface="+mn-lt"/>
                <a:ea typeface="+mn-ea"/>
                <a:cs typeface="+mn-cs"/>
              </a:rPr>
              <a:t> - Collect, search, and analyze security data from a variety of sources, including connected partner solutions.</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413806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18</a:t>
            </a:fld>
            <a:endParaRPr lang="en-US"/>
          </a:p>
        </p:txBody>
      </p:sp>
    </p:spTree>
    <p:extLst>
      <p:ext uri="{BB962C8B-B14F-4D97-AF65-F5344CB8AC3E}">
        <p14:creationId xmlns:p14="http://schemas.microsoft.com/office/powerpoint/2010/main" val="3122813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19</a:t>
            </a:fld>
            <a:endParaRPr lang="en-US"/>
          </a:p>
        </p:txBody>
      </p:sp>
    </p:spTree>
    <p:extLst>
      <p:ext uri="{BB962C8B-B14F-4D97-AF65-F5344CB8AC3E}">
        <p14:creationId xmlns:p14="http://schemas.microsoft.com/office/powerpoint/2010/main" val="884927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sz="1200" b="0" i="0" u="none" strike="noStrike" kern="1200" dirty="0">
              <a:solidFill>
                <a:schemeClr val="tx1"/>
              </a:solidFill>
              <a:effectLst/>
              <a:latin typeface="+mn-lt"/>
              <a:ea typeface="+mn-ea"/>
              <a:cs typeface="+mn-cs"/>
            </a:endParaRPr>
          </a:p>
          <a:p>
            <a:endParaRPr lang="de-DE" sz="1200" b="0"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Document DB is now Cosmos DB</a:t>
            </a:r>
          </a:p>
          <a:p>
            <a:endParaRPr lang="de-DE" sz="1200" b="0"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You‘re giving up access to the network stack when you use Azure</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2</a:t>
            </a:fld>
            <a:endParaRPr lang="de-DE">
              <a:solidFill>
                <a:prstClr val="black"/>
              </a:solidFill>
            </a:endParaRPr>
          </a:p>
        </p:txBody>
      </p:sp>
    </p:spTree>
    <p:extLst>
      <p:ext uri="{BB962C8B-B14F-4D97-AF65-F5344CB8AC3E}">
        <p14:creationId xmlns:p14="http://schemas.microsoft.com/office/powerpoint/2010/main" val="515770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1294098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523406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8/28/2018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438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747014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https://docs.microsoft.com/en-us/azure/event-grid/</a:t>
            </a:r>
          </a:p>
        </p:txBody>
      </p:sp>
      <p:sp>
        <p:nvSpPr>
          <p:cNvPr id="4" name="Slide Number Placeholder 3"/>
          <p:cNvSpPr>
            <a:spLocks noGrp="1"/>
          </p:cNvSpPr>
          <p:nvPr>
            <p:ph type="sldNum" sz="quarter" idx="10"/>
          </p:nvPr>
        </p:nvSpPr>
        <p:spPr/>
        <p:txBody>
          <a:bodyPr/>
          <a:lstStyle/>
          <a:p>
            <a:fld id="{C7CB4754-E6B3-49E8-AEEE-D97351DB0394}" type="slidenum">
              <a:rPr lang="en-US" smtClean="0"/>
              <a:t>24</a:t>
            </a:fld>
            <a:endParaRPr lang="en-US"/>
          </a:p>
        </p:txBody>
      </p:sp>
    </p:spTree>
    <p:extLst>
      <p:ext uri="{BB962C8B-B14F-4D97-AF65-F5344CB8AC3E}">
        <p14:creationId xmlns:p14="http://schemas.microsoft.com/office/powerpoint/2010/main" val="1780584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QUEUE-BASED SYSTEM RUNNING IN BACKGROUND WILL SAVE YOU FROM YOURSELF</a:t>
            </a:r>
            <a:endParaRPr lang="en-US" dirty="0"/>
          </a:p>
          <a:p>
            <a:endParaRPr lang="en-US" dirty="0"/>
          </a:p>
          <a:p>
            <a:r>
              <a:rPr lang="en-US" dirty="0"/>
              <a:t>Near Real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end-to-end latency in the </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a:t>
            </a:r>
            <a:r>
              <a:rPr lang="en-US" b="1" baseline="30000"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th</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 percentile</a:t>
            </a:r>
          </a:p>
          <a:p>
            <a:endParaRPr lang="en-US" dirty="0"/>
          </a:p>
          <a:p>
            <a:r>
              <a:rPr lang="en-US" dirty="0"/>
              <a:t>Massive Scale Out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per second per region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Highly</a:t>
            </a:r>
            <a:r>
              <a:rPr lang="en-US" baseline="0" dirty="0"/>
              <a:t> Reliability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25</a:t>
            </a:fld>
            <a:endParaRPr lang="en-US"/>
          </a:p>
        </p:txBody>
      </p:sp>
    </p:spTree>
    <p:extLst>
      <p:ext uri="{BB962C8B-B14F-4D97-AF65-F5344CB8AC3E}">
        <p14:creationId xmlns:p14="http://schemas.microsoft.com/office/powerpoint/2010/main" val="212404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26</a:t>
            </a:fld>
            <a:endParaRPr lang="en-US"/>
          </a:p>
        </p:txBody>
      </p:sp>
    </p:spTree>
    <p:extLst>
      <p:ext uri="{BB962C8B-B14F-4D97-AF65-F5344CB8AC3E}">
        <p14:creationId xmlns:p14="http://schemas.microsoft.com/office/powerpoint/2010/main" val="777908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fld id="{3AB32C7E-D9C3-40D4-8B5C-4BFC5FA60907}" type="slidenum">
              <a:rPr lang="en-US" smtClean="0"/>
              <a:t>27</a:t>
            </a:fld>
            <a:endParaRPr lang="en-US" dirty="0"/>
          </a:p>
        </p:txBody>
      </p:sp>
    </p:spTree>
    <p:extLst>
      <p:ext uri="{BB962C8B-B14F-4D97-AF65-F5344CB8AC3E}">
        <p14:creationId xmlns:p14="http://schemas.microsoft.com/office/powerpoint/2010/main" val="1644703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28</a:t>
            </a:fld>
            <a:endParaRPr lang="en-US"/>
          </a:p>
        </p:txBody>
      </p:sp>
    </p:spTree>
    <p:extLst>
      <p:ext uri="{BB962C8B-B14F-4D97-AF65-F5344CB8AC3E}">
        <p14:creationId xmlns:p14="http://schemas.microsoft.com/office/powerpoint/2010/main" val="40472710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3476C194-845A-48EB-9921-B2222E54507C}" type="slidenum">
              <a:rPr lang="en-US" smtClean="0"/>
              <a:t>29</a:t>
            </a:fld>
            <a:endParaRPr lang="en-US"/>
          </a:p>
        </p:txBody>
      </p:sp>
    </p:spTree>
    <p:extLst>
      <p:ext uri="{BB962C8B-B14F-4D97-AF65-F5344CB8AC3E}">
        <p14:creationId xmlns:p14="http://schemas.microsoft.com/office/powerpoint/2010/main" val="1989614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Microsoft hosts, we manage</a:t>
            </a:r>
            <a:endParaRPr lang="en-US" dirty="0"/>
          </a:p>
        </p:txBody>
      </p:sp>
      <p:sp>
        <p:nvSpPr>
          <p:cNvPr id="4" name="Footer Placeholder 3"/>
          <p:cNvSpPr>
            <a:spLocks noGrp="1"/>
          </p:cNvSpPr>
          <p:nvPr>
            <p:ph type="ftr" sz="quarter" idx="10"/>
          </p:nvPr>
        </p:nvSpPr>
        <p:spPr/>
        <p:txBody>
          <a:bodyPr/>
          <a:lstStyle/>
          <a:p>
            <a:pPr marL="560813" defTabSz="9140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15300">
              <a:defRPr/>
            </a:pPr>
            <a:fld id="{E74353ED-ACB2-44BF-A903-985B0AF962B7}" type="datetime1">
              <a:rPr lang="en-US" smtClean="0">
                <a:solidFill>
                  <a:prstClr val="black"/>
                </a:solidFill>
                <a:latin typeface="Segoe UI" pitchFamily="34" charset="0"/>
              </a:rPr>
              <a:pPr defTabSz="915300">
                <a:defRPr/>
              </a:pPr>
              <a:t>8/28/2018</a:t>
            </a:fld>
            <a:endParaRPr lang="en-US">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15300">
              <a:defRPr/>
            </a:pPr>
            <a:fld id="{B4008EB6-D09E-4580-8CD6-DDB14511944F}" type="slidenum">
              <a:rPr lang="en-US" smtClean="0">
                <a:solidFill>
                  <a:prstClr val="black"/>
                </a:solidFill>
                <a:latin typeface="Segoe UI" pitchFamily="34" charset="0"/>
              </a:rPr>
              <a:pPr defTabSz="915300">
                <a:defRPr/>
              </a:pPr>
              <a:t>3</a:t>
            </a:fld>
            <a:endParaRPr lang="en-US">
              <a:solidFill>
                <a:prstClr val="black"/>
              </a:solidFill>
              <a:latin typeface="Segoe UI" pitchFamily="34" charset="0"/>
            </a:endParaRPr>
          </a:p>
        </p:txBody>
      </p:sp>
      <p:sp>
        <p:nvSpPr>
          <p:cNvPr id="7" name="TextBox 6"/>
          <p:cNvSpPr txBox="1"/>
          <p:nvPr>
            <p:custDataLst>
              <p:tags r:id="rId1"/>
            </p:custDataLst>
          </p:nvPr>
        </p:nvSpPr>
        <p:spPr>
          <a:xfrm>
            <a:off x="0" y="0"/>
            <a:ext cx="3727174" cy="367605"/>
          </a:xfrm>
          <a:prstGeom prst="rect">
            <a:avLst/>
          </a:prstGeom>
          <a:noFill/>
        </p:spPr>
        <p:txBody>
          <a:bodyPr vert="horz" lIns="89730" tIns="44865" rIns="89730" bIns="44865" rtlCol="0">
            <a:spAutoFit/>
          </a:bodyPr>
          <a:lstStyle/>
          <a:p>
            <a:pPr defTabSz="915300">
              <a:defRPr/>
            </a:pPr>
            <a:endParaRPr lang="en-US">
              <a:solidFill>
                <a:prstClr val="black"/>
              </a:solidFill>
            </a:endParaRPr>
          </a:p>
        </p:txBody>
      </p:sp>
    </p:spTree>
    <p:extLst>
      <p:ext uri="{BB962C8B-B14F-4D97-AF65-F5344CB8AC3E}">
        <p14:creationId xmlns:p14="http://schemas.microsoft.com/office/powerpoint/2010/main" val="4253826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95AE6B1-5FE6-4971-A8E7-64830DF1BDCF}" type="datetime1">
              <a:rPr lang="en-US" smtClean="0"/>
              <a:t>8/28/2018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42120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1621726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13652809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4:59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201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789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Business Continuity / Disaster Recovery</a:t>
            </a:r>
            <a:endParaRPr lang="en-US" dirty="0"/>
          </a:p>
        </p:txBody>
      </p:sp>
      <p:sp>
        <p:nvSpPr>
          <p:cNvPr id="6" name="Date Placeholder 5"/>
          <p:cNvSpPr>
            <a:spLocks noGrp="1"/>
          </p:cNvSpPr>
          <p:nvPr>
            <p:ph type="dt" idx="12"/>
          </p:nvPr>
        </p:nvSpPr>
        <p:spPr/>
        <p:txBody>
          <a:bodyPr/>
          <a:lstStyle/>
          <a:p>
            <a:fld id="{97EC2E71-BC3B-49B8-B2BF-93DCC9B91A9A}" type="datetime1">
              <a:rPr lang="en-US" smtClean="0"/>
              <a:t>8/28/2018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17987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StorSimple</a:t>
            </a:r>
            <a:r>
              <a:rPr lang="en-CA" dirty="0"/>
              <a:t> like OneDrive / OneDrive for Business in that you can opt to have on-prem pointers to files stored in the cloud</a:t>
            </a:r>
            <a:endParaRPr lang="en-US" dirty="0"/>
          </a:p>
        </p:txBody>
      </p:sp>
      <p:sp>
        <p:nvSpPr>
          <p:cNvPr id="6" name="Date Placeholder 5"/>
          <p:cNvSpPr>
            <a:spLocks noGrp="1"/>
          </p:cNvSpPr>
          <p:nvPr>
            <p:ph type="dt" idx="12"/>
          </p:nvPr>
        </p:nvSpPr>
        <p:spPr/>
        <p:txBody>
          <a:bodyPr/>
          <a:lstStyle/>
          <a:p>
            <a:fld id="{97EC2E71-BC3B-49B8-B2BF-93DCC9B91A9A}" type="datetime1">
              <a:rPr lang="en-US" smtClean="0"/>
              <a:t>8/28/2018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94649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4:59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33164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03178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4390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25687884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13986058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65875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9175491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759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Determine the appropriate Microsoft products and services for monitoring applications on Azure</a:t>
            </a:r>
          </a:p>
          <a:p>
            <a:r>
              <a:rPr lang="en-US" sz="1200" kern="1200" dirty="0">
                <a:solidFill>
                  <a:schemeClr val="tx1"/>
                </a:solidFill>
                <a:effectLst/>
                <a:latin typeface="+mn-lt"/>
                <a:ea typeface="+mn-ea"/>
                <a:cs typeface="+mn-cs"/>
              </a:rPr>
              <a:t>Azure monitoring services include the Azure Monitor, Advisor, Service Health, Activity Log, Dashboards, Metrics Explorer, Alerts, Log analytics and Application Insights.  Other services are leveraged and tools and services are leveraged to visualize and remediate issues.  Some of these include the Azure Portal, PowerShell, Azure CLI, REST APIs, Dashboards, Metrics Explorer, Analytics, Automation and Scheduler.  These tools and services can be used together to effectively monitor and remediate issues found.  </a:t>
            </a:r>
          </a:p>
          <a:p>
            <a:r>
              <a:rPr lang="en-US" sz="1200" kern="1200" dirty="0">
                <a:solidFill>
                  <a:schemeClr val="tx1"/>
                </a:solidFill>
                <a:effectLst/>
                <a:latin typeface="+mn-lt"/>
                <a:ea typeface="+mn-ea"/>
                <a:cs typeface="+mn-cs"/>
              </a:rPr>
              <a:t>Basic Monitoring </a:t>
            </a:r>
          </a:p>
          <a:p>
            <a:r>
              <a:rPr lang="en-US" sz="1200" kern="1200" dirty="0">
                <a:solidFill>
                  <a:schemeClr val="tx1"/>
                </a:solidFill>
                <a:effectLst/>
                <a:latin typeface="+mn-lt"/>
                <a:ea typeface="+mn-ea"/>
                <a:cs typeface="+mn-cs"/>
              </a:rPr>
              <a:t>Basic monitoring provides fundamental required monitoring across Azure resources. These services require minimal configuration and collect core telemetry that's leveraged by the premium monitoring services.</a:t>
            </a:r>
          </a:p>
          <a:p>
            <a:r>
              <a:rPr lang="en-US" sz="1200" b="1" kern="1200" dirty="0">
                <a:solidFill>
                  <a:schemeClr val="tx1"/>
                </a:solidFill>
                <a:effectLst/>
                <a:latin typeface="+mn-lt"/>
                <a:ea typeface="+mn-ea"/>
                <a:cs typeface="+mn-cs"/>
              </a:rPr>
              <a:t>Azure Monitor</a:t>
            </a:r>
            <a:r>
              <a:rPr lang="en-US" sz="1200" kern="1200" dirty="0">
                <a:solidFill>
                  <a:schemeClr val="tx1"/>
                </a:solidFill>
                <a:effectLst/>
                <a:latin typeface="+mn-lt"/>
                <a:ea typeface="+mn-ea"/>
                <a:cs typeface="+mn-cs"/>
              </a:rPr>
              <a:t> enables basic monitoring for Azure service by allowing collection of Metrics, Activity Logs, and Diagnostic logs. For example, the Activity log will tell you when new resources are created or modified. Metrics are available that provide performance statistics for different resources and even the operating system inside of a virtual machine. You can view this data with one of the explorers in the Azure portal, send it to Log Analytics for trending and detailed analysis, or create alert rules to proactively notify you of critical issues. Azure monitor is a platform of services that allow for a single source for monitoring applications running in Azure. You can find a walkthrough of the Azure monitor at </a:t>
            </a:r>
            <a:r>
              <a:rPr lang="en-US" sz="1200" u="sng" kern="1200" dirty="0">
                <a:solidFill>
                  <a:schemeClr val="tx1"/>
                </a:solidFill>
                <a:effectLst/>
                <a:latin typeface="+mn-lt"/>
                <a:ea typeface="+mn-ea"/>
                <a:cs typeface="+mn-cs"/>
                <a:hlinkClick r:id="rId3"/>
              </a:rPr>
              <a:t>https://docs.microsoft.com/en-us/azure/monitoring-and-diagnostics/monitoring-get-started</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Azure Service Health</a:t>
            </a:r>
            <a:r>
              <a:rPr lang="en-US" sz="1200" kern="1200" dirty="0">
                <a:solidFill>
                  <a:schemeClr val="tx1"/>
                </a:solidFill>
                <a:effectLst/>
                <a:latin typeface="+mn-lt"/>
                <a:ea typeface="+mn-ea"/>
                <a:cs typeface="+mn-cs"/>
              </a:rPr>
              <a:t> identifies any issues with Azure services that might impact your application and also helps you plan for any scheduled maintenance.</a:t>
            </a:r>
          </a:p>
          <a:p>
            <a:r>
              <a:rPr lang="en-US" sz="1200" b="1" kern="1200" dirty="0">
                <a:solidFill>
                  <a:schemeClr val="tx1"/>
                </a:solidFill>
                <a:effectLst/>
                <a:latin typeface="+mn-lt"/>
                <a:ea typeface="+mn-ea"/>
                <a:cs typeface="+mn-cs"/>
              </a:rPr>
              <a:t>Azure Advisor</a:t>
            </a:r>
            <a:r>
              <a:rPr lang="en-US" sz="1200" kern="1200" dirty="0">
                <a:solidFill>
                  <a:schemeClr val="tx1"/>
                </a:solidFill>
                <a:effectLst/>
                <a:latin typeface="+mn-lt"/>
                <a:ea typeface="+mn-ea"/>
                <a:cs typeface="+mn-cs"/>
              </a:rPr>
              <a:t> constantly monitors your resource configuration and usage telemetry to provide you recommendations based on best practices.  Recommendations will help improve the performance, security, and high availability of your resources while looking for opportunities to reduce your overall Azure spend.</a:t>
            </a:r>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1493680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Premium Monitoring Services</a:t>
            </a:r>
          </a:p>
          <a:p>
            <a:r>
              <a:rPr lang="en-US" sz="1200" kern="1200" dirty="0">
                <a:solidFill>
                  <a:schemeClr val="tx1"/>
                </a:solidFill>
                <a:effectLst/>
                <a:latin typeface="+mn-lt"/>
                <a:ea typeface="+mn-ea"/>
                <a:cs typeface="+mn-cs"/>
              </a:rPr>
              <a:t>Premium Azure services provide rich capabilities for collecting and analyzing monitoring data. They build on basic monitoring and leverage common functionality in Azure and provide powerful analytics with collected data to give you unique insights into your applications and infrastructure. They present data within the context of particular scenarios targeted to different audiences.</a:t>
            </a:r>
          </a:p>
          <a:p>
            <a:r>
              <a:rPr lang="en-US" sz="1200" b="1" kern="1200" dirty="0">
                <a:solidFill>
                  <a:schemeClr val="tx1"/>
                </a:solidFill>
                <a:effectLst/>
                <a:latin typeface="+mn-lt"/>
                <a:ea typeface="+mn-ea"/>
                <a:cs typeface="+mn-cs"/>
              </a:rPr>
              <a:t>Application Insights</a:t>
            </a:r>
            <a:r>
              <a:rPr lang="en-US" sz="1200" kern="1200" dirty="0">
                <a:solidFill>
                  <a:schemeClr val="tx1"/>
                </a:solidFill>
                <a:effectLst/>
                <a:latin typeface="+mn-lt"/>
                <a:ea typeface="+mn-ea"/>
                <a:cs typeface="+mn-cs"/>
              </a:rPr>
              <a:t> allows you to monitor availability, performance, and usage of your application whether it's hosted in the cloud or on-premises. By instrumenting your application to work with Application Insights, you can achieve deep insights allowing you to quickly identify and diagnose errors without waiting for a user to report them. With the information that you collect, you can make informed choices on your application's maintenance and improvements. In addition to the extensive tools for interacting with the data it collects, Application Insights stores its data in a common repository to leverage shared functionality such as alerts, dashboards, and deep analysis with the Log Analytics query language.</a:t>
            </a:r>
          </a:p>
          <a:p>
            <a:r>
              <a:rPr lang="en-US" sz="1200" b="1" kern="1200" dirty="0">
                <a:solidFill>
                  <a:schemeClr val="tx1"/>
                </a:solidFill>
                <a:effectLst/>
                <a:latin typeface="+mn-lt"/>
                <a:ea typeface="+mn-ea"/>
                <a:cs typeface="+mn-cs"/>
              </a:rPr>
              <a:t>Log Analytics</a:t>
            </a:r>
            <a:r>
              <a:rPr lang="en-US" sz="1200" kern="1200" dirty="0">
                <a:solidFill>
                  <a:schemeClr val="tx1"/>
                </a:solidFill>
                <a:effectLst/>
                <a:latin typeface="+mn-lt"/>
                <a:ea typeface="+mn-ea"/>
                <a:cs typeface="+mn-cs"/>
              </a:rPr>
              <a:t> plays a central role in Azure monitoring by collecting data from a variety of resources into a single repository where it can be analyzed with a powerful query language. Application Insights and Azure Security Center store their data in the Log Analytics data store and leverage its analytics engine. This combined with data collected from Azure Monitor, management solutions, and agents installed on virtual machines in the cloud or on-premises allow you to form a complete picture of your entire environment. </a:t>
            </a:r>
          </a:p>
          <a:p>
            <a:r>
              <a:rPr lang="en-US" sz="1200" b="1" kern="1200" dirty="0">
                <a:solidFill>
                  <a:schemeClr val="tx1"/>
                </a:solidFill>
                <a:effectLst/>
                <a:latin typeface="+mn-lt"/>
                <a:ea typeface="+mn-ea"/>
                <a:cs typeface="+mn-cs"/>
              </a:rPr>
              <a:t>Service Map</a:t>
            </a:r>
            <a:r>
              <a:rPr lang="en-US" sz="1200" kern="1200" dirty="0">
                <a:solidFill>
                  <a:schemeClr val="tx1"/>
                </a:solidFill>
                <a:effectLst/>
                <a:latin typeface="+mn-lt"/>
                <a:ea typeface="+mn-ea"/>
                <a:cs typeface="+mn-cs"/>
              </a:rPr>
              <a:t> provides insight into your IaaS environment by analyzing virtual machines with their different processes and dependencies on other computers and external processes. It integrates events, performance data, and management solutions in Log Analytics so that you can view this data in the context of each computer and its relation to the rest of your environment. Service Map is similar to the application map in Application Insights but focuses on the infrastructure components supporting your applications.</a:t>
            </a:r>
          </a:p>
          <a:p>
            <a:r>
              <a:rPr lang="en-US" sz="1200" b="1" kern="1200" dirty="0">
                <a:solidFill>
                  <a:schemeClr val="tx1"/>
                </a:solidFill>
                <a:effectLst/>
                <a:latin typeface="+mn-lt"/>
                <a:ea typeface="+mn-ea"/>
                <a:cs typeface="+mn-cs"/>
              </a:rPr>
              <a:t>Network Watcher</a:t>
            </a:r>
            <a:r>
              <a:rPr lang="en-US" sz="1200" kern="1200" dirty="0">
                <a:solidFill>
                  <a:schemeClr val="tx1"/>
                </a:solidFill>
                <a:effectLst/>
                <a:latin typeface="+mn-lt"/>
                <a:ea typeface="+mn-ea"/>
                <a:cs typeface="+mn-cs"/>
              </a:rPr>
              <a:t> provides scenario-based monitoring and diagnostics for different network scenarios in Azure. It stores data in Azure metrics and diagnostics for further analysis and works with the following network monitoring solutions for monitoring various aspects of your network:</a:t>
            </a:r>
          </a:p>
          <a:p>
            <a:pPr lvl="0"/>
            <a:r>
              <a:rPr lang="en-US" sz="1200" kern="1200" dirty="0">
                <a:solidFill>
                  <a:schemeClr val="tx1"/>
                </a:solidFill>
                <a:effectLst/>
                <a:latin typeface="+mn-lt"/>
                <a:ea typeface="+mn-ea"/>
                <a:cs typeface="+mn-cs"/>
              </a:rPr>
              <a:t>Network Performance Monitor (NPM) is a cloud-based network monitoring solution that monitors connectivity across public clouds, data centers and on-premises environments</a:t>
            </a:r>
          </a:p>
          <a:p>
            <a:pPr lvl="0"/>
            <a:r>
              <a:rPr lang="en-US" sz="1200" kern="1200" dirty="0">
                <a:solidFill>
                  <a:schemeClr val="tx1"/>
                </a:solidFill>
                <a:effectLst/>
                <a:latin typeface="+mn-lt"/>
                <a:ea typeface="+mn-ea"/>
                <a:cs typeface="+mn-cs"/>
              </a:rPr>
              <a:t>ExpressRoute Monitor is an NPM capability that monitors the end-to-end connectivity and performance over ExpressRoute circuits.</a:t>
            </a:r>
          </a:p>
          <a:p>
            <a:pPr lvl="0"/>
            <a:r>
              <a:rPr lang="en-US" sz="1200" kern="1200" dirty="0">
                <a:solidFill>
                  <a:schemeClr val="tx1"/>
                </a:solidFill>
                <a:effectLst/>
                <a:latin typeface="+mn-lt"/>
                <a:ea typeface="+mn-ea"/>
                <a:cs typeface="+mn-cs"/>
              </a:rPr>
              <a:t>Traffic Analytics provides visibility into user and application activity on your cloud network.</a:t>
            </a:r>
          </a:p>
          <a:p>
            <a:pPr lvl="0"/>
            <a:r>
              <a:rPr lang="en-US" sz="1200" kern="1200" dirty="0">
                <a:solidFill>
                  <a:schemeClr val="tx1"/>
                </a:solidFill>
                <a:effectLst/>
                <a:latin typeface="+mn-lt"/>
                <a:ea typeface="+mn-ea"/>
                <a:cs typeface="+mn-cs"/>
              </a:rPr>
              <a:t>DNS Analytics provides security, performance and operations related insights, based on DNS servers.</a:t>
            </a:r>
          </a:p>
          <a:p>
            <a:r>
              <a:rPr lang="en-US" sz="1200" b="1" kern="1200" dirty="0">
                <a:solidFill>
                  <a:schemeClr val="tx1"/>
                </a:solidFill>
                <a:effectLst/>
                <a:latin typeface="+mn-lt"/>
                <a:ea typeface="+mn-ea"/>
                <a:cs typeface="+mn-cs"/>
              </a:rPr>
              <a:t>Management solutions</a:t>
            </a:r>
            <a:r>
              <a:rPr lang="en-US" sz="1200" kern="1200" dirty="0">
                <a:solidFill>
                  <a:schemeClr val="tx1"/>
                </a:solidFill>
                <a:effectLst/>
                <a:latin typeface="+mn-lt"/>
                <a:ea typeface="+mn-ea"/>
                <a:cs typeface="+mn-cs"/>
              </a:rPr>
              <a:t> are packaged sets of logic that provide insights for a particular application or service. They rely on Log Analytics to store and analyze the monitoring data they collect. Management solutions are available from Microsoft and partners that provide monitoring for various Azure and third-party services. Example of monitoring solutions include Container Monitoring which helps you view and manage your container hosts and Azure SQL Analytics which collects and visualizes performance metrics for SQL Azure databases.</a:t>
            </a:r>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3645051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Shared Functionality</a:t>
            </a:r>
          </a:p>
          <a:p>
            <a:r>
              <a:rPr lang="en-US" sz="1200" kern="1200" dirty="0">
                <a:solidFill>
                  <a:schemeClr val="tx1"/>
                </a:solidFill>
                <a:effectLst/>
                <a:latin typeface="+mn-lt"/>
                <a:ea typeface="+mn-ea"/>
                <a:cs typeface="+mn-cs"/>
              </a:rPr>
              <a:t>The following Azure tools provide critical functionality to monitoring services. They are shared by multiple services allowing you to leverage common functionality and configurations across multiple services.</a:t>
            </a:r>
          </a:p>
          <a:p>
            <a:r>
              <a:rPr lang="en-US" sz="1200" b="1" kern="1200" dirty="0">
                <a:solidFill>
                  <a:schemeClr val="tx1"/>
                </a:solidFill>
                <a:effectLst/>
                <a:latin typeface="+mn-lt"/>
                <a:ea typeface="+mn-ea"/>
                <a:cs typeface="+mn-cs"/>
              </a:rPr>
              <a:t>Azure Alerts</a:t>
            </a:r>
            <a:r>
              <a:rPr lang="en-US" sz="1200" kern="1200" dirty="0">
                <a:solidFill>
                  <a:schemeClr val="tx1"/>
                </a:solidFill>
                <a:effectLst/>
                <a:latin typeface="+mn-lt"/>
                <a:ea typeface="+mn-ea"/>
                <a:cs typeface="+mn-cs"/>
              </a:rPr>
              <a:t> proactively notify you of critical conditions and potentially take corrective action. Alert rules can leverage data from multiple sources including metrics and logs. They use Action Groups which contain unique sets of recipients and actions in response to an alert. Based on your requirements, you can have alerts launch external actions using webhooks and integrate with your ITSM tools.</a:t>
            </a:r>
          </a:p>
          <a:p>
            <a:r>
              <a:rPr lang="en-US" sz="1200" b="1" kern="1200" dirty="0">
                <a:solidFill>
                  <a:schemeClr val="tx1"/>
                </a:solidFill>
                <a:effectLst/>
                <a:latin typeface="+mn-lt"/>
                <a:ea typeface="+mn-ea"/>
                <a:cs typeface="+mn-cs"/>
              </a:rPr>
              <a:t>Azure Dashboards</a:t>
            </a:r>
            <a:r>
              <a:rPr lang="en-US" sz="1200" kern="1200" dirty="0">
                <a:solidFill>
                  <a:schemeClr val="tx1"/>
                </a:solidFill>
                <a:effectLst/>
                <a:latin typeface="+mn-lt"/>
                <a:ea typeface="+mn-ea"/>
                <a:cs typeface="+mn-cs"/>
              </a:rPr>
              <a:t> provides visual representations of monitoring data. Dashboards allow you to combine different kinds of data into a single pane in the Azure portal and share with other Azure users. For example, you could create a dashboard that combines tiles showing a graph of metrics, a table of activity logs, a usage chart from Application Insights, and the output of a log search in Log Analytics. You can also export Log Analytics data to Power BI to take advantage of additional visualizations and also to make the data available to others within and outside of your organization.</a:t>
            </a:r>
          </a:p>
          <a:p>
            <a:r>
              <a:rPr lang="en-US" sz="1200" b="1" kern="1200" dirty="0">
                <a:solidFill>
                  <a:schemeClr val="tx1"/>
                </a:solidFill>
                <a:effectLst/>
                <a:latin typeface="+mn-lt"/>
                <a:ea typeface="+mn-ea"/>
                <a:cs typeface="+mn-cs"/>
              </a:rPr>
              <a:t>Metrics Explorer</a:t>
            </a:r>
            <a:r>
              <a:rPr lang="en-US" sz="1200" kern="1200" dirty="0">
                <a:solidFill>
                  <a:schemeClr val="tx1"/>
                </a:solidFill>
                <a:effectLst/>
                <a:latin typeface="+mn-lt"/>
                <a:ea typeface="+mn-ea"/>
                <a:cs typeface="+mn-cs"/>
              </a:rPr>
              <a:t> provides visualization of metrics. Metrics are numerical values generated by Azure resources that help you understand the operation and performance of the resource. You can send metrics to Log Analytics for analysis with data from other sources.</a:t>
            </a:r>
          </a:p>
          <a:p>
            <a:r>
              <a:rPr lang="en-US" sz="1200" b="1" kern="1200" dirty="0">
                <a:solidFill>
                  <a:schemeClr val="tx1"/>
                </a:solidFill>
                <a:effectLst/>
                <a:latin typeface="+mn-lt"/>
                <a:ea typeface="+mn-ea"/>
                <a:cs typeface="+mn-cs"/>
              </a:rPr>
              <a:t>Activity Logs</a:t>
            </a:r>
            <a:r>
              <a:rPr lang="en-US" sz="1200" kern="1200" dirty="0">
                <a:solidFill>
                  <a:schemeClr val="tx1"/>
                </a:solidFill>
                <a:effectLst/>
                <a:latin typeface="+mn-lt"/>
                <a:ea typeface="+mn-ea"/>
                <a:cs typeface="+mn-cs"/>
              </a:rPr>
              <a:t> provide data about the operation of Azure resources. This includes such information as configuration changes to the resource, service health incidents, recommendations on better utilizing the resource, and information related to </a:t>
            </a:r>
            <a:r>
              <a:rPr lang="en-US" sz="1200" kern="1200" dirty="0" err="1">
                <a:solidFill>
                  <a:schemeClr val="tx1"/>
                </a:solidFill>
                <a:effectLst/>
                <a:latin typeface="+mn-lt"/>
                <a:ea typeface="+mn-ea"/>
                <a:cs typeface="+mn-cs"/>
              </a:rPr>
              <a:t>autoscale</a:t>
            </a:r>
            <a:r>
              <a:rPr lang="en-US" sz="1200" kern="1200" dirty="0">
                <a:solidFill>
                  <a:schemeClr val="tx1"/>
                </a:solidFill>
                <a:effectLst/>
                <a:latin typeface="+mn-lt"/>
                <a:ea typeface="+mn-ea"/>
                <a:cs typeface="+mn-cs"/>
              </a:rPr>
              <a:t> operations. You can view logs for a particular resource on its page in the Azure portal or view logs from multiple resources in Activity Log Explorer. You can also send Activity logs to Log Analytics so they can be analyzed with data collected by management solutions, agents on virtual machines, and other 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3445149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Monitoring means different things to different people. While you might be focused just on application monitoring, there are cases where you might want to also look at infrastructure &amp; platform for correlations, and that is where “Azure Monitoring &amp; Analytics” provides an integrated consolidated solution.</a:t>
            </a:r>
          </a:p>
        </p:txBody>
      </p:sp>
      <p:sp>
        <p:nvSpPr>
          <p:cNvPr id="4" name="Slide Number Placeholder 3"/>
          <p:cNvSpPr>
            <a:spLocks noGrp="1"/>
          </p:cNvSpPr>
          <p:nvPr>
            <p:ph type="sldNum" sz="quarter" idx="10"/>
          </p:nvPr>
        </p:nvSpPr>
        <p:spPr/>
        <p:txBody>
          <a:bodyPr/>
          <a:lstStyle/>
          <a:p>
            <a:pPr>
              <a:defRPr/>
            </a:pPr>
            <a:fld id="{06DBE9B5-BE74-49B4-9719-3510B970FB46}" type="slidenum">
              <a:rPr lang="en-US" smtClean="0">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val="1091882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12606A-9F27-46D4-A8CB-C445BEA630EA}"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885833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6.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emf"/><Relationship Id="rId1" Type="http://schemas.openxmlformats.org/officeDocument/2006/relationships/slideMaster" Target="../slideMasters/slideMaster7.xml"/><Relationship Id="rId4" Type="http://schemas.openxmlformats.org/officeDocument/2006/relationships/image" Target="../media/image30.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Master" Target="../slideMasters/slideMaster7.xml"/><Relationship Id="rId5" Type="http://schemas.openxmlformats.org/officeDocument/2006/relationships/image" Target="../media/image34.png"/><Relationship Id="rId4" Type="http://schemas.microsoft.com/office/2007/relationships/hdphoto" Target="../media/hdphoto2.wdp"/></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oleObject" Target="../embeddings/oleObject2.bin"/></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40.emf"/><Relationship Id="rId4" Type="http://schemas.openxmlformats.org/officeDocument/2006/relationships/oleObject" Target="../embeddings/oleObject3.bin"/></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40.emf"/><Relationship Id="rId4" Type="http://schemas.openxmlformats.org/officeDocument/2006/relationships/oleObject" Target="../embeddings/oleObject4.bin"/></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40.emf"/><Relationship Id="rId4" Type="http://schemas.openxmlformats.org/officeDocument/2006/relationships/oleObject" Target="../embeddings/oleObject5.bin"/></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40.emf"/><Relationship Id="rId4" Type="http://schemas.openxmlformats.org/officeDocument/2006/relationships/oleObject" Target="../embeddings/oleObject6.bin"/></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40.emf"/><Relationship Id="rId4" Type="http://schemas.openxmlformats.org/officeDocument/2006/relationships/oleObject" Target="../embeddings/oleObject7.bin"/></Relationships>
</file>

<file path=ppt/slideLayouts/_rels/slideLayout16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40.emf"/><Relationship Id="rId4" Type="http://schemas.openxmlformats.org/officeDocument/2006/relationships/oleObject" Target="../embeddings/oleObject8.bin"/></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42.png"/><Relationship Id="rId5" Type="http://schemas.openxmlformats.org/officeDocument/2006/relationships/image" Target="../media/image40.emf"/><Relationship Id="rId4" Type="http://schemas.openxmlformats.org/officeDocument/2006/relationships/oleObject" Target="../embeddings/oleObject9.bin"/></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40.emf"/><Relationship Id="rId4" Type="http://schemas.openxmlformats.org/officeDocument/2006/relationships/oleObject" Target="../embeddings/oleObject10.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64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31603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3410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2743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8247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49442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227434419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90584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88362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78431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3413147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00819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2172961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378555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1096816"/>
            <a:fld id="{8FC53413-301C-47E6-B34C-D76C6FD1FDFC}" type="datetimeFigureOut">
              <a:rPr lang="en-US" smtClean="0">
                <a:solidFill>
                  <a:prstClr val="black">
                    <a:tint val="75000"/>
                  </a:prstClr>
                </a:solidFill>
              </a:rPr>
              <a:pPr defTabSz="1096816"/>
              <a:t>8/28/2018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09681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096816"/>
            <a:fld id="{FFA16D97-A570-46C5-8DFA-CD6532C3FC79}" type="slidenum">
              <a:rPr lang="en-US" smtClean="0">
                <a:solidFill>
                  <a:prstClr val="black">
                    <a:tint val="75000"/>
                  </a:prstClr>
                </a:solidFill>
              </a:rPr>
              <a:pPr defTabSz="1096816"/>
              <a:t>‹#›</a:t>
            </a:fld>
            <a:endParaRPr lang="en-US">
              <a:solidFill>
                <a:prstClr val="black">
                  <a:tint val="75000"/>
                </a:prstClr>
              </a:solidFill>
            </a:endParaRPr>
          </a:p>
        </p:txBody>
      </p:sp>
    </p:spTree>
    <p:extLst>
      <p:ext uri="{BB962C8B-B14F-4D97-AF65-F5344CB8AC3E}">
        <p14:creationId xmlns:p14="http://schemas.microsoft.com/office/powerpoint/2010/main" val="310420267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2558171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Tree>
    <p:extLst>
      <p:ext uri="{BB962C8B-B14F-4D97-AF65-F5344CB8AC3E}">
        <p14:creationId xmlns:p14="http://schemas.microsoft.com/office/powerpoint/2010/main" val="156725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278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580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56662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21699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8895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888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90260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999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9222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75649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6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074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27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20821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32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3640208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3169775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89540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3920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71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1157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2"/>
            <a:ext cx="9172873" cy="662129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
        <p:nvSpPr>
          <p:cNvPr id="9" name="TextBox 8"/>
          <p:cNvSpPr txBox="1"/>
          <p:nvPr userDrawn="1"/>
        </p:nvSpPr>
        <p:spPr>
          <a:xfrm>
            <a:off x="9504556" y="5726841"/>
            <a:ext cx="2671947" cy="400414"/>
          </a:xfrm>
          <a:prstGeom prst="rect">
            <a:avLst/>
          </a:prstGeom>
          <a:noFill/>
          <a:effectLst/>
        </p:spPr>
        <p:txBody>
          <a:bodyPr wrap="none" lIns="179259" tIns="143407" rIns="179259" bIns="143407" rtlCol="0">
            <a:spAutoFit/>
          </a:bodyPr>
          <a:lstStyle/>
          <a:p>
            <a:pPr algn="r" defTabSz="914192">
              <a:lnSpc>
                <a:spcPct val="90000"/>
              </a:lnSpc>
              <a:spcAft>
                <a:spcPts val="588"/>
              </a:spcAft>
            </a:pPr>
            <a:r>
              <a:rPr lang="en-US" sz="800" dirty="0">
                <a:solidFill>
                  <a:srgbClr val="FFFFFF"/>
                </a:solidFill>
                <a:latin typeface="Segoe UI Light" charset="0"/>
              </a:rPr>
              <a:t>Photo used under CC http://www.wocintechchat.com/</a:t>
            </a:r>
          </a:p>
        </p:txBody>
      </p:sp>
    </p:spTree>
    <p:extLst>
      <p:ext uri="{BB962C8B-B14F-4D97-AF65-F5344CB8AC3E}">
        <p14:creationId xmlns:p14="http://schemas.microsoft.com/office/powerpoint/2010/main" val="2293658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9"/>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123732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68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2"/>
            <a:ext cx="9172873" cy="6621296"/>
          </a:xfrm>
          <a:prstGeom prst="rect">
            <a:avLst/>
          </a:prstGeom>
        </p:spPr>
      </p:pic>
      <p:sp>
        <p:nvSpPr>
          <p:cNvPr id="2" name="Title 1"/>
          <p:cNvSpPr>
            <a:spLocks noGrp="1"/>
          </p:cNvSpPr>
          <p:nvPr>
            <p:ph type="title" hasCustomPrompt="1"/>
          </p:nvPr>
        </p:nvSpPr>
        <p:spPr>
          <a:xfrm>
            <a:off x="568047" y="2084173"/>
            <a:ext cx="11354715"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394043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826787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25704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8"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6932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4669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9038738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cSld name="1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559482" y="5167627"/>
            <a:ext cx="9633973" cy="1691089"/>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dirty="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dirty="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dirty="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3"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564748" y="2100816"/>
            <a:ext cx="11007660" cy="1686801"/>
          </a:xfrm>
        </p:spPr>
        <p:txBody>
          <a:bodyPr/>
          <a:lstStyle>
            <a:lvl1pPr>
              <a:defRPr sz="5881">
                <a:solidFill>
                  <a:schemeClr val="bg1"/>
                </a:solidFill>
              </a:defRPr>
            </a:lvl1pPr>
          </a:lstStyle>
          <a:p>
            <a:r>
              <a:rPr lang="en-US" dirty="0"/>
              <a:t>Headline here</a:t>
            </a:r>
          </a:p>
        </p:txBody>
      </p:sp>
      <p:sp>
        <p:nvSpPr>
          <p:cNvPr id="3" name="Subtitle 2"/>
          <p:cNvSpPr>
            <a:spLocks noGrp="1"/>
          </p:cNvSpPr>
          <p:nvPr>
            <p:ph type="subTitle" idx="1" hasCustomPrompt="1"/>
          </p:nvPr>
        </p:nvSpPr>
        <p:spPr>
          <a:xfrm>
            <a:off x="564749" y="3877277"/>
            <a:ext cx="8534711" cy="84856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15629" y="320737"/>
            <a:ext cx="1575269" cy="579535"/>
          </a:xfrm>
          <a:prstGeom prst="rect">
            <a:avLst/>
          </a:prstGeom>
        </p:spPr>
      </p:pic>
      <p:grpSp>
        <p:nvGrpSpPr>
          <p:cNvPr id="89" name="Group 88"/>
          <p:cNvGrpSpPr/>
          <p:nvPr userDrawn="1"/>
        </p:nvGrpSpPr>
        <p:grpSpPr>
          <a:xfrm>
            <a:off x="5456365" y="-350215"/>
            <a:ext cx="6948849" cy="6949835"/>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14192"/>
              <a:endParaRPr lang="en-US" sz="1765" dirty="0">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4192"/>
              <a:endParaRPr lang="en-US" sz="1765" dirty="0">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4192"/>
              <a:endParaRPr lang="en-US" sz="1765" dirty="0">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spTree>
    <p:extLst>
      <p:ext uri="{BB962C8B-B14F-4D97-AF65-F5344CB8AC3E}">
        <p14:creationId xmlns:p14="http://schemas.microsoft.com/office/powerpoint/2010/main" val="647495122"/>
      </p:ext>
    </p:extLst>
  </p:cSld>
  <p:clrMapOvr>
    <a:masterClrMapping/>
  </p:clrMapOvr>
  <p:transition spd="med">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dirty="0"/>
              <a:t>Title</a:t>
            </a:r>
          </a:p>
        </p:txBody>
      </p:sp>
      <p:sp>
        <p:nvSpPr>
          <p:cNvPr id="8" name="Subtitle 2"/>
          <p:cNvSpPr>
            <a:spLocks noGrp="1"/>
          </p:cNvSpPr>
          <p:nvPr>
            <p:ph type="subTitle" idx="1" hasCustomPrompt="1"/>
          </p:nvPr>
        </p:nvSpPr>
        <p:spPr>
          <a:xfrm>
            <a:off x="591641" y="3877277"/>
            <a:ext cx="10989732" cy="51661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0340450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8086519" cy="1686801"/>
          </a:xfrm>
        </p:spPr>
        <p:txBody>
          <a:bodyPr/>
          <a:lstStyle>
            <a:lvl1pPr>
              <a:defRPr sz="5881">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8073349" cy="51661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2" y="1315053"/>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4192">
                <a:lnSpc>
                  <a:spcPct val="90000"/>
                </a:lnSpc>
                <a:spcAft>
                  <a:spcPts val="588"/>
                </a:spcAft>
              </a:pPr>
              <a:endParaRPr lang="en-US" sz="1371"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4192">
                <a:lnSpc>
                  <a:spcPct val="90000"/>
                </a:lnSpc>
                <a:spcAft>
                  <a:spcPts val="588"/>
                </a:spcAft>
              </a:pPr>
              <a:endParaRPr lang="en-US" sz="1371"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4192">
                <a:lnSpc>
                  <a:spcPct val="90000"/>
                </a:lnSpc>
                <a:spcAft>
                  <a:spcPts val="588"/>
                </a:spcAft>
              </a:pPr>
              <a:endParaRPr lang="en-US" sz="1765" b="1" dirty="0">
                <a:solidFill>
                  <a:srgbClr val="FFFFFF">
                    <a:lumMod val="65000"/>
                  </a:srgbClr>
                </a:solidFill>
              </a:endParaRPr>
            </a:p>
          </p:txBody>
        </p:sp>
      </p:grpSp>
    </p:spTree>
    <p:extLst>
      <p:ext uri="{BB962C8B-B14F-4D97-AF65-F5344CB8AC3E}">
        <p14:creationId xmlns:p14="http://schemas.microsoft.com/office/powerpoint/2010/main" val="338518040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5164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14"/>
            </a:lvl1pPr>
          </a:lstStyle>
          <a:p>
            <a:r>
              <a:rPr lang="en-US" dirty="0"/>
              <a:t>Click to edit Master title style</a:t>
            </a:r>
          </a:p>
        </p:txBody>
      </p:sp>
      <p:sp>
        <p:nvSpPr>
          <p:cNvPr id="6" name="Text Placeholder 5"/>
          <p:cNvSpPr>
            <a:spLocks noGrp="1"/>
          </p:cNvSpPr>
          <p:nvPr>
            <p:ph type="body" sz="quarter" idx="10"/>
          </p:nvPr>
        </p:nvSpPr>
        <p:spPr>
          <a:xfrm>
            <a:off x="269240" y="1118023"/>
            <a:ext cx="11653523" cy="1961500"/>
          </a:xfrm>
        </p:spPr>
        <p:txBody>
          <a:bodyPr/>
          <a:lstStyle>
            <a:lvl1pPr marL="0" indent="0">
              <a:lnSpc>
                <a:spcPct val="100000"/>
              </a:lnSpc>
              <a:spcBef>
                <a:spcPts val="588"/>
              </a:spcBef>
              <a:buNone/>
              <a:defRPr sz="3136">
                <a:gradFill>
                  <a:gsLst>
                    <a:gs pos="1250">
                      <a:schemeClr val="tx1"/>
                    </a:gs>
                    <a:gs pos="99000">
                      <a:schemeClr val="tx1"/>
                    </a:gs>
                  </a:gsLst>
                  <a:lin ang="5400000" scaled="0"/>
                </a:gradFill>
              </a:defRPr>
            </a:lvl1pPr>
            <a:lvl2pPr marL="0" indent="0">
              <a:lnSpc>
                <a:spcPct val="100000"/>
              </a:lnSpc>
              <a:spcBef>
                <a:spcPts val="588"/>
              </a:spcBef>
              <a:buFontTx/>
              <a:buNone/>
              <a:defRPr sz="1567"/>
            </a:lvl2pPr>
            <a:lvl3pPr marL="224054" indent="0">
              <a:lnSpc>
                <a:spcPct val="100000"/>
              </a:lnSpc>
              <a:spcBef>
                <a:spcPts val="588"/>
              </a:spcBef>
              <a:buNone/>
              <a:defRPr sz="1765"/>
            </a:lvl3pPr>
            <a:lvl4pPr marL="448107" indent="0">
              <a:lnSpc>
                <a:spcPct val="100000"/>
              </a:lnSpc>
              <a:spcBef>
                <a:spcPts val="588"/>
              </a:spcBef>
              <a:buNone/>
              <a:defRPr sz="1567"/>
            </a:lvl4pPr>
            <a:lvl5pPr marL="672161" indent="0">
              <a:lnSpc>
                <a:spcPct val="100000"/>
              </a:lnSpc>
              <a:spcBef>
                <a:spcPts val="588"/>
              </a:spcBef>
              <a:buNone/>
              <a:defRPr sz="15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72264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8"/>
              </a:spcBef>
              <a:defRPr sz="3136"/>
            </a:lvl1pPr>
            <a:lvl2pPr>
              <a:lnSpc>
                <a:spcPct val="100000"/>
              </a:lnSpc>
              <a:spcBef>
                <a:spcPts val="588"/>
              </a:spcBef>
              <a:defRPr sz="1765"/>
            </a:lvl2pPr>
            <a:lvl3pPr>
              <a:lnSpc>
                <a:spcPct val="100000"/>
              </a:lnSpc>
              <a:spcBef>
                <a:spcPts val="588"/>
              </a:spcBef>
              <a:defRPr sz="1567"/>
            </a:lvl3pPr>
            <a:lvl4pPr>
              <a:lnSpc>
                <a:spcPct val="100000"/>
              </a:lnSpc>
              <a:spcBef>
                <a:spcPts val="588"/>
              </a:spcBef>
              <a:defRPr sz="1371"/>
            </a:lvl4pPr>
            <a:lvl5pPr>
              <a:lnSpc>
                <a:spcPct val="100000"/>
              </a:lnSpc>
              <a:spcBef>
                <a:spcPts val="588"/>
              </a:spcBef>
              <a:defRPr sz="137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12"/>
            </a:lvl1pPr>
          </a:lstStyle>
          <a:p>
            <a:r>
              <a:rPr lang="en-US" dirty="0"/>
              <a:t>Click to edit Master title style</a:t>
            </a:r>
          </a:p>
        </p:txBody>
      </p:sp>
    </p:spTree>
    <p:extLst>
      <p:ext uri="{BB962C8B-B14F-4D97-AF65-F5344CB8AC3E}">
        <p14:creationId xmlns:p14="http://schemas.microsoft.com/office/powerpoint/2010/main" val="42470991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8"/>
              </a:spcBef>
              <a:spcAft>
                <a:spcPts val="0"/>
              </a:spcAft>
              <a:defRPr sz="3136">
                <a:solidFill>
                  <a:schemeClr val="accent1"/>
                </a:solidFill>
                <a:latin typeface="+mj-lt"/>
              </a:defRPr>
            </a:lvl1pPr>
            <a:lvl2pPr>
              <a:lnSpc>
                <a:spcPct val="100000"/>
              </a:lnSpc>
              <a:spcBef>
                <a:spcPts val="588"/>
              </a:spcBef>
              <a:spcAft>
                <a:spcPts val="0"/>
              </a:spcAft>
              <a:defRPr sz="1765">
                <a:latin typeface="+mn-lt"/>
              </a:defRPr>
            </a:lvl2pPr>
            <a:lvl3pPr>
              <a:lnSpc>
                <a:spcPct val="100000"/>
              </a:lnSpc>
              <a:spcBef>
                <a:spcPts val="588"/>
              </a:spcBef>
              <a:spcAft>
                <a:spcPts val="0"/>
              </a:spcAft>
              <a:defRPr sz="1567">
                <a:latin typeface="+mn-lt"/>
              </a:defRPr>
            </a:lvl3pPr>
            <a:lvl4pPr>
              <a:lnSpc>
                <a:spcPct val="100000"/>
              </a:lnSpc>
              <a:spcBef>
                <a:spcPts val="588"/>
              </a:spcBef>
              <a:spcAft>
                <a:spcPts val="0"/>
              </a:spcAft>
              <a:defRPr sz="1371">
                <a:latin typeface="+mn-lt"/>
              </a:defRPr>
            </a:lvl4pPr>
            <a:lvl5pPr>
              <a:lnSpc>
                <a:spcPct val="100000"/>
              </a:lnSpc>
              <a:spcBef>
                <a:spcPts val="588"/>
              </a:spcBef>
              <a:spcAft>
                <a:spcPts val="0"/>
              </a:spcAft>
              <a:defRPr sz="1371">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12"/>
            </a:lvl1pPr>
          </a:lstStyle>
          <a:p>
            <a:r>
              <a:rPr lang="en-US" dirty="0"/>
              <a:t>Click to edit Master title style</a:t>
            </a:r>
          </a:p>
        </p:txBody>
      </p:sp>
    </p:spTree>
    <p:extLst>
      <p:ext uri="{BB962C8B-B14F-4D97-AF65-F5344CB8AC3E}">
        <p14:creationId xmlns:p14="http://schemas.microsoft.com/office/powerpoint/2010/main" val="375076952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18022"/>
            <a:ext cx="5593094" cy="1901145"/>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962591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18022"/>
            <a:ext cx="5650010" cy="19011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496705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18024"/>
            <a:ext cx="5607323" cy="1810614"/>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4"/>
            <a:ext cx="5826761" cy="1810614"/>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7593409"/>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0" y="1118024"/>
            <a:ext cx="5635781" cy="1765349"/>
          </a:xfrm>
        </p:spPr>
        <p:txBody>
          <a:bodyPr wrap="square">
            <a:spAutoFit/>
          </a:bodyPr>
          <a:lstStyle>
            <a:lvl1pPr marL="281623" indent="-281623">
              <a:spcBef>
                <a:spcPts val="1200"/>
              </a:spcBef>
              <a:buClr>
                <a:schemeClr val="accent1"/>
              </a:buClr>
              <a:buFont typeface="Arial" pitchFamily="34" charset="0"/>
              <a:buChar char="•"/>
              <a:defRPr sz="2745">
                <a:solidFill>
                  <a:schemeClr val="accent1"/>
                </a:solidFill>
              </a:defRPr>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4"/>
            <a:ext cx="5826761" cy="1765349"/>
          </a:xfrm>
        </p:spPr>
        <p:txBody>
          <a:bodyPr wrap="square">
            <a:spAutoFit/>
          </a:bodyPr>
          <a:lstStyle>
            <a:lvl1pPr marL="281623" indent="-281623">
              <a:spcBef>
                <a:spcPts val="1200"/>
              </a:spcBef>
              <a:buClr>
                <a:schemeClr val="accent1"/>
              </a:buClr>
              <a:buFont typeface="Arial" pitchFamily="34" charset="0"/>
              <a:buChar char="•"/>
              <a:defRPr sz="2745">
                <a:solidFill>
                  <a:schemeClr val="accent1"/>
                </a:solidFill>
              </a:defRPr>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447678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1690" y="1125138"/>
            <a:ext cx="11665973" cy="1668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024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27604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63319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20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dirty="0"/>
              <a:t>Title</a:t>
            </a:r>
          </a:p>
        </p:txBody>
      </p:sp>
      <p:sp>
        <p:nvSpPr>
          <p:cNvPr id="8" name="Subtitle 2"/>
          <p:cNvSpPr>
            <a:spLocks noGrp="1"/>
          </p:cNvSpPr>
          <p:nvPr>
            <p:ph type="subTitle" idx="1" hasCustomPrompt="1"/>
          </p:nvPr>
        </p:nvSpPr>
        <p:spPr>
          <a:xfrm>
            <a:off x="591641" y="3877277"/>
            <a:ext cx="10989732" cy="513007"/>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61100230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8086519" cy="1686801"/>
          </a:xfrm>
        </p:spPr>
        <p:txBody>
          <a:bodyPr/>
          <a:lstStyle>
            <a:lvl1pPr>
              <a:defRPr sz="5881">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8073349" cy="513007"/>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2" y="1315053"/>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4192">
                <a:lnSpc>
                  <a:spcPct val="90000"/>
                </a:lnSpc>
                <a:spcAft>
                  <a:spcPts val="588"/>
                </a:spcAft>
              </a:pPr>
              <a:endParaRPr lang="en-US" sz="1371"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4192">
                <a:lnSpc>
                  <a:spcPct val="90000"/>
                </a:lnSpc>
                <a:spcAft>
                  <a:spcPts val="588"/>
                </a:spcAft>
              </a:pPr>
              <a:endParaRPr lang="en-US" sz="1371"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4192">
                <a:lnSpc>
                  <a:spcPct val="90000"/>
                </a:lnSpc>
                <a:spcAft>
                  <a:spcPts val="588"/>
                </a:spcAft>
              </a:pPr>
              <a:endParaRPr lang="en-US" sz="1765" b="1" dirty="0">
                <a:solidFill>
                  <a:srgbClr val="FFFFFF">
                    <a:lumMod val="65000"/>
                  </a:srgbClr>
                </a:solidFill>
              </a:endParaRPr>
            </a:p>
          </p:txBody>
        </p:sp>
      </p:grpSp>
    </p:spTree>
    <p:extLst>
      <p:ext uri="{BB962C8B-B14F-4D97-AF65-F5344CB8AC3E}">
        <p14:creationId xmlns:p14="http://schemas.microsoft.com/office/powerpoint/2010/main" val="343631242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4225"/>
            <a:endParaRPr lang="en-US" dirty="0">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300"/>
            <a:ext cx="11005513" cy="2443827"/>
          </a:xfrm>
        </p:spPr>
        <p:txBody>
          <a:bodyPr lIns="0" tIns="0"/>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591202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4225"/>
            <a:endParaRPr lang="en-US" dirty="0">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86752241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2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405027427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76922"/>
            <a:ext cx="11653523" cy="1158793"/>
          </a:xfrm>
          <a:noFill/>
        </p:spPr>
        <p:txBody>
          <a:bodyPr anchorCtr="0">
            <a:spAutoFit/>
          </a:bodyPr>
          <a:lstStyle>
            <a:lvl1pPr>
              <a:defRPr sz="7056"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9039050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7"/>
            <a:ext cx="10816237" cy="60353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448212" y="6437747"/>
            <a:ext cx="3859607" cy="133860"/>
          </a:xfrm>
          <a:prstGeom prst="rect">
            <a:avLst/>
          </a:prstGeom>
        </p:spPr>
        <p:txBody>
          <a:bodyPr/>
          <a:lstStyle>
            <a:lvl1pPr fontAlgn="base">
              <a:spcBef>
                <a:spcPct val="0"/>
              </a:spcBef>
              <a:spcAft>
                <a:spcPct val="0"/>
              </a:spcAft>
              <a:defRPr>
                <a:solidFill>
                  <a:srgbClr val="505050"/>
                </a:solidFill>
              </a:defRPr>
            </a:lvl1pPr>
          </a:lstStyle>
          <a:p>
            <a:pPr defTabSz="914225">
              <a:defRPr/>
            </a:pPr>
            <a:r>
              <a:rPr lang="en-US"/>
              <a:t>Microsoft Confidential</a:t>
            </a:r>
          </a:p>
        </p:txBody>
      </p:sp>
      <p:sp>
        <p:nvSpPr>
          <p:cNvPr id="5" name="Slide Number Placeholder 3"/>
          <p:cNvSpPr>
            <a:spLocks noGrp="1"/>
          </p:cNvSpPr>
          <p:nvPr>
            <p:ph type="sldNum" sz="quarter" idx="15"/>
          </p:nvPr>
        </p:nvSpPr>
        <p:spPr>
          <a:xfrm>
            <a:off x="11367170" y="6437747"/>
            <a:ext cx="555597" cy="133860"/>
          </a:xfrm>
          <a:prstGeom prst="rect">
            <a:avLst/>
          </a:prstGeom>
        </p:spPr>
        <p:txBody>
          <a:bodyPr/>
          <a:lstStyle>
            <a:lvl1pPr>
              <a:defRPr/>
            </a:lvl1pPr>
          </a:lstStyle>
          <a:p>
            <a:pPr defTabSz="914225"/>
            <a:fld id="{6052FC3A-E1BD-E54F-9A48-71EBDEF00552}" type="slidenum">
              <a:rPr lang="en-US" smtClean="0">
                <a:solidFill>
                  <a:srgbClr val="505050"/>
                </a:solidFill>
              </a:rPr>
              <a:pPr defTabSz="914225"/>
              <a:t>‹#›</a:t>
            </a:fld>
            <a:endParaRPr lang="en-US">
              <a:solidFill>
                <a:srgbClr val="505050"/>
              </a:solidFill>
            </a:endParaRPr>
          </a:p>
        </p:txBody>
      </p:sp>
    </p:spTree>
    <p:extLst>
      <p:ext uri="{BB962C8B-B14F-4D97-AF65-F5344CB8AC3E}">
        <p14:creationId xmlns:p14="http://schemas.microsoft.com/office/powerpoint/2010/main" val="38986510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12585098"/>
      </p:ext>
    </p:extLst>
  </p:cSld>
  <p:clrMapOvr>
    <a:masterClrMapping/>
  </p:clrMapOvr>
  <p:transition spd="med">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69239" y="6558796"/>
            <a:ext cx="3859607" cy="134483"/>
          </a:xfrm>
          <a:prstGeom prst="rect">
            <a:avLst/>
          </a:prstGeom>
        </p:spPr>
        <p:txBody>
          <a:bodyPr/>
          <a:lstStyle/>
          <a:p>
            <a:pPr defTabSz="914225"/>
            <a:r>
              <a:rPr lang="en-US">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a:xfrm>
            <a:off x="11367166" y="6558796"/>
            <a:ext cx="555596" cy="134483"/>
          </a:xfrm>
          <a:prstGeom prst="rect">
            <a:avLst/>
          </a:prstGeom>
        </p:spPr>
        <p:txBody>
          <a:bodyPr/>
          <a:lstStyle/>
          <a:p>
            <a:pPr defTabSz="914225"/>
            <a:fld id="{27258FFF-F925-446B-8502-81C933981705}" type="slidenum">
              <a:rPr lang="en-US" smtClean="0">
                <a:gradFill>
                  <a:gsLst>
                    <a:gs pos="2239">
                      <a:srgbClr val="FFFFFF"/>
                    </a:gs>
                    <a:gs pos="11940">
                      <a:srgbClr val="FFFFFF"/>
                    </a:gs>
                  </a:gsLst>
                  <a:lin ang="5400000" scaled="0"/>
                </a:gradFill>
              </a:rPr>
              <a:pPr defTabSz="914225"/>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2194870912"/>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7"/>
            <a:ext cx="11007660" cy="1686801"/>
          </a:xfrm>
        </p:spPr>
        <p:txBody>
          <a:bodyPr/>
          <a:lstStyle>
            <a:lvl1pPr>
              <a:defRPr sz="5880">
                <a:solidFill>
                  <a:schemeClr val="bg1"/>
                </a:solidFill>
              </a:defRPr>
            </a:lvl1pPr>
          </a:lstStyle>
          <a:p>
            <a:r>
              <a:rPr lang="en-US" dirty="0"/>
              <a:t>Title</a:t>
            </a:r>
          </a:p>
        </p:txBody>
      </p:sp>
      <p:sp>
        <p:nvSpPr>
          <p:cNvPr id="8" name="Subtitle 2"/>
          <p:cNvSpPr>
            <a:spLocks noGrp="1"/>
          </p:cNvSpPr>
          <p:nvPr>
            <p:ph type="subTitle" idx="1" hasCustomPrompt="1"/>
          </p:nvPr>
        </p:nvSpPr>
        <p:spPr>
          <a:xfrm>
            <a:off x="591642" y="3877277"/>
            <a:ext cx="10989732" cy="516616"/>
          </a:xfrm>
        </p:spPr>
        <p:txBody>
          <a:bodyPr/>
          <a:lstStyle>
            <a:lvl1pPr marL="0" indent="0" algn="l">
              <a:buNone/>
              <a:defRPr sz="2157">
                <a:solidFill>
                  <a:schemeClr val="bg1"/>
                </a:solidFill>
                <a:latin typeface="+mn-lt"/>
              </a:defRPr>
            </a:lvl1pPr>
            <a:lvl2pPr marL="448021" indent="0" algn="ctr">
              <a:buNone/>
              <a:defRPr>
                <a:solidFill>
                  <a:schemeClr val="tx1">
                    <a:tint val="75000"/>
                  </a:schemeClr>
                </a:solidFill>
              </a:defRPr>
            </a:lvl2pPr>
            <a:lvl3pPr marL="896042" indent="0" algn="ctr">
              <a:buNone/>
              <a:defRPr>
                <a:solidFill>
                  <a:schemeClr val="tx1">
                    <a:tint val="75000"/>
                  </a:schemeClr>
                </a:solidFill>
              </a:defRPr>
            </a:lvl3pPr>
            <a:lvl4pPr marL="1344063" indent="0" algn="ctr">
              <a:buNone/>
              <a:defRPr>
                <a:solidFill>
                  <a:schemeClr val="tx1">
                    <a:tint val="75000"/>
                  </a:schemeClr>
                </a:solidFill>
              </a:defRPr>
            </a:lvl4pPr>
            <a:lvl5pPr marL="1792084" indent="0" algn="ctr">
              <a:buNone/>
              <a:defRPr>
                <a:solidFill>
                  <a:schemeClr val="tx1">
                    <a:tint val="75000"/>
                  </a:schemeClr>
                </a:solidFill>
              </a:defRPr>
            </a:lvl5pPr>
            <a:lvl6pPr marL="2240105" indent="0" algn="ctr">
              <a:buNone/>
              <a:defRPr>
                <a:solidFill>
                  <a:schemeClr val="tx1">
                    <a:tint val="75000"/>
                  </a:schemeClr>
                </a:solidFill>
              </a:defRPr>
            </a:lvl6pPr>
            <a:lvl7pPr marL="2688126" indent="0" algn="ctr">
              <a:buNone/>
              <a:defRPr>
                <a:solidFill>
                  <a:schemeClr val="tx1">
                    <a:tint val="75000"/>
                  </a:schemeClr>
                </a:solidFill>
              </a:defRPr>
            </a:lvl7pPr>
            <a:lvl8pPr marL="3136146"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44727595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649129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12987"/>
          </a:xfrm>
        </p:spPr>
        <p:txBody>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49264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395699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0"/>
            <a:ext cx="4676660" cy="68580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2400" dirty="0">
              <a:solidFill>
                <a:prstClr val="white"/>
              </a:solidFill>
            </a:endParaRPr>
          </a:p>
        </p:txBody>
      </p:sp>
      <p:sp>
        <p:nvSpPr>
          <p:cNvPr id="9" name="Title 1"/>
          <p:cNvSpPr>
            <a:spLocks noGrp="1" noChangeAspect="1"/>
          </p:cNvSpPr>
          <p:nvPr>
            <p:ph type="title"/>
          </p:nvPr>
        </p:nvSpPr>
        <p:spPr>
          <a:xfrm>
            <a:off x="269239" y="560344"/>
            <a:ext cx="3660400" cy="5670382"/>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158837642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973520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979081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67307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0049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5456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36051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defTabSz="914400"/>
            <a:r>
              <a:rPr lang="en-US" sz="5400" dirty="0">
                <a:solidFill>
                  <a:prstClr val="black"/>
                </a:solidFill>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2515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defTabSz="914400"/>
            <a:r>
              <a:rPr lang="en-US" sz="5400" b="1" dirty="0">
                <a:solidFill>
                  <a:prstClr val="black"/>
                </a:solidFill>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59365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050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8" y="3283774"/>
            <a:ext cx="27822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0184960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8/28/2018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30492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8/28/2018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379469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8/28/2018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701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9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8/28/2018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171707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solidFill>
                  <a:prstClr val="black">
                    <a:tint val="75000"/>
                  </a:prstClr>
                </a:solidFill>
              </a:rPr>
              <a:pPr/>
              <a:t>8/28/2018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029222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solidFill>
                  <a:prstClr val="black">
                    <a:tint val="75000"/>
                  </a:prstClr>
                </a:solidFill>
              </a:rPr>
              <a:pPr/>
              <a:t>8/28/2018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993248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solidFill>
                  <a:prstClr val="black">
                    <a:tint val="75000"/>
                  </a:prstClr>
                </a:solidFill>
              </a:rPr>
              <a:pPr/>
              <a:t>8/28/2018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452282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8/28/2018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70417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8/28/2018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975634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8/28/2018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73933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8/28/2018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813993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Walkin (event name)">
    <p:bg>
      <p:bgRef idx="1001">
        <a:schemeClr val="bg1"/>
      </p:bgRef>
    </p:bg>
    <p:spTree>
      <p:nvGrpSpPr>
        <p:cNvPr id="1" name=""/>
        <p:cNvGrpSpPr/>
        <p:nvPr/>
      </p:nvGrpSpPr>
      <p:grpSpPr>
        <a:xfrm>
          <a:off x="0" y="0"/>
          <a:ext cx="0" cy="0"/>
          <a:chOff x="0" y="0"/>
          <a:chExt cx="0" cy="0"/>
        </a:xfrm>
      </p:grpSpPr>
      <p:sp>
        <p:nvSpPr>
          <p:cNvPr id="65" name="Rectangle 64"/>
          <p:cNvSpPr/>
          <p:nvPr userDrawn="1"/>
        </p:nvSpPr>
        <p:spPr bwMode="gray">
          <a:xfrm>
            <a:off x="533446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1187622"/>
            <a:ext cx="4840694" cy="1793104"/>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4840694"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4840694"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4"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269" name="Group 268"/>
          <p:cNvGrpSpPr>
            <a:grpSpLocks noChangeAspect="1"/>
          </p:cNvGrpSpPr>
          <p:nvPr userDrawn="1"/>
        </p:nvGrpSpPr>
        <p:grpSpPr>
          <a:xfrm>
            <a:off x="6562996" y="1366953"/>
            <a:ext cx="4563183" cy="5491047"/>
            <a:chOff x="7176542" y="1394165"/>
            <a:chExt cx="4654684" cy="5600360"/>
          </a:xfrm>
        </p:grpSpPr>
        <p:grpSp>
          <p:nvGrpSpPr>
            <p:cNvPr id="270" name="Group 269"/>
            <p:cNvGrpSpPr/>
            <p:nvPr userDrawn="1"/>
          </p:nvGrpSpPr>
          <p:grpSpPr bwMode="gray">
            <a:xfrm>
              <a:off x="9706954" y="2211463"/>
              <a:ext cx="1309538" cy="1272388"/>
              <a:chOff x="10291816" y="2168420"/>
              <a:chExt cx="1321322" cy="1283838"/>
            </a:xfrm>
            <a:solidFill>
              <a:srgbClr val="FF8C00"/>
            </a:solidFill>
          </p:grpSpPr>
          <p:sp>
            <p:nvSpPr>
              <p:cNvPr id="281" name="Freeform 592"/>
              <p:cNvSpPr>
                <a:spLocks noEditPoints="1"/>
              </p:cNvSpPr>
              <p:nvPr/>
            </p:nvSpPr>
            <p:spPr bwMode="gray">
              <a:xfrm>
                <a:off x="10413637" y="2262131"/>
                <a:ext cx="1077675" cy="1087043"/>
              </a:xfrm>
              <a:custGeom>
                <a:avLst/>
                <a:gdLst>
                  <a:gd name="T0" fmla="*/ 25 w 53"/>
                  <a:gd name="T1" fmla="*/ 1 h 54"/>
                  <a:gd name="T2" fmla="*/ 1 w 53"/>
                  <a:gd name="T3" fmla="*/ 29 h 54"/>
                  <a:gd name="T4" fmla="*/ 28 w 53"/>
                  <a:gd name="T5" fmla="*/ 53 h 54"/>
                  <a:gd name="T6" fmla="*/ 52 w 53"/>
                  <a:gd name="T7" fmla="*/ 25 h 54"/>
                  <a:gd name="T8" fmla="*/ 25 w 53"/>
                  <a:gd name="T9" fmla="*/ 1 h 54"/>
                  <a:gd name="T10" fmla="*/ 27 w 53"/>
                  <a:gd name="T11" fmla="*/ 39 h 54"/>
                  <a:gd name="T12" fmla="*/ 14 w 53"/>
                  <a:gd name="T13" fmla="*/ 28 h 54"/>
                  <a:gd name="T14" fmla="*/ 26 w 53"/>
                  <a:gd name="T15" fmla="*/ 15 h 54"/>
                  <a:gd name="T16" fmla="*/ 39 w 53"/>
                  <a:gd name="T17" fmla="*/ 26 h 54"/>
                  <a:gd name="T18" fmla="*/ 27 w 53"/>
                  <a:gd name="T19"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5" y="1"/>
                    </a:moveTo>
                    <a:cubicBezTo>
                      <a:pt x="10" y="2"/>
                      <a:pt x="0" y="14"/>
                      <a:pt x="1" y="29"/>
                    </a:cubicBezTo>
                    <a:cubicBezTo>
                      <a:pt x="2" y="43"/>
                      <a:pt x="14" y="54"/>
                      <a:pt x="28" y="53"/>
                    </a:cubicBezTo>
                    <a:cubicBezTo>
                      <a:pt x="42" y="52"/>
                      <a:pt x="53" y="39"/>
                      <a:pt x="52" y="25"/>
                    </a:cubicBezTo>
                    <a:cubicBezTo>
                      <a:pt x="51" y="11"/>
                      <a:pt x="39" y="0"/>
                      <a:pt x="25" y="1"/>
                    </a:cubicBezTo>
                    <a:close/>
                    <a:moveTo>
                      <a:pt x="27" y="39"/>
                    </a:moveTo>
                    <a:cubicBezTo>
                      <a:pt x="20" y="40"/>
                      <a:pt x="15" y="34"/>
                      <a:pt x="14" y="28"/>
                    </a:cubicBezTo>
                    <a:cubicBezTo>
                      <a:pt x="14" y="21"/>
                      <a:pt x="19" y="15"/>
                      <a:pt x="26" y="15"/>
                    </a:cubicBezTo>
                    <a:cubicBezTo>
                      <a:pt x="32" y="14"/>
                      <a:pt x="38" y="19"/>
                      <a:pt x="39" y="26"/>
                    </a:cubicBezTo>
                    <a:cubicBezTo>
                      <a:pt x="39" y="33"/>
                      <a:pt x="34" y="39"/>
                      <a:pt x="2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593"/>
              <p:cNvSpPr>
                <a:spLocks/>
              </p:cNvSpPr>
              <p:nvPr/>
            </p:nvSpPr>
            <p:spPr bwMode="gray">
              <a:xfrm>
                <a:off x="10844705" y="2168420"/>
                <a:ext cx="178053" cy="299874"/>
              </a:xfrm>
              <a:custGeom>
                <a:avLst/>
                <a:gdLst>
                  <a:gd name="T0" fmla="*/ 9 w 9"/>
                  <a:gd name="T1" fmla="*/ 13 h 15"/>
                  <a:gd name="T2" fmla="*/ 7 w 9"/>
                  <a:gd name="T3" fmla="*/ 15 h 15"/>
                  <a:gd name="T4" fmla="*/ 2 w 9"/>
                  <a:gd name="T5" fmla="*/ 15 h 15"/>
                  <a:gd name="T6" fmla="*/ 0 w 9"/>
                  <a:gd name="T7" fmla="*/ 13 h 15"/>
                  <a:gd name="T8" fmla="*/ 1 w 9"/>
                  <a:gd name="T9" fmla="*/ 2 h 15"/>
                  <a:gd name="T10" fmla="*/ 3 w 9"/>
                  <a:gd name="T11" fmla="*/ 0 h 15"/>
                  <a:gd name="T12" fmla="*/ 4 w 9"/>
                  <a:gd name="T13" fmla="*/ 0 h 15"/>
                  <a:gd name="T14" fmla="*/ 6 w 9"/>
                  <a:gd name="T15" fmla="*/ 2 h 15"/>
                  <a:gd name="T16" fmla="*/ 9 w 9"/>
                  <a:gd name="T1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
                    <a:moveTo>
                      <a:pt x="9" y="13"/>
                    </a:moveTo>
                    <a:cubicBezTo>
                      <a:pt x="9" y="14"/>
                      <a:pt x="8" y="15"/>
                      <a:pt x="7" y="15"/>
                    </a:cubicBezTo>
                    <a:cubicBezTo>
                      <a:pt x="2" y="15"/>
                      <a:pt x="2" y="15"/>
                      <a:pt x="2" y="15"/>
                    </a:cubicBezTo>
                    <a:cubicBezTo>
                      <a:pt x="0" y="15"/>
                      <a:pt x="0" y="15"/>
                      <a:pt x="0" y="13"/>
                    </a:cubicBezTo>
                    <a:cubicBezTo>
                      <a:pt x="1" y="2"/>
                      <a:pt x="1" y="2"/>
                      <a:pt x="1" y="2"/>
                    </a:cubicBezTo>
                    <a:cubicBezTo>
                      <a:pt x="1" y="1"/>
                      <a:pt x="2" y="0"/>
                      <a:pt x="3" y="0"/>
                    </a:cubicBezTo>
                    <a:cubicBezTo>
                      <a:pt x="4" y="0"/>
                      <a:pt x="4" y="0"/>
                      <a:pt x="4" y="0"/>
                    </a:cubicBezTo>
                    <a:cubicBezTo>
                      <a:pt x="5" y="0"/>
                      <a:pt x="6" y="1"/>
                      <a:pt x="6" y="2"/>
                    </a:cubicBezTo>
                    <a:lnTo>
                      <a:pt x="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594"/>
              <p:cNvSpPr>
                <a:spLocks/>
              </p:cNvSpPr>
              <p:nvPr/>
            </p:nvSpPr>
            <p:spPr bwMode="gray">
              <a:xfrm>
                <a:off x="10882189" y="3133642"/>
                <a:ext cx="178053" cy="318616"/>
              </a:xfrm>
              <a:custGeom>
                <a:avLst/>
                <a:gdLst>
                  <a:gd name="T0" fmla="*/ 0 w 9"/>
                  <a:gd name="T1" fmla="*/ 3 h 16"/>
                  <a:gd name="T2" fmla="*/ 2 w 9"/>
                  <a:gd name="T3" fmla="*/ 1 h 16"/>
                  <a:gd name="T4" fmla="*/ 7 w 9"/>
                  <a:gd name="T5" fmla="*/ 0 h 16"/>
                  <a:gd name="T6" fmla="*/ 9 w 9"/>
                  <a:gd name="T7" fmla="*/ 2 h 16"/>
                  <a:gd name="T8" fmla="*/ 8 w 9"/>
                  <a:gd name="T9" fmla="*/ 14 h 16"/>
                  <a:gd name="T10" fmla="*/ 6 w 9"/>
                  <a:gd name="T11" fmla="*/ 16 h 16"/>
                  <a:gd name="T12" fmla="*/ 5 w 9"/>
                  <a:gd name="T13" fmla="*/ 16 h 16"/>
                  <a:gd name="T14" fmla="*/ 3 w 9"/>
                  <a:gd name="T15" fmla="*/ 14 h 16"/>
                  <a:gd name="T16" fmla="*/ 0 w 9"/>
                  <a:gd name="T17"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6">
                    <a:moveTo>
                      <a:pt x="0" y="3"/>
                    </a:moveTo>
                    <a:cubicBezTo>
                      <a:pt x="0" y="2"/>
                      <a:pt x="1" y="1"/>
                      <a:pt x="2" y="1"/>
                    </a:cubicBezTo>
                    <a:cubicBezTo>
                      <a:pt x="7" y="0"/>
                      <a:pt x="7" y="0"/>
                      <a:pt x="7" y="0"/>
                    </a:cubicBezTo>
                    <a:cubicBezTo>
                      <a:pt x="8" y="0"/>
                      <a:pt x="9" y="1"/>
                      <a:pt x="9" y="2"/>
                    </a:cubicBezTo>
                    <a:cubicBezTo>
                      <a:pt x="8" y="14"/>
                      <a:pt x="8" y="14"/>
                      <a:pt x="8" y="14"/>
                    </a:cubicBezTo>
                    <a:cubicBezTo>
                      <a:pt x="8" y="15"/>
                      <a:pt x="7" y="16"/>
                      <a:pt x="6" y="16"/>
                    </a:cubicBezTo>
                    <a:cubicBezTo>
                      <a:pt x="5" y="16"/>
                      <a:pt x="5" y="16"/>
                      <a:pt x="5" y="16"/>
                    </a:cubicBezTo>
                    <a:cubicBezTo>
                      <a:pt x="4" y="16"/>
                      <a:pt x="3" y="15"/>
                      <a:pt x="3" y="14"/>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595"/>
              <p:cNvSpPr>
                <a:spLocks/>
              </p:cNvSpPr>
              <p:nvPr/>
            </p:nvSpPr>
            <p:spPr bwMode="gray">
              <a:xfrm>
                <a:off x="10291816" y="2730684"/>
                <a:ext cx="327990" cy="196795"/>
              </a:xfrm>
              <a:custGeom>
                <a:avLst/>
                <a:gdLst>
                  <a:gd name="T0" fmla="*/ 13 w 16"/>
                  <a:gd name="T1" fmla="*/ 1 h 10"/>
                  <a:gd name="T2" fmla="*/ 16 w 16"/>
                  <a:gd name="T3" fmla="*/ 2 h 10"/>
                  <a:gd name="T4" fmla="*/ 16 w 16"/>
                  <a:gd name="T5" fmla="*/ 8 h 10"/>
                  <a:gd name="T6" fmla="*/ 14 w 16"/>
                  <a:gd name="T7" fmla="*/ 10 h 10"/>
                  <a:gd name="T8" fmla="*/ 3 w 16"/>
                  <a:gd name="T9" fmla="*/ 9 h 10"/>
                  <a:gd name="T10" fmla="*/ 0 w 16"/>
                  <a:gd name="T11" fmla="*/ 7 h 10"/>
                  <a:gd name="T12" fmla="*/ 0 w 16"/>
                  <a:gd name="T13" fmla="*/ 5 h 10"/>
                  <a:gd name="T14" fmla="*/ 2 w 16"/>
                  <a:gd name="T15" fmla="*/ 3 h 10"/>
                  <a:gd name="T16" fmla="*/ 13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13" y="1"/>
                    </a:moveTo>
                    <a:cubicBezTo>
                      <a:pt x="15" y="0"/>
                      <a:pt x="16" y="1"/>
                      <a:pt x="16" y="2"/>
                    </a:cubicBezTo>
                    <a:cubicBezTo>
                      <a:pt x="16" y="8"/>
                      <a:pt x="16" y="8"/>
                      <a:pt x="16" y="8"/>
                    </a:cubicBezTo>
                    <a:cubicBezTo>
                      <a:pt x="16" y="9"/>
                      <a:pt x="15" y="10"/>
                      <a:pt x="14" y="10"/>
                    </a:cubicBezTo>
                    <a:cubicBezTo>
                      <a:pt x="3" y="9"/>
                      <a:pt x="3" y="9"/>
                      <a:pt x="3" y="9"/>
                    </a:cubicBezTo>
                    <a:cubicBezTo>
                      <a:pt x="2" y="9"/>
                      <a:pt x="1" y="8"/>
                      <a:pt x="0" y="7"/>
                    </a:cubicBezTo>
                    <a:cubicBezTo>
                      <a:pt x="0" y="5"/>
                      <a:pt x="0" y="5"/>
                      <a:pt x="0" y="5"/>
                    </a:cubicBezTo>
                    <a:cubicBezTo>
                      <a:pt x="0" y="4"/>
                      <a:pt x="1" y="3"/>
                      <a:pt x="2" y="3"/>
                    </a:cubicBezTo>
                    <a:lnTo>
                      <a:pt x="1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596"/>
              <p:cNvSpPr>
                <a:spLocks/>
              </p:cNvSpPr>
              <p:nvPr/>
            </p:nvSpPr>
            <p:spPr bwMode="gray">
              <a:xfrm>
                <a:off x="11285148" y="2693200"/>
                <a:ext cx="327990" cy="178053"/>
              </a:xfrm>
              <a:custGeom>
                <a:avLst/>
                <a:gdLst>
                  <a:gd name="T0" fmla="*/ 2 w 16"/>
                  <a:gd name="T1" fmla="*/ 9 h 9"/>
                  <a:gd name="T2" fmla="*/ 0 w 16"/>
                  <a:gd name="T3" fmla="*/ 7 h 9"/>
                  <a:gd name="T4" fmla="*/ 0 w 16"/>
                  <a:gd name="T5" fmla="*/ 2 h 9"/>
                  <a:gd name="T6" fmla="*/ 2 w 16"/>
                  <a:gd name="T7" fmla="*/ 0 h 9"/>
                  <a:gd name="T8" fmla="*/ 13 w 16"/>
                  <a:gd name="T9" fmla="*/ 1 h 9"/>
                  <a:gd name="T10" fmla="*/ 15 w 16"/>
                  <a:gd name="T11" fmla="*/ 3 h 9"/>
                  <a:gd name="T12" fmla="*/ 15 w 16"/>
                  <a:gd name="T13" fmla="*/ 4 h 9"/>
                  <a:gd name="T14" fmla="*/ 14 w 16"/>
                  <a:gd name="T15" fmla="*/ 7 h 9"/>
                  <a:gd name="T16" fmla="*/ 2 w 1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9">
                    <a:moveTo>
                      <a:pt x="2" y="9"/>
                    </a:moveTo>
                    <a:cubicBezTo>
                      <a:pt x="1" y="9"/>
                      <a:pt x="0" y="9"/>
                      <a:pt x="0" y="7"/>
                    </a:cubicBezTo>
                    <a:cubicBezTo>
                      <a:pt x="0" y="2"/>
                      <a:pt x="0" y="2"/>
                      <a:pt x="0" y="2"/>
                    </a:cubicBezTo>
                    <a:cubicBezTo>
                      <a:pt x="0" y="1"/>
                      <a:pt x="1" y="0"/>
                      <a:pt x="2" y="0"/>
                    </a:cubicBezTo>
                    <a:cubicBezTo>
                      <a:pt x="13" y="1"/>
                      <a:pt x="13" y="1"/>
                      <a:pt x="13" y="1"/>
                    </a:cubicBezTo>
                    <a:cubicBezTo>
                      <a:pt x="14" y="1"/>
                      <a:pt x="15" y="2"/>
                      <a:pt x="15" y="3"/>
                    </a:cubicBezTo>
                    <a:cubicBezTo>
                      <a:pt x="15" y="4"/>
                      <a:pt x="15" y="4"/>
                      <a:pt x="15" y="4"/>
                    </a:cubicBezTo>
                    <a:cubicBezTo>
                      <a:pt x="16" y="5"/>
                      <a:pt x="15" y="7"/>
                      <a:pt x="14" y="7"/>
                    </a:cubicBez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597"/>
              <p:cNvSpPr>
                <a:spLocks/>
              </p:cNvSpPr>
              <p:nvPr/>
            </p:nvSpPr>
            <p:spPr bwMode="gray">
              <a:xfrm>
                <a:off x="10432379" y="2346473"/>
                <a:ext cx="309248" cy="299874"/>
              </a:xfrm>
              <a:custGeom>
                <a:avLst/>
                <a:gdLst>
                  <a:gd name="T0" fmla="*/ 14 w 15"/>
                  <a:gd name="T1" fmla="*/ 7 h 15"/>
                  <a:gd name="T2" fmla="*/ 15 w 15"/>
                  <a:gd name="T3" fmla="*/ 10 h 15"/>
                  <a:gd name="T4" fmla="*/ 11 w 15"/>
                  <a:gd name="T5" fmla="*/ 14 h 15"/>
                  <a:gd name="T6" fmla="*/ 8 w 15"/>
                  <a:gd name="T7" fmla="*/ 14 h 15"/>
                  <a:gd name="T8" fmla="*/ 1 w 15"/>
                  <a:gd name="T9" fmla="*/ 5 h 15"/>
                  <a:gd name="T10" fmla="*/ 1 w 15"/>
                  <a:gd name="T11" fmla="*/ 2 h 15"/>
                  <a:gd name="T12" fmla="*/ 2 w 15"/>
                  <a:gd name="T13" fmla="*/ 1 h 15"/>
                  <a:gd name="T14" fmla="*/ 5 w 15"/>
                  <a:gd name="T15" fmla="*/ 1 h 15"/>
                  <a:gd name="T16" fmla="*/ 14 w 15"/>
                  <a:gd name="T1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14" y="7"/>
                    </a:moveTo>
                    <a:cubicBezTo>
                      <a:pt x="15" y="8"/>
                      <a:pt x="15" y="9"/>
                      <a:pt x="15" y="10"/>
                    </a:cubicBezTo>
                    <a:cubicBezTo>
                      <a:pt x="11" y="14"/>
                      <a:pt x="11" y="14"/>
                      <a:pt x="11" y="14"/>
                    </a:cubicBezTo>
                    <a:cubicBezTo>
                      <a:pt x="10" y="15"/>
                      <a:pt x="9" y="15"/>
                      <a:pt x="8" y="14"/>
                    </a:cubicBezTo>
                    <a:cubicBezTo>
                      <a:pt x="1" y="5"/>
                      <a:pt x="1" y="5"/>
                      <a:pt x="1" y="5"/>
                    </a:cubicBezTo>
                    <a:cubicBezTo>
                      <a:pt x="0" y="4"/>
                      <a:pt x="0" y="3"/>
                      <a:pt x="1" y="2"/>
                    </a:cubicBezTo>
                    <a:cubicBezTo>
                      <a:pt x="2" y="1"/>
                      <a:pt x="2" y="1"/>
                      <a:pt x="2" y="1"/>
                    </a:cubicBezTo>
                    <a:cubicBezTo>
                      <a:pt x="2" y="0"/>
                      <a:pt x="4" y="0"/>
                      <a:pt x="5" y="1"/>
                    </a:cubicBezTo>
                    <a:lnTo>
                      <a:pt x="1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598"/>
              <p:cNvSpPr>
                <a:spLocks/>
              </p:cNvSpPr>
              <p:nvPr/>
            </p:nvSpPr>
            <p:spPr bwMode="gray">
              <a:xfrm>
                <a:off x="11144585" y="2974331"/>
                <a:ext cx="318616" cy="281132"/>
              </a:xfrm>
              <a:custGeom>
                <a:avLst/>
                <a:gdLst>
                  <a:gd name="T0" fmla="*/ 2 w 16"/>
                  <a:gd name="T1" fmla="*/ 8 h 14"/>
                  <a:gd name="T2" fmla="*/ 1 w 16"/>
                  <a:gd name="T3" fmla="*/ 5 h 14"/>
                  <a:gd name="T4" fmla="*/ 5 w 16"/>
                  <a:gd name="T5" fmla="*/ 1 h 14"/>
                  <a:gd name="T6" fmla="*/ 7 w 16"/>
                  <a:gd name="T7" fmla="*/ 1 h 14"/>
                  <a:gd name="T8" fmla="*/ 15 w 16"/>
                  <a:gd name="T9" fmla="*/ 9 h 14"/>
                  <a:gd name="T10" fmla="*/ 15 w 16"/>
                  <a:gd name="T11" fmla="*/ 13 h 14"/>
                  <a:gd name="T12" fmla="*/ 14 w 16"/>
                  <a:gd name="T13" fmla="*/ 13 h 14"/>
                  <a:gd name="T14" fmla="*/ 11 w 16"/>
                  <a:gd name="T15" fmla="*/ 14 h 14"/>
                  <a:gd name="T16" fmla="*/ 2 w 16"/>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4">
                    <a:moveTo>
                      <a:pt x="2" y="8"/>
                    </a:moveTo>
                    <a:cubicBezTo>
                      <a:pt x="1" y="7"/>
                      <a:pt x="0" y="6"/>
                      <a:pt x="1" y="5"/>
                    </a:cubicBezTo>
                    <a:cubicBezTo>
                      <a:pt x="5" y="1"/>
                      <a:pt x="5" y="1"/>
                      <a:pt x="5" y="1"/>
                    </a:cubicBezTo>
                    <a:cubicBezTo>
                      <a:pt x="6" y="0"/>
                      <a:pt x="7" y="0"/>
                      <a:pt x="7" y="1"/>
                    </a:cubicBezTo>
                    <a:cubicBezTo>
                      <a:pt x="15" y="9"/>
                      <a:pt x="15" y="9"/>
                      <a:pt x="15" y="9"/>
                    </a:cubicBezTo>
                    <a:cubicBezTo>
                      <a:pt x="16" y="10"/>
                      <a:pt x="16" y="12"/>
                      <a:pt x="15" y="13"/>
                    </a:cubicBezTo>
                    <a:cubicBezTo>
                      <a:pt x="14" y="13"/>
                      <a:pt x="14" y="13"/>
                      <a:pt x="14" y="13"/>
                    </a:cubicBezTo>
                    <a:cubicBezTo>
                      <a:pt x="13" y="14"/>
                      <a:pt x="12" y="14"/>
                      <a:pt x="11" y="14"/>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599"/>
              <p:cNvSpPr>
                <a:spLocks/>
              </p:cNvSpPr>
              <p:nvPr/>
            </p:nvSpPr>
            <p:spPr bwMode="gray">
              <a:xfrm>
                <a:off x="10497979" y="3011816"/>
                <a:ext cx="281132" cy="299874"/>
              </a:xfrm>
              <a:custGeom>
                <a:avLst/>
                <a:gdLst>
                  <a:gd name="T0" fmla="*/ 7 w 14"/>
                  <a:gd name="T1" fmla="*/ 1 h 15"/>
                  <a:gd name="T2" fmla="*/ 9 w 14"/>
                  <a:gd name="T3" fmla="*/ 1 h 15"/>
                  <a:gd name="T4" fmla="*/ 13 w 14"/>
                  <a:gd name="T5" fmla="*/ 4 h 15"/>
                  <a:gd name="T6" fmla="*/ 13 w 14"/>
                  <a:gd name="T7" fmla="*/ 7 h 15"/>
                  <a:gd name="T8" fmla="*/ 5 w 14"/>
                  <a:gd name="T9" fmla="*/ 14 h 15"/>
                  <a:gd name="T10" fmla="*/ 2 w 14"/>
                  <a:gd name="T11" fmla="*/ 14 h 15"/>
                  <a:gd name="T12" fmla="*/ 1 w 14"/>
                  <a:gd name="T13" fmla="*/ 14 h 15"/>
                  <a:gd name="T14" fmla="*/ 0 w 14"/>
                  <a:gd name="T15" fmla="*/ 11 h 15"/>
                  <a:gd name="T16" fmla="*/ 7 w 14"/>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7" y="1"/>
                    </a:moveTo>
                    <a:cubicBezTo>
                      <a:pt x="7" y="0"/>
                      <a:pt x="9" y="0"/>
                      <a:pt x="9" y="1"/>
                    </a:cubicBezTo>
                    <a:cubicBezTo>
                      <a:pt x="13" y="4"/>
                      <a:pt x="13" y="4"/>
                      <a:pt x="13" y="4"/>
                    </a:cubicBezTo>
                    <a:cubicBezTo>
                      <a:pt x="14" y="5"/>
                      <a:pt x="14" y="6"/>
                      <a:pt x="13" y="7"/>
                    </a:cubicBezTo>
                    <a:cubicBezTo>
                      <a:pt x="5" y="14"/>
                      <a:pt x="5" y="14"/>
                      <a:pt x="5" y="14"/>
                    </a:cubicBezTo>
                    <a:cubicBezTo>
                      <a:pt x="4" y="15"/>
                      <a:pt x="3" y="15"/>
                      <a:pt x="2" y="14"/>
                    </a:cubicBezTo>
                    <a:cubicBezTo>
                      <a:pt x="1" y="14"/>
                      <a:pt x="1" y="14"/>
                      <a:pt x="1" y="14"/>
                    </a:cubicBezTo>
                    <a:cubicBezTo>
                      <a:pt x="0" y="13"/>
                      <a:pt x="0" y="11"/>
                      <a:pt x="0" y="11"/>
                    </a:cubicBezTo>
                    <a:lnTo>
                      <a:pt x="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00"/>
              <p:cNvSpPr>
                <a:spLocks/>
              </p:cNvSpPr>
              <p:nvPr/>
            </p:nvSpPr>
            <p:spPr bwMode="gray">
              <a:xfrm>
                <a:off x="11125837" y="2308989"/>
                <a:ext cx="281132" cy="299874"/>
              </a:xfrm>
              <a:custGeom>
                <a:avLst/>
                <a:gdLst>
                  <a:gd name="T0" fmla="*/ 7 w 14"/>
                  <a:gd name="T1" fmla="*/ 14 h 15"/>
                  <a:gd name="T2" fmla="*/ 4 w 14"/>
                  <a:gd name="T3" fmla="*/ 14 h 15"/>
                  <a:gd name="T4" fmla="*/ 0 w 14"/>
                  <a:gd name="T5" fmla="*/ 10 h 15"/>
                  <a:gd name="T6" fmla="*/ 0 w 14"/>
                  <a:gd name="T7" fmla="*/ 8 h 15"/>
                  <a:gd name="T8" fmla="*/ 9 w 14"/>
                  <a:gd name="T9" fmla="*/ 0 h 15"/>
                  <a:gd name="T10" fmla="*/ 12 w 14"/>
                  <a:gd name="T11" fmla="*/ 0 h 15"/>
                  <a:gd name="T12" fmla="*/ 13 w 14"/>
                  <a:gd name="T13" fmla="*/ 1 h 15"/>
                  <a:gd name="T14" fmla="*/ 13 w 14"/>
                  <a:gd name="T15" fmla="*/ 4 h 15"/>
                  <a:gd name="T16" fmla="*/ 7 w 14"/>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7" y="14"/>
                    </a:moveTo>
                    <a:cubicBezTo>
                      <a:pt x="6" y="15"/>
                      <a:pt x="5" y="15"/>
                      <a:pt x="4" y="14"/>
                    </a:cubicBezTo>
                    <a:cubicBezTo>
                      <a:pt x="0" y="10"/>
                      <a:pt x="0" y="10"/>
                      <a:pt x="0" y="10"/>
                    </a:cubicBezTo>
                    <a:cubicBezTo>
                      <a:pt x="0" y="10"/>
                      <a:pt x="0" y="9"/>
                      <a:pt x="0" y="8"/>
                    </a:cubicBezTo>
                    <a:cubicBezTo>
                      <a:pt x="9" y="0"/>
                      <a:pt x="9" y="0"/>
                      <a:pt x="9" y="0"/>
                    </a:cubicBezTo>
                    <a:cubicBezTo>
                      <a:pt x="10" y="0"/>
                      <a:pt x="11" y="0"/>
                      <a:pt x="12" y="0"/>
                    </a:cubicBezTo>
                    <a:cubicBezTo>
                      <a:pt x="13" y="1"/>
                      <a:pt x="13" y="1"/>
                      <a:pt x="13" y="1"/>
                    </a:cubicBezTo>
                    <a:cubicBezTo>
                      <a:pt x="14" y="2"/>
                      <a:pt x="14" y="3"/>
                      <a:pt x="13" y="4"/>
                    </a:cubicBezTo>
                    <a:lnTo>
                      <a:pt x="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01"/>
              <p:cNvSpPr>
                <a:spLocks/>
              </p:cNvSpPr>
              <p:nvPr/>
            </p:nvSpPr>
            <p:spPr bwMode="gray">
              <a:xfrm>
                <a:off x="10619800" y="2205905"/>
                <a:ext cx="262390" cy="337358"/>
              </a:xfrm>
              <a:custGeom>
                <a:avLst/>
                <a:gdLst>
                  <a:gd name="T0" fmla="*/ 12 w 13"/>
                  <a:gd name="T1" fmla="*/ 11 h 17"/>
                  <a:gd name="T2" fmla="*/ 11 w 13"/>
                  <a:gd name="T3" fmla="*/ 14 h 17"/>
                  <a:gd name="T4" fmla="*/ 6 w 13"/>
                  <a:gd name="T5" fmla="*/ 16 h 17"/>
                  <a:gd name="T6" fmla="*/ 4 w 13"/>
                  <a:gd name="T7" fmla="*/ 15 h 17"/>
                  <a:gd name="T8" fmla="*/ 0 w 13"/>
                  <a:gd name="T9" fmla="*/ 4 h 17"/>
                  <a:gd name="T10" fmla="*/ 1 w 13"/>
                  <a:gd name="T11" fmla="*/ 1 h 17"/>
                  <a:gd name="T12" fmla="*/ 3 w 13"/>
                  <a:gd name="T13" fmla="*/ 1 h 17"/>
                  <a:gd name="T14" fmla="*/ 5 w 13"/>
                  <a:gd name="T15" fmla="*/ 2 h 17"/>
                  <a:gd name="T16" fmla="*/ 12 w 13"/>
                  <a:gd name="T17"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7">
                    <a:moveTo>
                      <a:pt x="12" y="11"/>
                    </a:moveTo>
                    <a:cubicBezTo>
                      <a:pt x="13" y="12"/>
                      <a:pt x="12" y="13"/>
                      <a:pt x="11" y="14"/>
                    </a:cubicBezTo>
                    <a:cubicBezTo>
                      <a:pt x="6" y="16"/>
                      <a:pt x="6" y="16"/>
                      <a:pt x="6" y="16"/>
                    </a:cubicBezTo>
                    <a:cubicBezTo>
                      <a:pt x="5" y="17"/>
                      <a:pt x="4" y="16"/>
                      <a:pt x="4" y="15"/>
                    </a:cubicBezTo>
                    <a:cubicBezTo>
                      <a:pt x="0" y="4"/>
                      <a:pt x="0" y="4"/>
                      <a:pt x="0" y="4"/>
                    </a:cubicBezTo>
                    <a:cubicBezTo>
                      <a:pt x="0" y="3"/>
                      <a:pt x="1" y="2"/>
                      <a:pt x="1" y="1"/>
                    </a:cubicBezTo>
                    <a:cubicBezTo>
                      <a:pt x="3" y="1"/>
                      <a:pt x="3" y="1"/>
                      <a:pt x="3" y="1"/>
                    </a:cubicBezTo>
                    <a:cubicBezTo>
                      <a:pt x="4" y="0"/>
                      <a:pt x="5" y="1"/>
                      <a:pt x="5" y="2"/>
                    </a:cubicBezTo>
                    <a:lnTo>
                      <a:pt x="1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02"/>
              <p:cNvSpPr>
                <a:spLocks/>
              </p:cNvSpPr>
              <p:nvPr/>
            </p:nvSpPr>
            <p:spPr bwMode="gray">
              <a:xfrm>
                <a:off x="11022758" y="3068042"/>
                <a:ext cx="262390" cy="327990"/>
              </a:xfrm>
              <a:custGeom>
                <a:avLst/>
                <a:gdLst>
                  <a:gd name="T0" fmla="*/ 1 w 13"/>
                  <a:gd name="T1" fmla="*/ 6 h 16"/>
                  <a:gd name="T2" fmla="*/ 1 w 13"/>
                  <a:gd name="T3" fmla="*/ 3 h 16"/>
                  <a:gd name="T4" fmla="*/ 6 w 13"/>
                  <a:gd name="T5" fmla="*/ 1 h 16"/>
                  <a:gd name="T6" fmla="*/ 9 w 13"/>
                  <a:gd name="T7" fmla="*/ 2 h 16"/>
                  <a:gd name="T8" fmla="*/ 13 w 13"/>
                  <a:gd name="T9" fmla="*/ 12 h 16"/>
                  <a:gd name="T10" fmla="*/ 11 w 13"/>
                  <a:gd name="T11" fmla="*/ 15 h 16"/>
                  <a:gd name="T12" fmla="*/ 10 w 13"/>
                  <a:gd name="T13" fmla="*/ 16 h 16"/>
                  <a:gd name="T14" fmla="*/ 7 w 13"/>
                  <a:gd name="T15" fmla="*/ 15 h 16"/>
                  <a:gd name="T16" fmla="*/ 1 w 13"/>
                  <a:gd name="T17"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6">
                    <a:moveTo>
                      <a:pt x="1" y="6"/>
                    </a:moveTo>
                    <a:cubicBezTo>
                      <a:pt x="0" y="5"/>
                      <a:pt x="0" y="3"/>
                      <a:pt x="1" y="3"/>
                    </a:cubicBezTo>
                    <a:cubicBezTo>
                      <a:pt x="6" y="1"/>
                      <a:pt x="6" y="1"/>
                      <a:pt x="6" y="1"/>
                    </a:cubicBezTo>
                    <a:cubicBezTo>
                      <a:pt x="7" y="0"/>
                      <a:pt x="8" y="0"/>
                      <a:pt x="9" y="2"/>
                    </a:cubicBezTo>
                    <a:cubicBezTo>
                      <a:pt x="13" y="12"/>
                      <a:pt x="13" y="12"/>
                      <a:pt x="13" y="12"/>
                    </a:cubicBezTo>
                    <a:cubicBezTo>
                      <a:pt x="13" y="13"/>
                      <a:pt x="12" y="15"/>
                      <a:pt x="11" y="15"/>
                    </a:cubicBezTo>
                    <a:cubicBezTo>
                      <a:pt x="10" y="16"/>
                      <a:pt x="10" y="16"/>
                      <a:pt x="10" y="16"/>
                    </a:cubicBezTo>
                    <a:cubicBezTo>
                      <a:pt x="9" y="16"/>
                      <a:pt x="8" y="16"/>
                      <a:pt x="7" y="15"/>
                    </a:cubicBez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03"/>
              <p:cNvSpPr>
                <a:spLocks/>
              </p:cNvSpPr>
              <p:nvPr/>
            </p:nvSpPr>
            <p:spPr bwMode="gray">
              <a:xfrm>
                <a:off x="10357410" y="2889995"/>
                <a:ext cx="318616" cy="243648"/>
              </a:xfrm>
              <a:custGeom>
                <a:avLst/>
                <a:gdLst>
                  <a:gd name="T0" fmla="*/ 11 w 16"/>
                  <a:gd name="T1" fmla="*/ 0 h 12"/>
                  <a:gd name="T2" fmla="*/ 13 w 16"/>
                  <a:gd name="T3" fmla="*/ 1 h 12"/>
                  <a:gd name="T4" fmla="*/ 16 w 16"/>
                  <a:gd name="T5" fmla="*/ 6 h 12"/>
                  <a:gd name="T6" fmla="*/ 15 w 16"/>
                  <a:gd name="T7" fmla="*/ 8 h 12"/>
                  <a:gd name="T8" fmla="*/ 4 w 16"/>
                  <a:gd name="T9" fmla="*/ 12 h 12"/>
                  <a:gd name="T10" fmla="*/ 1 w 16"/>
                  <a:gd name="T11" fmla="*/ 11 h 12"/>
                  <a:gd name="T12" fmla="*/ 1 w 16"/>
                  <a:gd name="T13" fmla="*/ 10 h 12"/>
                  <a:gd name="T14" fmla="*/ 1 w 16"/>
                  <a:gd name="T15" fmla="*/ 7 h 12"/>
                  <a:gd name="T16" fmla="*/ 11 w 16"/>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2">
                    <a:moveTo>
                      <a:pt x="11" y="0"/>
                    </a:moveTo>
                    <a:cubicBezTo>
                      <a:pt x="12" y="0"/>
                      <a:pt x="13" y="0"/>
                      <a:pt x="13" y="1"/>
                    </a:cubicBezTo>
                    <a:cubicBezTo>
                      <a:pt x="16" y="6"/>
                      <a:pt x="16" y="6"/>
                      <a:pt x="16" y="6"/>
                    </a:cubicBezTo>
                    <a:cubicBezTo>
                      <a:pt x="16" y="7"/>
                      <a:pt x="16" y="8"/>
                      <a:pt x="15" y="8"/>
                    </a:cubicBezTo>
                    <a:cubicBezTo>
                      <a:pt x="4" y="12"/>
                      <a:pt x="4" y="12"/>
                      <a:pt x="4" y="12"/>
                    </a:cubicBezTo>
                    <a:cubicBezTo>
                      <a:pt x="3" y="12"/>
                      <a:pt x="2" y="12"/>
                      <a:pt x="1" y="11"/>
                    </a:cubicBezTo>
                    <a:cubicBezTo>
                      <a:pt x="1" y="10"/>
                      <a:pt x="1" y="10"/>
                      <a:pt x="1" y="10"/>
                    </a:cubicBezTo>
                    <a:cubicBezTo>
                      <a:pt x="0" y="9"/>
                      <a:pt x="0" y="7"/>
                      <a:pt x="1" y="7"/>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04"/>
              <p:cNvSpPr>
                <a:spLocks/>
              </p:cNvSpPr>
              <p:nvPr/>
            </p:nvSpPr>
            <p:spPr bwMode="gray">
              <a:xfrm>
                <a:off x="11228922" y="2468294"/>
                <a:ext cx="318616" cy="262390"/>
              </a:xfrm>
              <a:custGeom>
                <a:avLst/>
                <a:gdLst>
                  <a:gd name="T0" fmla="*/ 5 w 16"/>
                  <a:gd name="T1" fmla="*/ 12 h 13"/>
                  <a:gd name="T2" fmla="*/ 3 w 16"/>
                  <a:gd name="T3" fmla="*/ 12 h 13"/>
                  <a:gd name="T4" fmla="*/ 0 w 16"/>
                  <a:gd name="T5" fmla="*/ 7 h 13"/>
                  <a:gd name="T6" fmla="*/ 1 w 16"/>
                  <a:gd name="T7" fmla="*/ 4 h 13"/>
                  <a:gd name="T8" fmla="*/ 12 w 16"/>
                  <a:gd name="T9" fmla="*/ 1 h 13"/>
                  <a:gd name="T10" fmla="*/ 15 w 16"/>
                  <a:gd name="T11" fmla="*/ 2 h 13"/>
                  <a:gd name="T12" fmla="*/ 15 w 16"/>
                  <a:gd name="T13" fmla="*/ 3 h 13"/>
                  <a:gd name="T14" fmla="*/ 15 w 16"/>
                  <a:gd name="T15" fmla="*/ 6 h 13"/>
                  <a:gd name="T16" fmla="*/ 5 w 16"/>
                  <a:gd name="T1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5" y="12"/>
                    </a:moveTo>
                    <a:cubicBezTo>
                      <a:pt x="4" y="13"/>
                      <a:pt x="3" y="13"/>
                      <a:pt x="3" y="12"/>
                    </a:cubicBezTo>
                    <a:cubicBezTo>
                      <a:pt x="0" y="7"/>
                      <a:pt x="0" y="7"/>
                      <a:pt x="0" y="7"/>
                    </a:cubicBezTo>
                    <a:cubicBezTo>
                      <a:pt x="0" y="6"/>
                      <a:pt x="0" y="5"/>
                      <a:pt x="1" y="4"/>
                    </a:cubicBezTo>
                    <a:cubicBezTo>
                      <a:pt x="12" y="1"/>
                      <a:pt x="12" y="1"/>
                      <a:pt x="12" y="1"/>
                    </a:cubicBezTo>
                    <a:cubicBezTo>
                      <a:pt x="13" y="0"/>
                      <a:pt x="14" y="1"/>
                      <a:pt x="15" y="2"/>
                    </a:cubicBezTo>
                    <a:cubicBezTo>
                      <a:pt x="15" y="3"/>
                      <a:pt x="15" y="3"/>
                      <a:pt x="15" y="3"/>
                    </a:cubicBezTo>
                    <a:cubicBezTo>
                      <a:pt x="16" y="4"/>
                      <a:pt x="15" y="5"/>
                      <a:pt x="15" y="6"/>
                    </a:cubicBezTo>
                    <a:lnTo>
                      <a:pt x="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605"/>
              <p:cNvSpPr>
                <a:spLocks/>
              </p:cNvSpPr>
              <p:nvPr/>
            </p:nvSpPr>
            <p:spPr bwMode="gray">
              <a:xfrm>
                <a:off x="10310558" y="2543263"/>
                <a:ext cx="346732" cy="243648"/>
              </a:xfrm>
              <a:custGeom>
                <a:avLst/>
                <a:gdLst>
                  <a:gd name="T0" fmla="*/ 15 w 17"/>
                  <a:gd name="T1" fmla="*/ 3 h 12"/>
                  <a:gd name="T2" fmla="*/ 16 w 17"/>
                  <a:gd name="T3" fmla="*/ 5 h 12"/>
                  <a:gd name="T4" fmla="*/ 15 w 17"/>
                  <a:gd name="T5" fmla="*/ 10 h 12"/>
                  <a:gd name="T6" fmla="*/ 12 w 17"/>
                  <a:gd name="T7" fmla="*/ 11 h 12"/>
                  <a:gd name="T8" fmla="*/ 2 w 17"/>
                  <a:gd name="T9" fmla="*/ 6 h 12"/>
                  <a:gd name="T10" fmla="*/ 1 w 17"/>
                  <a:gd name="T11" fmla="*/ 3 h 12"/>
                  <a:gd name="T12" fmla="*/ 1 w 17"/>
                  <a:gd name="T13" fmla="*/ 2 h 12"/>
                  <a:gd name="T14" fmla="*/ 4 w 17"/>
                  <a:gd name="T15" fmla="*/ 1 h 12"/>
                  <a:gd name="T16" fmla="*/ 15 w 1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15" y="3"/>
                    </a:moveTo>
                    <a:cubicBezTo>
                      <a:pt x="16" y="3"/>
                      <a:pt x="17" y="4"/>
                      <a:pt x="16" y="5"/>
                    </a:cubicBezTo>
                    <a:cubicBezTo>
                      <a:pt x="15" y="10"/>
                      <a:pt x="15" y="10"/>
                      <a:pt x="15" y="10"/>
                    </a:cubicBezTo>
                    <a:cubicBezTo>
                      <a:pt x="14" y="11"/>
                      <a:pt x="13" y="12"/>
                      <a:pt x="12" y="11"/>
                    </a:cubicBezTo>
                    <a:cubicBezTo>
                      <a:pt x="2" y="6"/>
                      <a:pt x="2" y="6"/>
                      <a:pt x="2" y="6"/>
                    </a:cubicBezTo>
                    <a:cubicBezTo>
                      <a:pt x="1" y="6"/>
                      <a:pt x="0" y="4"/>
                      <a:pt x="1" y="3"/>
                    </a:cubicBezTo>
                    <a:cubicBezTo>
                      <a:pt x="1" y="2"/>
                      <a:pt x="1" y="2"/>
                      <a:pt x="1" y="2"/>
                    </a:cubicBezTo>
                    <a:cubicBezTo>
                      <a:pt x="2" y="1"/>
                      <a:pt x="3" y="0"/>
                      <a:pt x="4" y="1"/>
                    </a:cubicBezTo>
                    <a:lnTo>
                      <a:pt x="1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606"/>
              <p:cNvSpPr>
                <a:spLocks/>
              </p:cNvSpPr>
              <p:nvPr/>
            </p:nvSpPr>
            <p:spPr bwMode="gray">
              <a:xfrm>
                <a:off x="11247664" y="2833768"/>
                <a:ext cx="318616" cy="215537"/>
              </a:xfrm>
              <a:custGeom>
                <a:avLst/>
                <a:gdLst>
                  <a:gd name="T0" fmla="*/ 2 w 16"/>
                  <a:gd name="T1" fmla="*/ 9 h 11"/>
                  <a:gd name="T2" fmla="*/ 0 w 16"/>
                  <a:gd name="T3" fmla="*/ 7 h 11"/>
                  <a:gd name="T4" fmla="*/ 2 w 16"/>
                  <a:gd name="T5" fmla="*/ 1 h 11"/>
                  <a:gd name="T6" fmla="*/ 5 w 16"/>
                  <a:gd name="T7" fmla="*/ 0 h 11"/>
                  <a:gd name="T8" fmla="*/ 15 w 16"/>
                  <a:gd name="T9" fmla="*/ 6 h 11"/>
                  <a:gd name="T10" fmla="*/ 16 w 16"/>
                  <a:gd name="T11" fmla="*/ 8 h 11"/>
                  <a:gd name="T12" fmla="*/ 16 w 16"/>
                  <a:gd name="T13" fmla="*/ 9 h 11"/>
                  <a:gd name="T14" fmla="*/ 13 w 16"/>
                  <a:gd name="T15" fmla="*/ 11 h 11"/>
                  <a:gd name="T16" fmla="*/ 2 w 16"/>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
                    <a:moveTo>
                      <a:pt x="2" y="9"/>
                    </a:moveTo>
                    <a:cubicBezTo>
                      <a:pt x="1" y="9"/>
                      <a:pt x="0" y="8"/>
                      <a:pt x="0" y="7"/>
                    </a:cubicBezTo>
                    <a:cubicBezTo>
                      <a:pt x="2" y="1"/>
                      <a:pt x="2" y="1"/>
                      <a:pt x="2" y="1"/>
                    </a:cubicBezTo>
                    <a:cubicBezTo>
                      <a:pt x="2" y="0"/>
                      <a:pt x="4" y="0"/>
                      <a:pt x="5" y="0"/>
                    </a:cubicBezTo>
                    <a:cubicBezTo>
                      <a:pt x="15" y="6"/>
                      <a:pt x="15" y="6"/>
                      <a:pt x="15" y="6"/>
                    </a:cubicBezTo>
                    <a:cubicBezTo>
                      <a:pt x="16" y="6"/>
                      <a:pt x="16" y="7"/>
                      <a:pt x="16" y="8"/>
                    </a:cubicBezTo>
                    <a:cubicBezTo>
                      <a:pt x="16" y="9"/>
                      <a:pt x="16" y="9"/>
                      <a:pt x="16" y="9"/>
                    </a:cubicBezTo>
                    <a:cubicBezTo>
                      <a:pt x="15" y="10"/>
                      <a:pt x="14" y="11"/>
                      <a:pt x="13" y="11"/>
                    </a:cubicBez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608"/>
              <p:cNvSpPr>
                <a:spLocks/>
              </p:cNvSpPr>
              <p:nvPr/>
            </p:nvSpPr>
            <p:spPr bwMode="gray">
              <a:xfrm>
                <a:off x="10694768" y="3086784"/>
                <a:ext cx="224905" cy="346732"/>
              </a:xfrm>
              <a:custGeom>
                <a:avLst/>
                <a:gdLst>
                  <a:gd name="T0" fmla="*/ 2 w 11"/>
                  <a:gd name="T1" fmla="*/ 2 h 17"/>
                  <a:gd name="T2" fmla="*/ 5 w 11"/>
                  <a:gd name="T3" fmla="*/ 1 h 17"/>
                  <a:gd name="T4" fmla="*/ 10 w 11"/>
                  <a:gd name="T5" fmla="*/ 3 h 17"/>
                  <a:gd name="T6" fmla="*/ 11 w 11"/>
                  <a:gd name="T7" fmla="*/ 5 h 17"/>
                  <a:gd name="T8" fmla="*/ 6 w 11"/>
                  <a:gd name="T9" fmla="*/ 15 h 17"/>
                  <a:gd name="T10" fmla="*/ 3 w 11"/>
                  <a:gd name="T11" fmla="*/ 16 h 17"/>
                  <a:gd name="T12" fmla="*/ 2 w 11"/>
                  <a:gd name="T13" fmla="*/ 16 h 17"/>
                  <a:gd name="T14" fmla="*/ 0 w 11"/>
                  <a:gd name="T15" fmla="*/ 13 h 17"/>
                  <a:gd name="T16" fmla="*/ 2 w 11"/>
                  <a:gd name="T1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7">
                    <a:moveTo>
                      <a:pt x="2" y="2"/>
                    </a:moveTo>
                    <a:cubicBezTo>
                      <a:pt x="3" y="1"/>
                      <a:pt x="4" y="0"/>
                      <a:pt x="5" y="1"/>
                    </a:cubicBezTo>
                    <a:cubicBezTo>
                      <a:pt x="10" y="3"/>
                      <a:pt x="10" y="3"/>
                      <a:pt x="10" y="3"/>
                    </a:cubicBezTo>
                    <a:cubicBezTo>
                      <a:pt x="11" y="3"/>
                      <a:pt x="11" y="4"/>
                      <a:pt x="11" y="5"/>
                    </a:cubicBezTo>
                    <a:cubicBezTo>
                      <a:pt x="6" y="15"/>
                      <a:pt x="6" y="15"/>
                      <a:pt x="6" y="15"/>
                    </a:cubicBezTo>
                    <a:cubicBezTo>
                      <a:pt x="5" y="16"/>
                      <a:pt x="4" y="17"/>
                      <a:pt x="3" y="16"/>
                    </a:cubicBezTo>
                    <a:cubicBezTo>
                      <a:pt x="2" y="16"/>
                      <a:pt x="2" y="16"/>
                      <a:pt x="2" y="16"/>
                    </a:cubicBezTo>
                    <a:cubicBezTo>
                      <a:pt x="1" y="16"/>
                      <a:pt x="0" y="15"/>
                      <a:pt x="0" y="13"/>
                    </a:cubicBez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609"/>
              <p:cNvSpPr>
                <a:spLocks/>
              </p:cNvSpPr>
              <p:nvPr/>
            </p:nvSpPr>
            <p:spPr bwMode="gray">
              <a:xfrm>
                <a:off x="10985274" y="2187162"/>
                <a:ext cx="215537" cy="318616"/>
              </a:xfrm>
              <a:custGeom>
                <a:avLst/>
                <a:gdLst>
                  <a:gd name="T0" fmla="*/ 9 w 11"/>
                  <a:gd name="T1" fmla="*/ 14 h 16"/>
                  <a:gd name="T2" fmla="*/ 6 w 11"/>
                  <a:gd name="T3" fmla="*/ 16 h 16"/>
                  <a:gd name="T4" fmla="*/ 1 w 11"/>
                  <a:gd name="T5" fmla="*/ 14 h 16"/>
                  <a:gd name="T6" fmla="*/ 0 w 11"/>
                  <a:gd name="T7" fmla="*/ 12 h 16"/>
                  <a:gd name="T8" fmla="*/ 5 w 11"/>
                  <a:gd name="T9" fmla="*/ 1 h 16"/>
                  <a:gd name="T10" fmla="*/ 8 w 11"/>
                  <a:gd name="T11" fmla="*/ 0 h 16"/>
                  <a:gd name="T12" fmla="*/ 9 w 11"/>
                  <a:gd name="T13" fmla="*/ 1 h 16"/>
                  <a:gd name="T14" fmla="*/ 11 w 11"/>
                  <a:gd name="T15" fmla="*/ 3 h 16"/>
                  <a:gd name="T16" fmla="*/ 9 w 11"/>
                  <a:gd name="T1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9" y="14"/>
                    </a:moveTo>
                    <a:cubicBezTo>
                      <a:pt x="8" y="16"/>
                      <a:pt x="7" y="16"/>
                      <a:pt x="6" y="16"/>
                    </a:cubicBezTo>
                    <a:cubicBezTo>
                      <a:pt x="1" y="14"/>
                      <a:pt x="1" y="14"/>
                      <a:pt x="1" y="14"/>
                    </a:cubicBezTo>
                    <a:cubicBezTo>
                      <a:pt x="0" y="14"/>
                      <a:pt x="0" y="13"/>
                      <a:pt x="0" y="12"/>
                    </a:cubicBezTo>
                    <a:cubicBezTo>
                      <a:pt x="5" y="1"/>
                      <a:pt x="5" y="1"/>
                      <a:pt x="5" y="1"/>
                    </a:cubicBezTo>
                    <a:cubicBezTo>
                      <a:pt x="6" y="0"/>
                      <a:pt x="7" y="0"/>
                      <a:pt x="8" y="0"/>
                    </a:cubicBezTo>
                    <a:cubicBezTo>
                      <a:pt x="9" y="1"/>
                      <a:pt x="9" y="1"/>
                      <a:pt x="9" y="1"/>
                    </a:cubicBezTo>
                    <a:cubicBezTo>
                      <a:pt x="10" y="1"/>
                      <a:pt x="11" y="2"/>
                      <a:pt x="11" y="3"/>
                    </a:cubicBezTo>
                    <a:lnTo>
                      <a:pt x="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71" name="Freeform 588"/>
            <p:cNvSpPr>
              <a:spLocks noEditPoints="1"/>
            </p:cNvSpPr>
            <p:nvPr/>
          </p:nvSpPr>
          <p:spPr bwMode="gray">
            <a:xfrm>
              <a:off x="9084690" y="2843012"/>
              <a:ext cx="705849" cy="705849"/>
            </a:xfrm>
            <a:custGeom>
              <a:avLst/>
              <a:gdLst>
                <a:gd name="T0" fmla="*/ 8 w 35"/>
                <a:gd name="T1" fmla="*/ 9 h 35"/>
                <a:gd name="T2" fmla="*/ 8 w 35"/>
                <a:gd name="T3" fmla="*/ 11 h 35"/>
                <a:gd name="T4" fmla="*/ 5 w 35"/>
                <a:gd name="T5" fmla="*/ 13 h 35"/>
                <a:gd name="T6" fmla="*/ 1 w 35"/>
                <a:gd name="T7" fmla="*/ 14 h 35"/>
                <a:gd name="T8" fmla="*/ 1 w 35"/>
                <a:gd name="T9" fmla="*/ 18 h 35"/>
                <a:gd name="T10" fmla="*/ 6 w 35"/>
                <a:gd name="T11" fmla="*/ 20 h 35"/>
                <a:gd name="T12" fmla="*/ 6 w 35"/>
                <a:gd name="T13" fmla="*/ 24 h 35"/>
                <a:gd name="T14" fmla="*/ 3 w 35"/>
                <a:gd name="T15" fmla="*/ 27 h 35"/>
                <a:gd name="T16" fmla="*/ 6 w 35"/>
                <a:gd name="T17" fmla="*/ 30 h 35"/>
                <a:gd name="T18" fmla="*/ 11 w 35"/>
                <a:gd name="T19" fmla="*/ 28 h 35"/>
                <a:gd name="T20" fmla="*/ 13 w 35"/>
                <a:gd name="T21" fmla="*/ 31 h 35"/>
                <a:gd name="T22" fmla="*/ 14 w 35"/>
                <a:gd name="T23" fmla="*/ 35 h 35"/>
                <a:gd name="T24" fmla="*/ 18 w 35"/>
                <a:gd name="T25" fmla="*/ 34 h 35"/>
                <a:gd name="T26" fmla="*/ 20 w 35"/>
                <a:gd name="T27" fmla="*/ 30 h 35"/>
                <a:gd name="T28" fmla="*/ 22 w 35"/>
                <a:gd name="T29" fmla="*/ 29 h 35"/>
                <a:gd name="T30" fmla="*/ 24 w 35"/>
                <a:gd name="T31" fmla="*/ 30 h 35"/>
                <a:gd name="T32" fmla="*/ 27 w 35"/>
                <a:gd name="T33" fmla="*/ 32 h 35"/>
                <a:gd name="T34" fmla="*/ 30 w 35"/>
                <a:gd name="T35" fmla="*/ 29 h 35"/>
                <a:gd name="T36" fmla="*/ 28 w 35"/>
                <a:gd name="T37" fmla="*/ 25 h 35"/>
                <a:gd name="T38" fmla="*/ 29 w 35"/>
                <a:gd name="T39" fmla="*/ 23 h 35"/>
                <a:gd name="T40" fmla="*/ 30 w 35"/>
                <a:gd name="T41" fmla="*/ 22 h 35"/>
                <a:gd name="T42" fmla="*/ 35 w 35"/>
                <a:gd name="T43" fmla="*/ 21 h 35"/>
                <a:gd name="T44" fmla="*/ 34 w 35"/>
                <a:gd name="T45" fmla="*/ 18 h 35"/>
                <a:gd name="T46" fmla="*/ 30 w 35"/>
                <a:gd name="T47" fmla="*/ 15 h 35"/>
                <a:gd name="T48" fmla="*/ 29 w 35"/>
                <a:gd name="T49" fmla="*/ 14 h 35"/>
                <a:gd name="T50" fmla="*/ 30 w 35"/>
                <a:gd name="T51" fmla="*/ 12 h 35"/>
                <a:gd name="T52" fmla="*/ 32 w 35"/>
                <a:gd name="T53" fmla="*/ 8 h 35"/>
                <a:gd name="T54" fmla="*/ 29 w 35"/>
                <a:gd name="T55" fmla="*/ 6 h 35"/>
                <a:gd name="T56" fmla="*/ 24 w 35"/>
                <a:gd name="T57" fmla="*/ 8 h 35"/>
                <a:gd name="T58" fmla="*/ 23 w 35"/>
                <a:gd name="T59" fmla="*/ 7 h 35"/>
                <a:gd name="T60" fmla="*/ 22 w 35"/>
                <a:gd name="T61" fmla="*/ 5 h 35"/>
                <a:gd name="T62" fmla="*/ 21 w 35"/>
                <a:gd name="T63" fmla="*/ 1 h 35"/>
                <a:gd name="T64" fmla="*/ 18 w 35"/>
                <a:gd name="T65" fmla="*/ 1 h 35"/>
                <a:gd name="T66" fmla="*/ 15 w 35"/>
                <a:gd name="T67" fmla="*/ 6 h 35"/>
                <a:gd name="T68" fmla="*/ 14 w 35"/>
                <a:gd name="T69" fmla="*/ 6 h 35"/>
                <a:gd name="T70" fmla="*/ 12 w 35"/>
                <a:gd name="T71" fmla="*/ 6 h 35"/>
                <a:gd name="T72" fmla="*/ 8 w 35"/>
                <a:gd name="T73" fmla="*/ 3 h 35"/>
                <a:gd name="T74" fmla="*/ 6 w 35"/>
                <a:gd name="T75" fmla="*/ 6 h 35"/>
                <a:gd name="T76" fmla="*/ 22 w 35"/>
                <a:gd name="T77" fmla="*/ 23 h 35"/>
                <a:gd name="T78" fmla="*/ 14 w 35"/>
                <a:gd name="T79"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5">
                  <a:moveTo>
                    <a:pt x="6" y="6"/>
                  </a:moveTo>
                  <a:cubicBezTo>
                    <a:pt x="8" y="9"/>
                    <a:pt x="8" y="9"/>
                    <a:pt x="8" y="9"/>
                  </a:cubicBezTo>
                  <a:cubicBezTo>
                    <a:pt x="8" y="10"/>
                    <a:pt x="8" y="10"/>
                    <a:pt x="8" y="11"/>
                  </a:cubicBezTo>
                  <a:cubicBezTo>
                    <a:pt x="8" y="11"/>
                    <a:pt x="8" y="11"/>
                    <a:pt x="8" y="11"/>
                  </a:cubicBezTo>
                  <a:cubicBezTo>
                    <a:pt x="7" y="11"/>
                    <a:pt x="7" y="12"/>
                    <a:pt x="7" y="12"/>
                  </a:cubicBezTo>
                  <a:cubicBezTo>
                    <a:pt x="7" y="13"/>
                    <a:pt x="6" y="13"/>
                    <a:pt x="5" y="13"/>
                  </a:cubicBezTo>
                  <a:cubicBezTo>
                    <a:pt x="2" y="13"/>
                    <a:pt x="2" y="13"/>
                    <a:pt x="2" y="13"/>
                  </a:cubicBezTo>
                  <a:cubicBezTo>
                    <a:pt x="1" y="13"/>
                    <a:pt x="1" y="14"/>
                    <a:pt x="1" y="14"/>
                  </a:cubicBezTo>
                  <a:cubicBezTo>
                    <a:pt x="0" y="17"/>
                    <a:pt x="0" y="17"/>
                    <a:pt x="0" y="17"/>
                  </a:cubicBezTo>
                  <a:cubicBezTo>
                    <a:pt x="0" y="17"/>
                    <a:pt x="1" y="18"/>
                    <a:pt x="1" y="18"/>
                  </a:cubicBezTo>
                  <a:cubicBezTo>
                    <a:pt x="4" y="19"/>
                    <a:pt x="4" y="19"/>
                    <a:pt x="4" y="19"/>
                  </a:cubicBezTo>
                  <a:cubicBezTo>
                    <a:pt x="5" y="19"/>
                    <a:pt x="6" y="19"/>
                    <a:pt x="6" y="20"/>
                  </a:cubicBezTo>
                  <a:cubicBezTo>
                    <a:pt x="6" y="21"/>
                    <a:pt x="6" y="21"/>
                    <a:pt x="6" y="22"/>
                  </a:cubicBezTo>
                  <a:cubicBezTo>
                    <a:pt x="6" y="22"/>
                    <a:pt x="6" y="23"/>
                    <a:pt x="6" y="24"/>
                  </a:cubicBezTo>
                  <a:cubicBezTo>
                    <a:pt x="3" y="26"/>
                    <a:pt x="3" y="26"/>
                    <a:pt x="3" y="26"/>
                  </a:cubicBezTo>
                  <a:cubicBezTo>
                    <a:pt x="3" y="26"/>
                    <a:pt x="3" y="27"/>
                    <a:pt x="3" y="27"/>
                  </a:cubicBezTo>
                  <a:cubicBezTo>
                    <a:pt x="5" y="29"/>
                    <a:pt x="5" y="29"/>
                    <a:pt x="5" y="29"/>
                  </a:cubicBezTo>
                  <a:cubicBezTo>
                    <a:pt x="5" y="30"/>
                    <a:pt x="6" y="30"/>
                    <a:pt x="6" y="30"/>
                  </a:cubicBezTo>
                  <a:cubicBezTo>
                    <a:pt x="9" y="28"/>
                    <a:pt x="9" y="28"/>
                    <a:pt x="9" y="28"/>
                  </a:cubicBezTo>
                  <a:cubicBezTo>
                    <a:pt x="10" y="27"/>
                    <a:pt x="10" y="28"/>
                    <a:pt x="11" y="28"/>
                  </a:cubicBezTo>
                  <a:cubicBezTo>
                    <a:pt x="11" y="28"/>
                    <a:pt x="12" y="28"/>
                    <a:pt x="12" y="29"/>
                  </a:cubicBezTo>
                  <a:cubicBezTo>
                    <a:pt x="13" y="29"/>
                    <a:pt x="13" y="29"/>
                    <a:pt x="13" y="31"/>
                  </a:cubicBezTo>
                  <a:cubicBezTo>
                    <a:pt x="13" y="34"/>
                    <a:pt x="13" y="34"/>
                    <a:pt x="13" y="34"/>
                  </a:cubicBezTo>
                  <a:cubicBezTo>
                    <a:pt x="13" y="34"/>
                    <a:pt x="14" y="35"/>
                    <a:pt x="14" y="35"/>
                  </a:cubicBezTo>
                  <a:cubicBezTo>
                    <a:pt x="17" y="35"/>
                    <a:pt x="17" y="35"/>
                    <a:pt x="17" y="35"/>
                  </a:cubicBezTo>
                  <a:cubicBezTo>
                    <a:pt x="17" y="35"/>
                    <a:pt x="18" y="35"/>
                    <a:pt x="18" y="34"/>
                  </a:cubicBezTo>
                  <a:cubicBezTo>
                    <a:pt x="19" y="31"/>
                    <a:pt x="19" y="31"/>
                    <a:pt x="19" y="31"/>
                  </a:cubicBezTo>
                  <a:cubicBezTo>
                    <a:pt x="19" y="30"/>
                    <a:pt x="19" y="30"/>
                    <a:pt x="20" y="30"/>
                  </a:cubicBezTo>
                  <a:cubicBezTo>
                    <a:pt x="20" y="30"/>
                    <a:pt x="20" y="30"/>
                    <a:pt x="20" y="30"/>
                  </a:cubicBezTo>
                  <a:cubicBezTo>
                    <a:pt x="21" y="30"/>
                    <a:pt x="21" y="29"/>
                    <a:pt x="22" y="29"/>
                  </a:cubicBezTo>
                  <a:cubicBezTo>
                    <a:pt x="22" y="29"/>
                    <a:pt x="22" y="29"/>
                    <a:pt x="22" y="29"/>
                  </a:cubicBezTo>
                  <a:cubicBezTo>
                    <a:pt x="22" y="29"/>
                    <a:pt x="23" y="29"/>
                    <a:pt x="24" y="30"/>
                  </a:cubicBezTo>
                  <a:cubicBezTo>
                    <a:pt x="26" y="32"/>
                    <a:pt x="26" y="32"/>
                    <a:pt x="26" y="32"/>
                  </a:cubicBezTo>
                  <a:cubicBezTo>
                    <a:pt x="26" y="33"/>
                    <a:pt x="27" y="33"/>
                    <a:pt x="27" y="32"/>
                  </a:cubicBezTo>
                  <a:cubicBezTo>
                    <a:pt x="29" y="31"/>
                    <a:pt x="29" y="31"/>
                    <a:pt x="29" y="31"/>
                  </a:cubicBezTo>
                  <a:cubicBezTo>
                    <a:pt x="30" y="30"/>
                    <a:pt x="30" y="30"/>
                    <a:pt x="30" y="29"/>
                  </a:cubicBezTo>
                  <a:cubicBezTo>
                    <a:pt x="28" y="27"/>
                    <a:pt x="28" y="27"/>
                    <a:pt x="28" y="27"/>
                  </a:cubicBezTo>
                  <a:cubicBezTo>
                    <a:pt x="27" y="26"/>
                    <a:pt x="27" y="25"/>
                    <a:pt x="28" y="25"/>
                  </a:cubicBezTo>
                  <a:cubicBezTo>
                    <a:pt x="28" y="24"/>
                    <a:pt x="28" y="24"/>
                    <a:pt x="28" y="24"/>
                  </a:cubicBezTo>
                  <a:cubicBezTo>
                    <a:pt x="28" y="24"/>
                    <a:pt x="28" y="24"/>
                    <a:pt x="29" y="23"/>
                  </a:cubicBezTo>
                  <a:cubicBezTo>
                    <a:pt x="29" y="23"/>
                    <a:pt x="29" y="23"/>
                    <a:pt x="29" y="23"/>
                  </a:cubicBezTo>
                  <a:cubicBezTo>
                    <a:pt x="29" y="23"/>
                    <a:pt x="29" y="22"/>
                    <a:pt x="30" y="22"/>
                  </a:cubicBezTo>
                  <a:cubicBezTo>
                    <a:pt x="34" y="22"/>
                    <a:pt x="34" y="22"/>
                    <a:pt x="34" y="22"/>
                  </a:cubicBezTo>
                  <a:cubicBezTo>
                    <a:pt x="34" y="22"/>
                    <a:pt x="35" y="22"/>
                    <a:pt x="35" y="21"/>
                  </a:cubicBezTo>
                  <a:cubicBezTo>
                    <a:pt x="35" y="19"/>
                    <a:pt x="35" y="19"/>
                    <a:pt x="35" y="19"/>
                  </a:cubicBezTo>
                  <a:cubicBezTo>
                    <a:pt x="35" y="18"/>
                    <a:pt x="35" y="18"/>
                    <a:pt x="34" y="18"/>
                  </a:cubicBezTo>
                  <a:cubicBezTo>
                    <a:pt x="31" y="17"/>
                    <a:pt x="31" y="17"/>
                    <a:pt x="31" y="17"/>
                  </a:cubicBezTo>
                  <a:cubicBezTo>
                    <a:pt x="30" y="17"/>
                    <a:pt x="30" y="16"/>
                    <a:pt x="30" y="15"/>
                  </a:cubicBezTo>
                  <a:cubicBezTo>
                    <a:pt x="30" y="15"/>
                    <a:pt x="30" y="15"/>
                    <a:pt x="30" y="15"/>
                  </a:cubicBezTo>
                  <a:cubicBezTo>
                    <a:pt x="30" y="15"/>
                    <a:pt x="29" y="14"/>
                    <a:pt x="29" y="14"/>
                  </a:cubicBezTo>
                  <a:cubicBezTo>
                    <a:pt x="29" y="14"/>
                    <a:pt x="29" y="14"/>
                    <a:pt x="29" y="14"/>
                  </a:cubicBezTo>
                  <a:cubicBezTo>
                    <a:pt x="29" y="13"/>
                    <a:pt x="29" y="13"/>
                    <a:pt x="30" y="12"/>
                  </a:cubicBezTo>
                  <a:cubicBezTo>
                    <a:pt x="32" y="10"/>
                    <a:pt x="32" y="10"/>
                    <a:pt x="32" y="10"/>
                  </a:cubicBezTo>
                  <a:cubicBezTo>
                    <a:pt x="33" y="9"/>
                    <a:pt x="32" y="8"/>
                    <a:pt x="32" y="8"/>
                  </a:cubicBezTo>
                  <a:cubicBezTo>
                    <a:pt x="31" y="6"/>
                    <a:pt x="31" y="6"/>
                    <a:pt x="31" y="6"/>
                  </a:cubicBezTo>
                  <a:cubicBezTo>
                    <a:pt x="30" y="6"/>
                    <a:pt x="30" y="6"/>
                    <a:pt x="29" y="6"/>
                  </a:cubicBezTo>
                  <a:cubicBezTo>
                    <a:pt x="27" y="8"/>
                    <a:pt x="27" y="8"/>
                    <a:pt x="27" y="8"/>
                  </a:cubicBezTo>
                  <a:cubicBezTo>
                    <a:pt x="26" y="8"/>
                    <a:pt x="25" y="8"/>
                    <a:pt x="24" y="8"/>
                  </a:cubicBezTo>
                  <a:cubicBezTo>
                    <a:pt x="24" y="8"/>
                    <a:pt x="24" y="8"/>
                    <a:pt x="24" y="8"/>
                  </a:cubicBezTo>
                  <a:cubicBezTo>
                    <a:pt x="24" y="7"/>
                    <a:pt x="24" y="7"/>
                    <a:pt x="23" y="7"/>
                  </a:cubicBezTo>
                  <a:cubicBezTo>
                    <a:pt x="23" y="7"/>
                    <a:pt x="23" y="7"/>
                    <a:pt x="23" y="7"/>
                  </a:cubicBezTo>
                  <a:cubicBezTo>
                    <a:pt x="22" y="7"/>
                    <a:pt x="22" y="6"/>
                    <a:pt x="22" y="5"/>
                  </a:cubicBezTo>
                  <a:cubicBezTo>
                    <a:pt x="22" y="2"/>
                    <a:pt x="22" y="2"/>
                    <a:pt x="22" y="2"/>
                  </a:cubicBezTo>
                  <a:cubicBezTo>
                    <a:pt x="22" y="1"/>
                    <a:pt x="22" y="1"/>
                    <a:pt x="21" y="1"/>
                  </a:cubicBezTo>
                  <a:cubicBezTo>
                    <a:pt x="19" y="0"/>
                    <a:pt x="19" y="0"/>
                    <a:pt x="19" y="0"/>
                  </a:cubicBezTo>
                  <a:cubicBezTo>
                    <a:pt x="18" y="0"/>
                    <a:pt x="18" y="1"/>
                    <a:pt x="18" y="1"/>
                  </a:cubicBezTo>
                  <a:cubicBezTo>
                    <a:pt x="17" y="4"/>
                    <a:pt x="17" y="4"/>
                    <a:pt x="17" y="4"/>
                  </a:cubicBezTo>
                  <a:cubicBezTo>
                    <a:pt x="17" y="5"/>
                    <a:pt x="16" y="6"/>
                    <a:pt x="15" y="6"/>
                  </a:cubicBezTo>
                  <a:cubicBezTo>
                    <a:pt x="15" y="6"/>
                    <a:pt x="15" y="6"/>
                    <a:pt x="15" y="6"/>
                  </a:cubicBezTo>
                  <a:cubicBezTo>
                    <a:pt x="15" y="6"/>
                    <a:pt x="14" y="6"/>
                    <a:pt x="14" y="6"/>
                  </a:cubicBezTo>
                  <a:cubicBezTo>
                    <a:pt x="14" y="6"/>
                    <a:pt x="14" y="6"/>
                    <a:pt x="14" y="6"/>
                  </a:cubicBezTo>
                  <a:cubicBezTo>
                    <a:pt x="13" y="6"/>
                    <a:pt x="13" y="6"/>
                    <a:pt x="12" y="6"/>
                  </a:cubicBezTo>
                  <a:cubicBezTo>
                    <a:pt x="10" y="3"/>
                    <a:pt x="10" y="3"/>
                    <a:pt x="10" y="3"/>
                  </a:cubicBezTo>
                  <a:cubicBezTo>
                    <a:pt x="9" y="3"/>
                    <a:pt x="8" y="3"/>
                    <a:pt x="8" y="3"/>
                  </a:cubicBezTo>
                  <a:cubicBezTo>
                    <a:pt x="6" y="5"/>
                    <a:pt x="6" y="5"/>
                    <a:pt x="6" y="5"/>
                  </a:cubicBezTo>
                  <a:cubicBezTo>
                    <a:pt x="6" y="5"/>
                    <a:pt x="6" y="6"/>
                    <a:pt x="6" y="6"/>
                  </a:cubicBezTo>
                  <a:close/>
                  <a:moveTo>
                    <a:pt x="23" y="14"/>
                  </a:moveTo>
                  <a:cubicBezTo>
                    <a:pt x="25" y="17"/>
                    <a:pt x="24" y="21"/>
                    <a:pt x="22" y="23"/>
                  </a:cubicBezTo>
                  <a:cubicBezTo>
                    <a:pt x="19" y="25"/>
                    <a:pt x="15" y="24"/>
                    <a:pt x="13" y="22"/>
                  </a:cubicBezTo>
                  <a:cubicBezTo>
                    <a:pt x="11" y="19"/>
                    <a:pt x="11" y="15"/>
                    <a:pt x="14" y="13"/>
                  </a:cubicBezTo>
                  <a:cubicBezTo>
                    <a:pt x="17" y="11"/>
                    <a:pt x="21" y="11"/>
                    <a:pt x="23" y="14"/>
                  </a:cubicBezTo>
                  <a:close/>
                </a:path>
              </a:pathLst>
            </a:custGeom>
            <a:solidFill>
              <a:srgbClr val="5C2D91"/>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2" name="Freeform 589"/>
            <p:cNvSpPr>
              <a:spLocks noEditPoints="1"/>
            </p:cNvSpPr>
            <p:nvPr/>
          </p:nvSpPr>
          <p:spPr bwMode="gray">
            <a:xfrm>
              <a:off x="8583166" y="3920366"/>
              <a:ext cx="2126837" cy="2117552"/>
            </a:xfrm>
            <a:custGeom>
              <a:avLst/>
              <a:gdLst>
                <a:gd name="T0" fmla="*/ 95 w 106"/>
                <a:gd name="T1" fmla="*/ 42 h 106"/>
                <a:gd name="T2" fmla="*/ 101 w 106"/>
                <a:gd name="T3" fmla="*/ 30 h 106"/>
                <a:gd name="T4" fmla="*/ 88 w 106"/>
                <a:gd name="T5" fmla="*/ 26 h 106"/>
                <a:gd name="T6" fmla="*/ 89 w 106"/>
                <a:gd name="T7" fmla="*/ 14 h 106"/>
                <a:gd name="T8" fmla="*/ 75 w 106"/>
                <a:gd name="T9" fmla="*/ 15 h 106"/>
                <a:gd name="T10" fmla="*/ 71 w 106"/>
                <a:gd name="T11" fmla="*/ 3 h 106"/>
                <a:gd name="T12" fmla="*/ 59 w 106"/>
                <a:gd name="T13" fmla="*/ 10 h 106"/>
                <a:gd name="T14" fmla="*/ 51 w 106"/>
                <a:gd name="T15" fmla="*/ 0 h 106"/>
                <a:gd name="T16" fmla="*/ 42 w 106"/>
                <a:gd name="T17" fmla="*/ 11 h 106"/>
                <a:gd name="T18" fmla="*/ 31 w 106"/>
                <a:gd name="T19" fmla="*/ 5 h 106"/>
                <a:gd name="T20" fmla="*/ 27 w 106"/>
                <a:gd name="T21" fmla="*/ 18 h 106"/>
                <a:gd name="T22" fmla="*/ 14 w 106"/>
                <a:gd name="T23" fmla="*/ 17 h 106"/>
                <a:gd name="T24" fmla="*/ 16 w 106"/>
                <a:gd name="T25" fmla="*/ 31 h 106"/>
                <a:gd name="T26" fmla="*/ 4 w 106"/>
                <a:gd name="T27" fmla="*/ 35 h 106"/>
                <a:gd name="T28" fmla="*/ 10 w 106"/>
                <a:gd name="T29" fmla="*/ 47 h 106"/>
                <a:gd name="T30" fmla="*/ 0 w 106"/>
                <a:gd name="T31" fmla="*/ 55 h 106"/>
                <a:gd name="T32" fmla="*/ 11 w 106"/>
                <a:gd name="T33" fmla="*/ 64 h 106"/>
                <a:gd name="T34" fmla="*/ 5 w 106"/>
                <a:gd name="T35" fmla="*/ 75 h 106"/>
                <a:gd name="T36" fmla="*/ 19 w 106"/>
                <a:gd name="T37" fmla="*/ 79 h 106"/>
                <a:gd name="T38" fmla="*/ 18 w 106"/>
                <a:gd name="T39" fmla="*/ 92 h 106"/>
                <a:gd name="T40" fmla="*/ 31 w 106"/>
                <a:gd name="T41" fmla="*/ 90 h 106"/>
                <a:gd name="T42" fmla="*/ 35 w 106"/>
                <a:gd name="T43" fmla="*/ 103 h 106"/>
                <a:gd name="T44" fmla="*/ 47 w 106"/>
                <a:gd name="T45" fmla="*/ 96 h 106"/>
                <a:gd name="T46" fmla="*/ 56 w 106"/>
                <a:gd name="T47" fmla="*/ 106 h 106"/>
                <a:gd name="T48" fmla="*/ 64 w 106"/>
                <a:gd name="T49" fmla="*/ 95 h 106"/>
                <a:gd name="T50" fmla="*/ 76 w 106"/>
                <a:gd name="T51" fmla="*/ 101 h 106"/>
                <a:gd name="T52" fmla="*/ 80 w 106"/>
                <a:gd name="T53" fmla="*/ 87 h 106"/>
                <a:gd name="T54" fmla="*/ 93 w 106"/>
                <a:gd name="T55" fmla="*/ 88 h 106"/>
                <a:gd name="T56" fmla="*/ 91 w 106"/>
                <a:gd name="T57" fmla="*/ 75 h 106"/>
                <a:gd name="T58" fmla="*/ 103 w 106"/>
                <a:gd name="T59" fmla="*/ 71 h 106"/>
                <a:gd name="T60" fmla="*/ 96 w 106"/>
                <a:gd name="T61" fmla="*/ 59 h 106"/>
                <a:gd name="T62" fmla="*/ 106 w 106"/>
                <a:gd name="T63" fmla="*/ 50 h 106"/>
                <a:gd name="T64" fmla="*/ 82 w 106"/>
                <a:gd name="T65" fmla="*/ 63 h 106"/>
                <a:gd name="T66" fmla="*/ 82 w 106"/>
                <a:gd name="T67" fmla="*/ 43 h 106"/>
                <a:gd name="T68" fmla="*/ 86 w 106"/>
                <a:gd name="T69" fmla="*/ 61 h 106"/>
                <a:gd name="T70" fmla="*/ 65 w 106"/>
                <a:gd name="T71" fmla="*/ 43 h 106"/>
                <a:gd name="T72" fmla="*/ 70 w 106"/>
                <a:gd name="T73" fmla="*/ 24 h 106"/>
                <a:gd name="T74" fmla="*/ 45 w 106"/>
                <a:gd name="T75" fmla="*/ 20 h 106"/>
                <a:gd name="T76" fmla="*/ 63 w 106"/>
                <a:gd name="T77" fmla="*/ 24 h 106"/>
                <a:gd name="T78" fmla="*/ 43 w 106"/>
                <a:gd name="T79" fmla="*/ 24 h 106"/>
                <a:gd name="T80" fmla="*/ 53 w 106"/>
                <a:gd name="T81" fmla="*/ 61 h 106"/>
                <a:gd name="T82" fmla="*/ 62 w 106"/>
                <a:gd name="T83" fmla="*/ 53 h 106"/>
                <a:gd name="T84" fmla="*/ 44 w 106"/>
                <a:gd name="T85" fmla="*/ 40 h 106"/>
                <a:gd name="T86" fmla="*/ 24 w 106"/>
                <a:gd name="T87" fmla="*/ 35 h 106"/>
                <a:gd name="T88" fmla="*/ 20 w 106"/>
                <a:gd name="T89" fmla="*/ 61 h 106"/>
                <a:gd name="T90" fmla="*/ 24 w 106"/>
                <a:gd name="T91" fmla="*/ 42 h 106"/>
                <a:gd name="T92" fmla="*/ 24 w 106"/>
                <a:gd name="T93" fmla="*/ 62 h 106"/>
                <a:gd name="T94" fmla="*/ 25 w 106"/>
                <a:gd name="T95" fmla="*/ 66 h 106"/>
                <a:gd name="T96" fmla="*/ 40 w 106"/>
                <a:gd name="T97" fmla="*/ 80 h 106"/>
                <a:gd name="T98" fmla="*/ 24 w 106"/>
                <a:gd name="T99" fmla="*/ 69 h 106"/>
                <a:gd name="T100" fmla="*/ 44 w 106"/>
                <a:gd name="T101" fmla="*/ 85 h 106"/>
                <a:gd name="T102" fmla="*/ 55 w 106"/>
                <a:gd name="T103" fmla="*/ 68 h 106"/>
                <a:gd name="T104" fmla="*/ 70 w 106"/>
                <a:gd name="T105" fmla="*/ 82 h 106"/>
                <a:gd name="T106" fmla="*/ 65 w 106"/>
                <a:gd name="T107" fmla="*/ 62 h 106"/>
                <a:gd name="T108" fmla="*/ 77 w 106"/>
                <a:gd name="T109"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 h="106">
                  <a:moveTo>
                    <a:pt x="104" y="48"/>
                  </a:moveTo>
                  <a:cubicBezTo>
                    <a:pt x="96" y="47"/>
                    <a:pt x="96" y="47"/>
                    <a:pt x="96" y="47"/>
                  </a:cubicBezTo>
                  <a:cubicBezTo>
                    <a:pt x="96" y="45"/>
                    <a:pt x="96" y="44"/>
                    <a:pt x="95" y="42"/>
                  </a:cubicBezTo>
                  <a:cubicBezTo>
                    <a:pt x="102" y="38"/>
                    <a:pt x="102" y="38"/>
                    <a:pt x="102" y="38"/>
                  </a:cubicBezTo>
                  <a:cubicBezTo>
                    <a:pt x="103" y="37"/>
                    <a:pt x="104" y="36"/>
                    <a:pt x="103" y="35"/>
                  </a:cubicBezTo>
                  <a:cubicBezTo>
                    <a:pt x="101" y="30"/>
                    <a:pt x="101" y="30"/>
                    <a:pt x="101" y="30"/>
                  </a:cubicBezTo>
                  <a:cubicBezTo>
                    <a:pt x="101" y="29"/>
                    <a:pt x="100" y="29"/>
                    <a:pt x="99" y="29"/>
                  </a:cubicBezTo>
                  <a:cubicBezTo>
                    <a:pt x="91" y="31"/>
                    <a:pt x="91" y="31"/>
                    <a:pt x="91" y="31"/>
                  </a:cubicBezTo>
                  <a:cubicBezTo>
                    <a:pt x="90" y="29"/>
                    <a:pt x="89" y="28"/>
                    <a:pt x="88" y="26"/>
                  </a:cubicBezTo>
                  <a:cubicBezTo>
                    <a:pt x="93" y="20"/>
                    <a:pt x="93" y="20"/>
                    <a:pt x="93" y="20"/>
                  </a:cubicBezTo>
                  <a:cubicBezTo>
                    <a:pt x="93" y="19"/>
                    <a:pt x="93" y="18"/>
                    <a:pt x="93" y="17"/>
                  </a:cubicBezTo>
                  <a:cubicBezTo>
                    <a:pt x="89" y="14"/>
                    <a:pt x="89" y="14"/>
                    <a:pt x="89" y="14"/>
                  </a:cubicBezTo>
                  <a:cubicBezTo>
                    <a:pt x="88" y="13"/>
                    <a:pt x="87" y="13"/>
                    <a:pt x="86" y="13"/>
                  </a:cubicBezTo>
                  <a:cubicBezTo>
                    <a:pt x="80" y="18"/>
                    <a:pt x="80" y="18"/>
                    <a:pt x="80" y="18"/>
                  </a:cubicBezTo>
                  <a:cubicBezTo>
                    <a:pt x="78" y="17"/>
                    <a:pt x="77" y="16"/>
                    <a:pt x="75" y="15"/>
                  </a:cubicBezTo>
                  <a:cubicBezTo>
                    <a:pt x="77" y="8"/>
                    <a:pt x="77" y="8"/>
                    <a:pt x="77" y="8"/>
                  </a:cubicBezTo>
                  <a:cubicBezTo>
                    <a:pt x="78" y="7"/>
                    <a:pt x="77" y="5"/>
                    <a:pt x="76" y="5"/>
                  </a:cubicBezTo>
                  <a:cubicBezTo>
                    <a:pt x="71" y="3"/>
                    <a:pt x="71" y="3"/>
                    <a:pt x="71" y="3"/>
                  </a:cubicBezTo>
                  <a:cubicBezTo>
                    <a:pt x="70" y="3"/>
                    <a:pt x="69" y="3"/>
                    <a:pt x="69" y="4"/>
                  </a:cubicBezTo>
                  <a:cubicBezTo>
                    <a:pt x="65" y="11"/>
                    <a:pt x="65" y="11"/>
                    <a:pt x="65" y="11"/>
                  </a:cubicBezTo>
                  <a:cubicBezTo>
                    <a:pt x="63" y="10"/>
                    <a:pt x="61" y="10"/>
                    <a:pt x="59" y="10"/>
                  </a:cubicBezTo>
                  <a:cubicBezTo>
                    <a:pt x="58" y="2"/>
                    <a:pt x="58" y="2"/>
                    <a:pt x="58" y="2"/>
                  </a:cubicBezTo>
                  <a:cubicBezTo>
                    <a:pt x="58" y="1"/>
                    <a:pt x="57" y="0"/>
                    <a:pt x="56" y="0"/>
                  </a:cubicBezTo>
                  <a:cubicBezTo>
                    <a:pt x="51" y="0"/>
                    <a:pt x="51" y="0"/>
                    <a:pt x="51" y="0"/>
                  </a:cubicBezTo>
                  <a:cubicBezTo>
                    <a:pt x="50" y="0"/>
                    <a:pt x="49" y="1"/>
                    <a:pt x="49" y="2"/>
                  </a:cubicBezTo>
                  <a:cubicBezTo>
                    <a:pt x="47" y="10"/>
                    <a:pt x="47" y="10"/>
                    <a:pt x="47" y="10"/>
                  </a:cubicBezTo>
                  <a:cubicBezTo>
                    <a:pt x="46" y="10"/>
                    <a:pt x="44" y="10"/>
                    <a:pt x="42" y="11"/>
                  </a:cubicBezTo>
                  <a:cubicBezTo>
                    <a:pt x="38" y="4"/>
                    <a:pt x="38" y="4"/>
                    <a:pt x="38" y="4"/>
                  </a:cubicBezTo>
                  <a:cubicBezTo>
                    <a:pt x="38" y="3"/>
                    <a:pt x="37" y="2"/>
                    <a:pt x="36" y="3"/>
                  </a:cubicBezTo>
                  <a:cubicBezTo>
                    <a:pt x="31" y="5"/>
                    <a:pt x="31" y="5"/>
                    <a:pt x="31" y="5"/>
                  </a:cubicBezTo>
                  <a:cubicBezTo>
                    <a:pt x="30" y="5"/>
                    <a:pt x="29" y="6"/>
                    <a:pt x="30" y="7"/>
                  </a:cubicBezTo>
                  <a:cubicBezTo>
                    <a:pt x="32" y="15"/>
                    <a:pt x="32" y="15"/>
                    <a:pt x="32" y="15"/>
                  </a:cubicBezTo>
                  <a:cubicBezTo>
                    <a:pt x="30" y="16"/>
                    <a:pt x="28" y="17"/>
                    <a:pt x="27" y="18"/>
                  </a:cubicBezTo>
                  <a:cubicBezTo>
                    <a:pt x="20" y="13"/>
                    <a:pt x="20" y="13"/>
                    <a:pt x="20" y="13"/>
                  </a:cubicBezTo>
                  <a:cubicBezTo>
                    <a:pt x="20" y="13"/>
                    <a:pt x="18" y="13"/>
                    <a:pt x="18" y="14"/>
                  </a:cubicBezTo>
                  <a:cubicBezTo>
                    <a:pt x="14" y="17"/>
                    <a:pt x="14" y="17"/>
                    <a:pt x="14" y="17"/>
                  </a:cubicBezTo>
                  <a:cubicBezTo>
                    <a:pt x="13" y="18"/>
                    <a:pt x="13" y="19"/>
                    <a:pt x="14" y="20"/>
                  </a:cubicBezTo>
                  <a:cubicBezTo>
                    <a:pt x="19" y="26"/>
                    <a:pt x="19" y="26"/>
                    <a:pt x="19" y="26"/>
                  </a:cubicBezTo>
                  <a:cubicBezTo>
                    <a:pt x="18" y="28"/>
                    <a:pt x="17" y="29"/>
                    <a:pt x="16" y="31"/>
                  </a:cubicBezTo>
                  <a:cubicBezTo>
                    <a:pt x="8" y="29"/>
                    <a:pt x="8" y="29"/>
                    <a:pt x="8" y="29"/>
                  </a:cubicBezTo>
                  <a:cubicBezTo>
                    <a:pt x="7" y="28"/>
                    <a:pt x="6" y="29"/>
                    <a:pt x="6" y="30"/>
                  </a:cubicBezTo>
                  <a:cubicBezTo>
                    <a:pt x="4" y="35"/>
                    <a:pt x="4" y="35"/>
                    <a:pt x="4" y="35"/>
                  </a:cubicBezTo>
                  <a:cubicBezTo>
                    <a:pt x="3" y="36"/>
                    <a:pt x="4" y="37"/>
                    <a:pt x="4" y="37"/>
                  </a:cubicBezTo>
                  <a:cubicBezTo>
                    <a:pt x="11" y="41"/>
                    <a:pt x="11" y="41"/>
                    <a:pt x="11" y="41"/>
                  </a:cubicBezTo>
                  <a:cubicBezTo>
                    <a:pt x="11" y="43"/>
                    <a:pt x="10" y="45"/>
                    <a:pt x="10" y="47"/>
                  </a:cubicBezTo>
                  <a:cubicBezTo>
                    <a:pt x="2" y="48"/>
                    <a:pt x="2" y="48"/>
                    <a:pt x="2" y="48"/>
                  </a:cubicBezTo>
                  <a:cubicBezTo>
                    <a:pt x="1" y="48"/>
                    <a:pt x="0" y="49"/>
                    <a:pt x="0" y="50"/>
                  </a:cubicBezTo>
                  <a:cubicBezTo>
                    <a:pt x="0" y="55"/>
                    <a:pt x="0" y="55"/>
                    <a:pt x="0" y="55"/>
                  </a:cubicBezTo>
                  <a:cubicBezTo>
                    <a:pt x="0" y="56"/>
                    <a:pt x="1" y="57"/>
                    <a:pt x="2" y="57"/>
                  </a:cubicBezTo>
                  <a:cubicBezTo>
                    <a:pt x="10" y="59"/>
                    <a:pt x="10" y="59"/>
                    <a:pt x="10" y="59"/>
                  </a:cubicBezTo>
                  <a:cubicBezTo>
                    <a:pt x="10" y="60"/>
                    <a:pt x="11" y="62"/>
                    <a:pt x="11" y="64"/>
                  </a:cubicBezTo>
                  <a:cubicBezTo>
                    <a:pt x="4" y="68"/>
                    <a:pt x="4" y="68"/>
                    <a:pt x="4" y="68"/>
                  </a:cubicBezTo>
                  <a:cubicBezTo>
                    <a:pt x="3" y="68"/>
                    <a:pt x="3" y="69"/>
                    <a:pt x="3" y="70"/>
                  </a:cubicBezTo>
                  <a:cubicBezTo>
                    <a:pt x="5" y="75"/>
                    <a:pt x="5" y="75"/>
                    <a:pt x="5" y="75"/>
                  </a:cubicBezTo>
                  <a:cubicBezTo>
                    <a:pt x="6" y="76"/>
                    <a:pt x="7" y="77"/>
                    <a:pt x="8" y="76"/>
                  </a:cubicBezTo>
                  <a:cubicBezTo>
                    <a:pt x="16" y="75"/>
                    <a:pt x="16" y="75"/>
                    <a:pt x="16" y="75"/>
                  </a:cubicBezTo>
                  <a:cubicBezTo>
                    <a:pt x="16" y="76"/>
                    <a:pt x="18" y="78"/>
                    <a:pt x="19" y="79"/>
                  </a:cubicBezTo>
                  <a:cubicBezTo>
                    <a:pt x="14" y="86"/>
                    <a:pt x="14" y="86"/>
                    <a:pt x="14" y="86"/>
                  </a:cubicBezTo>
                  <a:cubicBezTo>
                    <a:pt x="13" y="86"/>
                    <a:pt x="13" y="88"/>
                    <a:pt x="14" y="88"/>
                  </a:cubicBezTo>
                  <a:cubicBezTo>
                    <a:pt x="18" y="92"/>
                    <a:pt x="18" y="92"/>
                    <a:pt x="18" y="92"/>
                  </a:cubicBezTo>
                  <a:cubicBezTo>
                    <a:pt x="18" y="93"/>
                    <a:pt x="20" y="93"/>
                    <a:pt x="20" y="92"/>
                  </a:cubicBezTo>
                  <a:cubicBezTo>
                    <a:pt x="27" y="87"/>
                    <a:pt x="27" y="87"/>
                    <a:pt x="27" y="87"/>
                  </a:cubicBezTo>
                  <a:cubicBezTo>
                    <a:pt x="28" y="88"/>
                    <a:pt x="30" y="89"/>
                    <a:pt x="31" y="90"/>
                  </a:cubicBezTo>
                  <a:cubicBezTo>
                    <a:pt x="29" y="98"/>
                    <a:pt x="29" y="98"/>
                    <a:pt x="29" y="98"/>
                  </a:cubicBezTo>
                  <a:cubicBezTo>
                    <a:pt x="29" y="99"/>
                    <a:pt x="29" y="100"/>
                    <a:pt x="30" y="100"/>
                  </a:cubicBezTo>
                  <a:cubicBezTo>
                    <a:pt x="35" y="103"/>
                    <a:pt x="35" y="103"/>
                    <a:pt x="35" y="103"/>
                  </a:cubicBezTo>
                  <a:cubicBezTo>
                    <a:pt x="36" y="103"/>
                    <a:pt x="37" y="103"/>
                    <a:pt x="38" y="102"/>
                  </a:cubicBezTo>
                  <a:cubicBezTo>
                    <a:pt x="42" y="95"/>
                    <a:pt x="42" y="95"/>
                    <a:pt x="42" y="95"/>
                  </a:cubicBezTo>
                  <a:cubicBezTo>
                    <a:pt x="44" y="95"/>
                    <a:pt x="46" y="96"/>
                    <a:pt x="47" y="96"/>
                  </a:cubicBezTo>
                  <a:cubicBezTo>
                    <a:pt x="49" y="104"/>
                    <a:pt x="49" y="104"/>
                    <a:pt x="49" y="104"/>
                  </a:cubicBezTo>
                  <a:cubicBezTo>
                    <a:pt x="49" y="105"/>
                    <a:pt x="50" y="106"/>
                    <a:pt x="51" y="106"/>
                  </a:cubicBezTo>
                  <a:cubicBezTo>
                    <a:pt x="56" y="106"/>
                    <a:pt x="56" y="106"/>
                    <a:pt x="56" y="106"/>
                  </a:cubicBezTo>
                  <a:cubicBezTo>
                    <a:pt x="57" y="106"/>
                    <a:pt x="58" y="105"/>
                    <a:pt x="58" y="104"/>
                  </a:cubicBezTo>
                  <a:cubicBezTo>
                    <a:pt x="59" y="96"/>
                    <a:pt x="59" y="96"/>
                    <a:pt x="59" y="96"/>
                  </a:cubicBezTo>
                  <a:cubicBezTo>
                    <a:pt x="61" y="96"/>
                    <a:pt x="63" y="95"/>
                    <a:pt x="64" y="95"/>
                  </a:cubicBezTo>
                  <a:cubicBezTo>
                    <a:pt x="68" y="102"/>
                    <a:pt x="68" y="102"/>
                    <a:pt x="68" y="102"/>
                  </a:cubicBezTo>
                  <a:cubicBezTo>
                    <a:pt x="69" y="103"/>
                    <a:pt x="70" y="103"/>
                    <a:pt x="71" y="103"/>
                  </a:cubicBezTo>
                  <a:cubicBezTo>
                    <a:pt x="76" y="101"/>
                    <a:pt x="76" y="101"/>
                    <a:pt x="76" y="101"/>
                  </a:cubicBezTo>
                  <a:cubicBezTo>
                    <a:pt x="77" y="100"/>
                    <a:pt x="77" y="99"/>
                    <a:pt x="77" y="98"/>
                  </a:cubicBezTo>
                  <a:cubicBezTo>
                    <a:pt x="75" y="90"/>
                    <a:pt x="75" y="90"/>
                    <a:pt x="75" y="90"/>
                  </a:cubicBezTo>
                  <a:cubicBezTo>
                    <a:pt x="77" y="90"/>
                    <a:pt x="78" y="89"/>
                    <a:pt x="80" y="87"/>
                  </a:cubicBezTo>
                  <a:cubicBezTo>
                    <a:pt x="86" y="92"/>
                    <a:pt x="86" y="92"/>
                    <a:pt x="86" y="92"/>
                  </a:cubicBezTo>
                  <a:cubicBezTo>
                    <a:pt x="87" y="93"/>
                    <a:pt x="88" y="93"/>
                    <a:pt x="89" y="92"/>
                  </a:cubicBezTo>
                  <a:cubicBezTo>
                    <a:pt x="93" y="88"/>
                    <a:pt x="93" y="88"/>
                    <a:pt x="93" y="88"/>
                  </a:cubicBezTo>
                  <a:cubicBezTo>
                    <a:pt x="93" y="88"/>
                    <a:pt x="93" y="86"/>
                    <a:pt x="93" y="86"/>
                  </a:cubicBezTo>
                  <a:cubicBezTo>
                    <a:pt x="88" y="79"/>
                    <a:pt x="88" y="79"/>
                    <a:pt x="88" y="79"/>
                  </a:cubicBezTo>
                  <a:cubicBezTo>
                    <a:pt x="89" y="78"/>
                    <a:pt x="90" y="76"/>
                    <a:pt x="91" y="75"/>
                  </a:cubicBezTo>
                  <a:cubicBezTo>
                    <a:pt x="99" y="77"/>
                    <a:pt x="99" y="77"/>
                    <a:pt x="99" y="77"/>
                  </a:cubicBezTo>
                  <a:cubicBezTo>
                    <a:pt x="99" y="77"/>
                    <a:pt x="101" y="77"/>
                    <a:pt x="101" y="76"/>
                  </a:cubicBezTo>
                  <a:cubicBezTo>
                    <a:pt x="103" y="71"/>
                    <a:pt x="103" y="71"/>
                    <a:pt x="103" y="71"/>
                  </a:cubicBezTo>
                  <a:cubicBezTo>
                    <a:pt x="103" y="70"/>
                    <a:pt x="103" y="69"/>
                    <a:pt x="102" y="68"/>
                  </a:cubicBezTo>
                  <a:cubicBezTo>
                    <a:pt x="95" y="64"/>
                    <a:pt x="95" y="64"/>
                    <a:pt x="95" y="64"/>
                  </a:cubicBezTo>
                  <a:cubicBezTo>
                    <a:pt x="96" y="62"/>
                    <a:pt x="96" y="60"/>
                    <a:pt x="96" y="59"/>
                  </a:cubicBezTo>
                  <a:cubicBezTo>
                    <a:pt x="104" y="57"/>
                    <a:pt x="104" y="57"/>
                    <a:pt x="104" y="57"/>
                  </a:cubicBezTo>
                  <a:cubicBezTo>
                    <a:pt x="105" y="57"/>
                    <a:pt x="106" y="56"/>
                    <a:pt x="106" y="55"/>
                  </a:cubicBezTo>
                  <a:cubicBezTo>
                    <a:pt x="106" y="50"/>
                    <a:pt x="106" y="50"/>
                    <a:pt x="106" y="50"/>
                  </a:cubicBezTo>
                  <a:cubicBezTo>
                    <a:pt x="106" y="49"/>
                    <a:pt x="105" y="48"/>
                    <a:pt x="104" y="48"/>
                  </a:cubicBezTo>
                  <a:close/>
                  <a:moveTo>
                    <a:pt x="86" y="61"/>
                  </a:moveTo>
                  <a:cubicBezTo>
                    <a:pt x="85" y="63"/>
                    <a:pt x="83" y="64"/>
                    <a:pt x="82" y="63"/>
                  </a:cubicBezTo>
                  <a:cubicBezTo>
                    <a:pt x="68" y="55"/>
                    <a:pt x="68" y="55"/>
                    <a:pt x="68" y="55"/>
                  </a:cubicBezTo>
                  <a:cubicBezTo>
                    <a:pt x="67" y="54"/>
                    <a:pt x="67" y="52"/>
                    <a:pt x="68" y="51"/>
                  </a:cubicBezTo>
                  <a:cubicBezTo>
                    <a:pt x="82" y="43"/>
                    <a:pt x="82" y="43"/>
                    <a:pt x="82" y="43"/>
                  </a:cubicBezTo>
                  <a:cubicBezTo>
                    <a:pt x="83" y="42"/>
                    <a:pt x="85" y="42"/>
                    <a:pt x="86" y="44"/>
                  </a:cubicBezTo>
                  <a:cubicBezTo>
                    <a:pt x="86" y="44"/>
                    <a:pt x="87" y="49"/>
                    <a:pt x="87" y="53"/>
                  </a:cubicBezTo>
                  <a:cubicBezTo>
                    <a:pt x="87" y="57"/>
                    <a:pt x="86" y="61"/>
                    <a:pt x="86" y="61"/>
                  </a:cubicBezTo>
                  <a:close/>
                  <a:moveTo>
                    <a:pt x="82" y="36"/>
                  </a:moveTo>
                  <a:cubicBezTo>
                    <a:pt x="83" y="37"/>
                    <a:pt x="83" y="39"/>
                    <a:pt x="81" y="40"/>
                  </a:cubicBezTo>
                  <a:cubicBezTo>
                    <a:pt x="65" y="43"/>
                    <a:pt x="65" y="43"/>
                    <a:pt x="65" y="43"/>
                  </a:cubicBezTo>
                  <a:cubicBezTo>
                    <a:pt x="63" y="44"/>
                    <a:pt x="62" y="42"/>
                    <a:pt x="63" y="41"/>
                  </a:cubicBezTo>
                  <a:cubicBezTo>
                    <a:pt x="66" y="25"/>
                    <a:pt x="66" y="25"/>
                    <a:pt x="66" y="25"/>
                  </a:cubicBezTo>
                  <a:cubicBezTo>
                    <a:pt x="67" y="23"/>
                    <a:pt x="69" y="23"/>
                    <a:pt x="70" y="24"/>
                  </a:cubicBezTo>
                  <a:cubicBezTo>
                    <a:pt x="70" y="24"/>
                    <a:pt x="74" y="26"/>
                    <a:pt x="77" y="29"/>
                  </a:cubicBezTo>
                  <a:cubicBezTo>
                    <a:pt x="80" y="32"/>
                    <a:pt x="82" y="36"/>
                    <a:pt x="82" y="36"/>
                  </a:cubicBezTo>
                  <a:close/>
                  <a:moveTo>
                    <a:pt x="45" y="20"/>
                  </a:moveTo>
                  <a:cubicBezTo>
                    <a:pt x="45" y="20"/>
                    <a:pt x="49" y="19"/>
                    <a:pt x="53" y="19"/>
                  </a:cubicBezTo>
                  <a:cubicBezTo>
                    <a:pt x="57" y="19"/>
                    <a:pt x="62" y="20"/>
                    <a:pt x="62" y="20"/>
                  </a:cubicBezTo>
                  <a:cubicBezTo>
                    <a:pt x="64" y="20"/>
                    <a:pt x="64" y="22"/>
                    <a:pt x="63" y="24"/>
                  </a:cubicBezTo>
                  <a:cubicBezTo>
                    <a:pt x="55" y="37"/>
                    <a:pt x="55" y="37"/>
                    <a:pt x="55" y="37"/>
                  </a:cubicBezTo>
                  <a:cubicBezTo>
                    <a:pt x="54" y="39"/>
                    <a:pt x="52" y="39"/>
                    <a:pt x="51" y="37"/>
                  </a:cubicBezTo>
                  <a:cubicBezTo>
                    <a:pt x="43" y="24"/>
                    <a:pt x="43" y="24"/>
                    <a:pt x="43" y="24"/>
                  </a:cubicBezTo>
                  <a:cubicBezTo>
                    <a:pt x="42" y="22"/>
                    <a:pt x="43" y="20"/>
                    <a:pt x="45" y="20"/>
                  </a:cubicBezTo>
                  <a:close/>
                  <a:moveTo>
                    <a:pt x="62" y="53"/>
                  </a:moveTo>
                  <a:cubicBezTo>
                    <a:pt x="62" y="57"/>
                    <a:pt x="58" y="61"/>
                    <a:pt x="53" y="61"/>
                  </a:cubicBezTo>
                  <a:cubicBezTo>
                    <a:pt x="49" y="61"/>
                    <a:pt x="45" y="57"/>
                    <a:pt x="45" y="53"/>
                  </a:cubicBezTo>
                  <a:cubicBezTo>
                    <a:pt x="45" y="48"/>
                    <a:pt x="49" y="45"/>
                    <a:pt x="53" y="45"/>
                  </a:cubicBezTo>
                  <a:cubicBezTo>
                    <a:pt x="58" y="45"/>
                    <a:pt x="62" y="48"/>
                    <a:pt x="62" y="53"/>
                  </a:cubicBezTo>
                  <a:close/>
                  <a:moveTo>
                    <a:pt x="36" y="23"/>
                  </a:moveTo>
                  <a:cubicBezTo>
                    <a:pt x="38" y="22"/>
                    <a:pt x="40" y="23"/>
                    <a:pt x="40" y="25"/>
                  </a:cubicBezTo>
                  <a:cubicBezTo>
                    <a:pt x="44" y="40"/>
                    <a:pt x="44" y="40"/>
                    <a:pt x="44" y="40"/>
                  </a:cubicBezTo>
                  <a:cubicBezTo>
                    <a:pt x="44" y="42"/>
                    <a:pt x="43" y="43"/>
                    <a:pt x="41" y="43"/>
                  </a:cubicBezTo>
                  <a:cubicBezTo>
                    <a:pt x="26" y="39"/>
                    <a:pt x="26" y="39"/>
                    <a:pt x="26" y="39"/>
                  </a:cubicBezTo>
                  <a:cubicBezTo>
                    <a:pt x="24" y="39"/>
                    <a:pt x="23" y="37"/>
                    <a:pt x="24" y="35"/>
                  </a:cubicBezTo>
                  <a:cubicBezTo>
                    <a:pt x="24" y="35"/>
                    <a:pt x="26" y="31"/>
                    <a:pt x="29" y="28"/>
                  </a:cubicBezTo>
                  <a:cubicBezTo>
                    <a:pt x="32" y="25"/>
                    <a:pt x="36" y="23"/>
                    <a:pt x="36" y="23"/>
                  </a:cubicBezTo>
                  <a:close/>
                  <a:moveTo>
                    <a:pt x="20" y="61"/>
                  </a:moveTo>
                  <a:cubicBezTo>
                    <a:pt x="20" y="61"/>
                    <a:pt x="19" y="57"/>
                    <a:pt x="19" y="52"/>
                  </a:cubicBezTo>
                  <a:cubicBezTo>
                    <a:pt x="19" y="48"/>
                    <a:pt x="20" y="44"/>
                    <a:pt x="20" y="44"/>
                  </a:cubicBezTo>
                  <a:cubicBezTo>
                    <a:pt x="21" y="42"/>
                    <a:pt x="23" y="41"/>
                    <a:pt x="24" y="42"/>
                  </a:cubicBezTo>
                  <a:cubicBezTo>
                    <a:pt x="38" y="50"/>
                    <a:pt x="38" y="50"/>
                    <a:pt x="38" y="50"/>
                  </a:cubicBezTo>
                  <a:cubicBezTo>
                    <a:pt x="39" y="51"/>
                    <a:pt x="39" y="53"/>
                    <a:pt x="38" y="54"/>
                  </a:cubicBezTo>
                  <a:cubicBezTo>
                    <a:pt x="24" y="62"/>
                    <a:pt x="24" y="62"/>
                    <a:pt x="24" y="62"/>
                  </a:cubicBezTo>
                  <a:cubicBezTo>
                    <a:pt x="23" y="63"/>
                    <a:pt x="21" y="63"/>
                    <a:pt x="20" y="61"/>
                  </a:cubicBezTo>
                  <a:close/>
                  <a:moveTo>
                    <a:pt x="24" y="69"/>
                  </a:moveTo>
                  <a:cubicBezTo>
                    <a:pt x="23" y="68"/>
                    <a:pt x="24" y="66"/>
                    <a:pt x="25" y="66"/>
                  </a:cubicBezTo>
                  <a:cubicBezTo>
                    <a:pt x="41" y="62"/>
                    <a:pt x="41" y="62"/>
                    <a:pt x="41" y="62"/>
                  </a:cubicBezTo>
                  <a:cubicBezTo>
                    <a:pt x="43" y="61"/>
                    <a:pt x="44" y="63"/>
                    <a:pt x="43" y="65"/>
                  </a:cubicBezTo>
                  <a:cubicBezTo>
                    <a:pt x="40" y="80"/>
                    <a:pt x="40" y="80"/>
                    <a:pt x="40" y="80"/>
                  </a:cubicBezTo>
                  <a:cubicBezTo>
                    <a:pt x="39" y="82"/>
                    <a:pt x="37" y="82"/>
                    <a:pt x="36" y="82"/>
                  </a:cubicBezTo>
                  <a:cubicBezTo>
                    <a:pt x="36" y="82"/>
                    <a:pt x="32" y="79"/>
                    <a:pt x="29" y="76"/>
                  </a:cubicBezTo>
                  <a:cubicBezTo>
                    <a:pt x="26" y="73"/>
                    <a:pt x="24" y="69"/>
                    <a:pt x="24" y="69"/>
                  </a:cubicBezTo>
                  <a:close/>
                  <a:moveTo>
                    <a:pt x="61" y="85"/>
                  </a:moveTo>
                  <a:cubicBezTo>
                    <a:pt x="61" y="85"/>
                    <a:pt x="57" y="86"/>
                    <a:pt x="53" y="86"/>
                  </a:cubicBezTo>
                  <a:cubicBezTo>
                    <a:pt x="49" y="86"/>
                    <a:pt x="44" y="85"/>
                    <a:pt x="44" y="85"/>
                  </a:cubicBezTo>
                  <a:cubicBezTo>
                    <a:pt x="42" y="85"/>
                    <a:pt x="42" y="83"/>
                    <a:pt x="43" y="81"/>
                  </a:cubicBezTo>
                  <a:cubicBezTo>
                    <a:pt x="51" y="68"/>
                    <a:pt x="51" y="68"/>
                    <a:pt x="51" y="68"/>
                  </a:cubicBezTo>
                  <a:cubicBezTo>
                    <a:pt x="52" y="66"/>
                    <a:pt x="54" y="66"/>
                    <a:pt x="55" y="68"/>
                  </a:cubicBezTo>
                  <a:cubicBezTo>
                    <a:pt x="63" y="81"/>
                    <a:pt x="63" y="81"/>
                    <a:pt x="63" y="81"/>
                  </a:cubicBezTo>
                  <a:cubicBezTo>
                    <a:pt x="64" y="83"/>
                    <a:pt x="63" y="85"/>
                    <a:pt x="61" y="85"/>
                  </a:cubicBezTo>
                  <a:close/>
                  <a:moveTo>
                    <a:pt x="70" y="82"/>
                  </a:moveTo>
                  <a:cubicBezTo>
                    <a:pt x="68" y="83"/>
                    <a:pt x="66" y="82"/>
                    <a:pt x="66" y="80"/>
                  </a:cubicBezTo>
                  <a:cubicBezTo>
                    <a:pt x="62" y="65"/>
                    <a:pt x="62" y="65"/>
                    <a:pt x="62" y="65"/>
                  </a:cubicBezTo>
                  <a:cubicBezTo>
                    <a:pt x="62" y="63"/>
                    <a:pt x="63" y="62"/>
                    <a:pt x="65" y="62"/>
                  </a:cubicBezTo>
                  <a:cubicBezTo>
                    <a:pt x="80" y="66"/>
                    <a:pt x="80" y="66"/>
                    <a:pt x="80" y="66"/>
                  </a:cubicBezTo>
                  <a:cubicBezTo>
                    <a:pt x="82" y="66"/>
                    <a:pt x="83" y="68"/>
                    <a:pt x="82" y="70"/>
                  </a:cubicBezTo>
                  <a:cubicBezTo>
                    <a:pt x="82" y="70"/>
                    <a:pt x="80" y="74"/>
                    <a:pt x="77" y="77"/>
                  </a:cubicBezTo>
                  <a:cubicBezTo>
                    <a:pt x="74" y="80"/>
                    <a:pt x="70" y="82"/>
                    <a:pt x="70" y="82"/>
                  </a:cubicBezTo>
                  <a:close/>
                </a:path>
              </a:pathLst>
            </a:custGeom>
            <a:solidFill>
              <a:srgbClr val="A32B01"/>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590"/>
            <p:cNvSpPr>
              <a:spLocks noEditPoints="1"/>
            </p:cNvSpPr>
            <p:nvPr/>
          </p:nvSpPr>
          <p:spPr bwMode="gray">
            <a:xfrm>
              <a:off x="9233290" y="1394165"/>
              <a:ext cx="993763" cy="993763"/>
            </a:xfrm>
            <a:custGeom>
              <a:avLst/>
              <a:gdLst>
                <a:gd name="T0" fmla="*/ 49 w 50"/>
                <a:gd name="T1" fmla="*/ 31 h 50"/>
                <a:gd name="T2" fmla="*/ 42 w 50"/>
                <a:gd name="T3" fmla="*/ 27 h 50"/>
                <a:gd name="T4" fmla="*/ 42 w 50"/>
                <a:gd name="T5" fmla="*/ 27 h 50"/>
                <a:gd name="T6" fmla="*/ 42 w 50"/>
                <a:gd name="T7" fmla="*/ 22 h 50"/>
                <a:gd name="T8" fmla="*/ 42 w 50"/>
                <a:gd name="T9" fmla="*/ 22 h 50"/>
                <a:gd name="T10" fmla="*/ 48 w 50"/>
                <a:gd name="T11" fmla="*/ 17 h 50"/>
                <a:gd name="T12" fmla="*/ 49 w 50"/>
                <a:gd name="T13" fmla="*/ 14 h 50"/>
                <a:gd name="T14" fmla="*/ 46 w 50"/>
                <a:gd name="T15" fmla="*/ 13 h 50"/>
                <a:gd name="T16" fmla="*/ 38 w 50"/>
                <a:gd name="T17" fmla="*/ 14 h 50"/>
                <a:gd name="T18" fmla="*/ 38 w 50"/>
                <a:gd name="T19" fmla="*/ 14 h 50"/>
                <a:gd name="T20" fmla="*/ 35 w 50"/>
                <a:gd name="T21" fmla="*/ 12 h 50"/>
                <a:gd name="T22" fmla="*/ 35 w 50"/>
                <a:gd name="T23" fmla="*/ 11 h 50"/>
                <a:gd name="T24" fmla="*/ 35 w 50"/>
                <a:gd name="T25" fmla="*/ 4 h 50"/>
                <a:gd name="T26" fmla="*/ 34 w 50"/>
                <a:gd name="T27" fmla="*/ 1 h 50"/>
                <a:gd name="T28" fmla="*/ 31 w 50"/>
                <a:gd name="T29" fmla="*/ 2 h 50"/>
                <a:gd name="T30" fmla="*/ 26 w 50"/>
                <a:gd name="T31" fmla="*/ 9 h 50"/>
                <a:gd name="T32" fmla="*/ 26 w 50"/>
                <a:gd name="T33" fmla="*/ 9 h 50"/>
                <a:gd name="T34" fmla="*/ 22 w 50"/>
                <a:gd name="T35" fmla="*/ 9 h 50"/>
                <a:gd name="T36" fmla="*/ 22 w 50"/>
                <a:gd name="T37" fmla="*/ 9 h 50"/>
                <a:gd name="T38" fmla="*/ 17 w 50"/>
                <a:gd name="T39" fmla="*/ 3 h 50"/>
                <a:gd name="T40" fmla="*/ 14 w 50"/>
                <a:gd name="T41" fmla="*/ 2 h 50"/>
                <a:gd name="T42" fmla="*/ 12 w 50"/>
                <a:gd name="T43" fmla="*/ 5 h 50"/>
                <a:gd name="T44" fmla="*/ 14 w 50"/>
                <a:gd name="T45" fmla="*/ 13 h 50"/>
                <a:gd name="T46" fmla="*/ 14 w 50"/>
                <a:gd name="T47" fmla="*/ 13 h 50"/>
                <a:gd name="T48" fmla="*/ 11 w 50"/>
                <a:gd name="T49" fmla="*/ 16 h 50"/>
                <a:gd name="T50" fmla="*/ 11 w 50"/>
                <a:gd name="T51" fmla="*/ 16 h 50"/>
                <a:gd name="T52" fmla="*/ 3 w 50"/>
                <a:gd name="T53" fmla="*/ 15 h 50"/>
                <a:gd name="T54" fmla="*/ 1 w 50"/>
                <a:gd name="T55" fmla="*/ 17 h 50"/>
                <a:gd name="T56" fmla="*/ 2 w 50"/>
                <a:gd name="T57" fmla="*/ 20 h 50"/>
                <a:gd name="T58" fmla="*/ 8 w 50"/>
                <a:gd name="T59" fmla="*/ 24 h 50"/>
                <a:gd name="T60" fmla="*/ 9 w 50"/>
                <a:gd name="T61" fmla="*/ 29 h 50"/>
                <a:gd name="T62" fmla="*/ 3 w 50"/>
                <a:gd name="T63" fmla="*/ 33 h 50"/>
                <a:gd name="T64" fmla="*/ 2 w 50"/>
                <a:gd name="T65" fmla="*/ 37 h 50"/>
                <a:gd name="T66" fmla="*/ 5 w 50"/>
                <a:gd name="T67" fmla="*/ 38 h 50"/>
                <a:gd name="T68" fmla="*/ 12 w 50"/>
                <a:gd name="T69" fmla="*/ 36 h 50"/>
                <a:gd name="T70" fmla="*/ 16 w 50"/>
                <a:gd name="T71" fmla="*/ 39 h 50"/>
                <a:gd name="T72" fmla="*/ 15 w 50"/>
                <a:gd name="T73" fmla="*/ 47 h 50"/>
                <a:gd name="T74" fmla="*/ 17 w 50"/>
                <a:gd name="T75" fmla="*/ 50 h 50"/>
                <a:gd name="T76" fmla="*/ 20 w 50"/>
                <a:gd name="T77" fmla="*/ 49 h 50"/>
                <a:gd name="T78" fmla="*/ 24 w 50"/>
                <a:gd name="T79" fmla="*/ 42 h 50"/>
                <a:gd name="T80" fmla="*/ 28 w 50"/>
                <a:gd name="T81" fmla="*/ 42 h 50"/>
                <a:gd name="T82" fmla="*/ 33 w 50"/>
                <a:gd name="T83" fmla="*/ 48 h 50"/>
                <a:gd name="T84" fmla="*/ 37 w 50"/>
                <a:gd name="T85" fmla="*/ 49 h 50"/>
                <a:gd name="T86" fmla="*/ 38 w 50"/>
                <a:gd name="T87" fmla="*/ 46 h 50"/>
                <a:gd name="T88" fmla="*/ 36 w 50"/>
                <a:gd name="T89" fmla="*/ 38 h 50"/>
                <a:gd name="T90" fmla="*/ 39 w 50"/>
                <a:gd name="T91" fmla="*/ 35 h 50"/>
                <a:gd name="T92" fmla="*/ 47 w 50"/>
                <a:gd name="T93" fmla="*/ 36 h 50"/>
                <a:gd name="T94" fmla="*/ 50 w 50"/>
                <a:gd name="T95" fmla="*/ 34 h 50"/>
                <a:gd name="T96" fmla="*/ 49 w 50"/>
                <a:gd name="T97" fmla="*/ 31 h 50"/>
                <a:gd name="T98" fmla="*/ 22 w 50"/>
                <a:gd name="T99" fmla="*/ 36 h 50"/>
                <a:gd name="T100" fmla="*/ 15 w 50"/>
                <a:gd name="T101" fmla="*/ 22 h 50"/>
                <a:gd name="T102" fmla="*/ 29 w 50"/>
                <a:gd name="T103" fmla="*/ 15 h 50"/>
                <a:gd name="T104" fmla="*/ 35 w 50"/>
                <a:gd name="T105" fmla="*/ 29 h 50"/>
                <a:gd name="T106" fmla="*/ 22 w 50"/>
                <a:gd name="T107"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 h="50">
                  <a:moveTo>
                    <a:pt x="49" y="31"/>
                  </a:moveTo>
                  <a:cubicBezTo>
                    <a:pt x="42" y="27"/>
                    <a:pt x="42" y="27"/>
                    <a:pt x="42" y="27"/>
                  </a:cubicBezTo>
                  <a:cubicBezTo>
                    <a:pt x="42" y="27"/>
                    <a:pt x="42" y="27"/>
                    <a:pt x="42" y="27"/>
                  </a:cubicBezTo>
                  <a:cubicBezTo>
                    <a:pt x="42" y="25"/>
                    <a:pt x="42" y="24"/>
                    <a:pt x="42" y="22"/>
                  </a:cubicBezTo>
                  <a:cubicBezTo>
                    <a:pt x="42" y="22"/>
                    <a:pt x="42" y="22"/>
                    <a:pt x="42" y="22"/>
                  </a:cubicBezTo>
                  <a:cubicBezTo>
                    <a:pt x="48" y="17"/>
                    <a:pt x="48" y="17"/>
                    <a:pt x="48" y="17"/>
                  </a:cubicBezTo>
                  <a:cubicBezTo>
                    <a:pt x="49" y="16"/>
                    <a:pt x="49" y="15"/>
                    <a:pt x="49" y="14"/>
                  </a:cubicBezTo>
                  <a:cubicBezTo>
                    <a:pt x="48" y="13"/>
                    <a:pt x="47" y="12"/>
                    <a:pt x="46" y="13"/>
                  </a:cubicBezTo>
                  <a:cubicBezTo>
                    <a:pt x="38" y="14"/>
                    <a:pt x="38" y="14"/>
                    <a:pt x="38" y="14"/>
                  </a:cubicBezTo>
                  <a:cubicBezTo>
                    <a:pt x="38" y="14"/>
                    <a:pt x="38" y="14"/>
                    <a:pt x="38" y="14"/>
                  </a:cubicBezTo>
                  <a:cubicBezTo>
                    <a:pt x="37" y="13"/>
                    <a:pt x="36" y="12"/>
                    <a:pt x="35" y="12"/>
                  </a:cubicBezTo>
                  <a:cubicBezTo>
                    <a:pt x="35" y="11"/>
                    <a:pt x="35" y="11"/>
                    <a:pt x="35" y="11"/>
                  </a:cubicBezTo>
                  <a:cubicBezTo>
                    <a:pt x="35" y="4"/>
                    <a:pt x="35" y="4"/>
                    <a:pt x="35" y="4"/>
                  </a:cubicBezTo>
                  <a:cubicBezTo>
                    <a:pt x="36" y="2"/>
                    <a:pt x="35" y="1"/>
                    <a:pt x="34" y="1"/>
                  </a:cubicBezTo>
                  <a:cubicBezTo>
                    <a:pt x="33" y="0"/>
                    <a:pt x="31" y="1"/>
                    <a:pt x="31" y="2"/>
                  </a:cubicBezTo>
                  <a:cubicBezTo>
                    <a:pt x="26" y="9"/>
                    <a:pt x="26" y="9"/>
                    <a:pt x="26" y="9"/>
                  </a:cubicBezTo>
                  <a:cubicBezTo>
                    <a:pt x="26" y="9"/>
                    <a:pt x="26" y="9"/>
                    <a:pt x="26" y="9"/>
                  </a:cubicBezTo>
                  <a:cubicBezTo>
                    <a:pt x="25" y="9"/>
                    <a:pt x="23" y="9"/>
                    <a:pt x="22" y="9"/>
                  </a:cubicBezTo>
                  <a:cubicBezTo>
                    <a:pt x="22" y="9"/>
                    <a:pt x="22" y="9"/>
                    <a:pt x="22" y="9"/>
                  </a:cubicBezTo>
                  <a:cubicBezTo>
                    <a:pt x="17" y="3"/>
                    <a:pt x="17" y="3"/>
                    <a:pt x="17" y="3"/>
                  </a:cubicBezTo>
                  <a:cubicBezTo>
                    <a:pt x="16" y="2"/>
                    <a:pt x="15" y="1"/>
                    <a:pt x="14" y="2"/>
                  </a:cubicBezTo>
                  <a:cubicBezTo>
                    <a:pt x="13" y="2"/>
                    <a:pt x="12" y="4"/>
                    <a:pt x="12" y="5"/>
                  </a:cubicBezTo>
                  <a:cubicBezTo>
                    <a:pt x="14" y="13"/>
                    <a:pt x="14" y="13"/>
                    <a:pt x="14" y="13"/>
                  </a:cubicBezTo>
                  <a:cubicBezTo>
                    <a:pt x="14" y="13"/>
                    <a:pt x="14" y="13"/>
                    <a:pt x="14" y="13"/>
                  </a:cubicBezTo>
                  <a:cubicBezTo>
                    <a:pt x="13" y="14"/>
                    <a:pt x="12" y="15"/>
                    <a:pt x="11" y="16"/>
                  </a:cubicBezTo>
                  <a:cubicBezTo>
                    <a:pt x="11" y="16"/>
                    <a:pt x="11" y="16"/>
                    <a:pt x="11" y="16"/>
                  </a:cubicBezTo>
                  <a:cubicBezTo>
                    <a:pt x="3" y="15"/>
                    <a:pt x="3" y="15"/>
                    <a:pt x="3" y="15"/>
                  </a:cubicBezTo>
                  <a:cubicBezTo>
                    <a:pt x="2" y="15"/>
                    <a:pt x="1" y="16"/>
                    <a:pt x="1" y="17"/>
                  </a:cubicBezTo>
                  <a:cubicBezTo>
                    <a:pt x="0" y="18"/>
                    <a:pt x="1" y="19"/>
                    <a:pt x="2" y="20"/>
                  </a:cubicBezTo>
                  <a:cubicBezTo>
                    <a:pt x="8" y="24"/>
                    <a:pt x="8" y="24"/>
                    <a:pt x="8" y="24"/>
                  </a:cubicBezTo>
                  <a:cubicBezTo>
                    <a:pt x="8" y="26"/>
                    <a:pt x="8" y="27"/>
                    <a:pt x="9" y="29"/>
                  </a:cubicBezTo>
                  <a:cubicBezTo>
                    <a:pt x="3" y="33"/>
                    <a:pt x="3" y="33"/>
                    <a:pt x="3" y="33"/>
                  </a:cubicBezTo>
                  <a:cubicBezTo>
                    <a:pt x="2" y="34"/>
                    <a:pt x="1" y="36"/>
                    <a:pt x="2" y="37"/>
                  </a:cubicBezTo>
                  <a:cubicBezTo>
                    <a:pt x="2" y="38"/>
                    <a:pt x="4" y="38"/>
                    <a:pt x="5" y="38"/>
                  </a:cubicBezTo>
                  <a:cubicBezTo>
                    <a:pt x="12" y="36"/>
                    <a:pt x="12" y="36"/>
                    <a:pt x="12" y="36"/>
                  </a:cubicBezTo>
                  <a:cubicBezTo>
                    <a:pt x="13" y="38"/>
                    <a:pt x="14" y="39"/>
                    <a:pt x="16" y="39"/>
                  </a:cubicBezTo>
                  <a:cubicBezTo>
                    <a:pt x="15" y="47"/>
                    <a:pt x="15" y="47"/>
                    <a:pt x="15" y="47"/>
                  </a:cubicBezTo>
                  <a:cubicBezTo>
                    <a:pt x="15" y="48"/>
                    <a:pt x="16" y="50"/>
                    <a:pt x="17" y="50"/>
                  </a:cubicBezTo>
                  <a:cubicBezTo>
                    <a:pt x="18" y="50"/>
                    <a:pt x="19" y="50"/>
                    <a:pt x="20" y="49"/>
                  </a:cubicBezTo>
                  <a:cubicBezTo>
                    <a:pt x="24" y="42"/>
                    <a:pt x="24" y="42"/>
                    <a:pt x="24" y="42"/>
                  </a:cubicBezTo>
                  <a:cubicBezTo>
                    <a:pt x="25" y="42"/>
                    <a:pt x="27" y="42"/>
                    <a:pt x="28" y="42"/>
                  </a:cubicBezTo>
                  <a:cubicBezTo>
                    <a:pt x="33" y="48"/>
                    <a:pt x="33" y="48"/>
                    <a:pt x="33" y="48"/>
                  </a:cubicBezTo>
                  <a:cubicBezTo>
                    <a:pt x="34" y="49"/>
                    <a:pt x="35" y="49"/>
                    <a:pt x="37" y="49"/>
                  </a:cubicBezTo>
                  <a:cubicBezTo>
                    <a:pt x="38" y="48"/>
                    <a:pt x="38" y="47"/>
                    <a:pt x="38" y="46"/>
                  </a:cubicBezTo>
                  <a:cubicBezTo>
                    <a:pt x="36" y="38"/>
                    <a:pt x="36" y="38"/>
                    <a:pt x="36" y="38"/>
                  </a:cubicBezTo>
                  <a:cubicBezTo>
                    <a:pt x="37" y="37"/>
                    <a:pt x="38" y="36"/>
                    <a:pt x="39" y="35"/>
                  </a:cubicBezTo>
                  <a:cubicBezTo>
                    <a:pt x="47" y="36"/>
                    <a:pt x="47" y="36"/>
                    <a:pt x="47" y="36"/>
                  </a:cubicBezTo>
                  <a:cubicBezTo>
                    <a:pt x="48" y="36"/>
                    <a:pt x="49" y="35"/>
                    <a:pt x="50" y="34"/>
                  </a:cubicBezTo>
                  <a:cubicBezTo>
                    <a:pt x="50" y="33"/>
                    <a:pt x="50" y="31"/>
                    <a:pt x="49" y="31"/>
                  </a:cubicBezTo>
                  <a:close/>
                  <a:moveTo>
                    <a:pt x="22" y="36"/>
                  </a:moveTo>
                  <a:cubicBezTo>
                    <a:pt x="16" y="34"/>
                    <a:pt x="13" y="28"/>
                    <a:pt x="15" y="22"/>
                  </a:cubicBezTo>
                  <a:cubicBezTo>
                    <a:pt x="17" y="16"/>
                    <a:pt x="23" y="13"/>
                    <a:pt x="29" y="15"/>
                  </a:cubicBezTo>
                  <a:cubicBezTo>
                    <a:pt x="34" y="17"/>
                    <a:pt x="37" y="23"/>
                    <a:pt x="35" y="29"/>
                  </a:cubicBezTo>
                  <a:cubicBezTo>
                    <a:pt x="33" y="35"/>
                    <a:pt x="27" y="38"/>
                    <a:pt x="22" y="36"/>
                  </a:cubicBezTo>
                  <a:close/>
                </a:path>
              </a:pathLst>
            </a:custGeom>
            <a:solidFill>
              <a:srgbClr val="00B294"/>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591"/>
            <p:cNvSpPr>
              <a:spLocks noEditPoints="1"/>
            </p:cNvSpPr>
            <p:nvPr/>
          </p:nvSpPr>
          <p:spPr bwMode="gray">
            <a:xfrm>
              <a:off x="8025917" y="3065912"/>
              <a:ext cx="1244523" cy="1235238"/>
            </a:xfrm>
            <a:custGeom>
              <a:avLst/>
              <a:gdLst>
                <a:gd name="T0" fmla="*/ 60 w 62"/>
                <a:gd name="T1" fmla="*/ 35 h 62"/>
                <a:gd name="T2" fmla="*/ 62 w 62"/>
                <a:gd name="T3" fmla="*/ 31 h 62"/>
                <a:gd name="T4" fmla="*/ 58 w 62"/>
                <a:gd name="T5" fmla="*/ 27 h 62"/>
                <a:gd name="T6" fmla="*/ 54 w 62"/>
                <a:gd name="T7" fmla="*/ 26 h 62"/>
                <a:gd name="T8" fmla="*/ 51 w 62"/>
                <a:gd name="T9" fmla="*/ 17 h 62"/>
                <a:gd name="T10" fmla="*/ 54 w 62"/>
                <a:gd name="T11" fmla="*/ 13 h 62"/>
                <a:gd name="T12" fmla="*/ 53 w 62"/>
                <a:gd name="T13" fmla="*/ 9 h 62"/>
                <a:gd name="T14" fmla="*/ 47 w 62"/>
                <a:gd name="T15" fmla="*/ 9 h 62"/>
                <a:gd name="T16" fmla="*/ 44 w 62"/>
                <a:gd name="T17" fmla="*/ 11 h 62"/>
                <a:gd name="T18" fmla="*/ 36 w 62"/>
                <a:gd name="T19" fmla="*/ 7 h 62"/>
                <a:gd name="T20" fmla="*/ 35 w 62"/>
                <a:gd name="T21" fmla="*/ 3 h 62"/>
                <a:gd name="T22" fmla="*/ 31 w 62"/>
                <a:gd name="T23" fmla="*/ 0 h 62"/>
                <a:gd name="T24" fmla="*/ 27 w 62"/>
                <a:gd name="T25" fmla="*/ 4 h 62"/>
                <a:gd name="T26" fmla="*/ 26 w 62"/>
                <a:gd name="T27" fmla="*/ 9 h 62"/>
                <a:gd name="T28" fmla="*/ 17 w 62"/>
                <a:gd name="T29" fmla="*/ 11 h 62"/>
                <a:gd name="T30" fmla="*/ 13 w 62"/>
                <a:gd name="T31" fmla="*/ 9 h 62"/>
                <a:gd name="T32" fmla="*/ 9 w 62"/>
                <a:gd name="T33" fmla="*/ 10 h 62"/>
                <a:gd name="T34" fmla="*/ 9 w 62"/>
                <a:gd name="T35" fmla="*/ 15 h 62"/>
                <a:gd name="T36" fmla="*/ 11 w 62"/>
                <a:gd name="T37" fmla="*/ 19 h 62"/>
                <a:gd name="T38" fmla="*/ 7 w 62"/>
                <a:gd name="T39" fmla="*/ 27 h 62"/>
                <a:gd name="T40" fmla="*/ 3 w 62"/>
                <a:gd name="T41" fmla="*/ 28 h 62"/>
                <a:gd name="T42" fmla="*/ 0 w 62"/>
                <a:gd name="T43" fmla="*/ 32 h 62"/>
                <a:gd name="T44" fmla="*/ 4 w 62"/>
                <a:gd name="T45" fmla="*/ 35 h 62"/>
                <a:gd name="T46" fmla="*/ 8 w 62"/>
                <a:gd name="T47" fmla="*/ 37 h 62"/>
                <a:gd name="T48" fmla="*/ 11 w 62"/>
                <a:gd name="T49" fmla="*/ 45 h 62"/>
                <a:gd name="T50" fmla="*/ 9 w 62"/>
                <a:gd name="T51" fmla="*/ 49 h 62"/>
                <a:gd name="T52" fmla="*/ 10 w 62"/>
                <a:gd name="T53" fmla="*/ 53 h 62"/>
                <a:gd name="T54" fmla="*/ 15 w 62"/>
                <a:gd name="T55" fmla="*/ 53 h 62"/>
                <a:gd name="T56" fmla="*/ 18 w 62"/>
                <a:gd name="T57" fmla="*/ 51 h 62"/>
                <a:gd name="T58" fmla="*/ 27 w 62"/>
                <a:gd name="T59" fmla="*/ 56 h 62"/>
                <a:gd name="T60" fmla="*/ 28 w 62"/>
                <a:gd name="T61" fmla="*/ 60 h 62"/>
                <a:gd name="T62" fmla="*/ 32 w 62"/>
                <a:gd name="T63" fmla="*/ 62 h 62"/>
                <a:gd name="T64" fmla="*/ 35 w 62"/>
                <a:gd name="T65" fmla="*/ 58 h 62"/>
                <a:gd name="T66" fmla="*/ 36 w 62"/>
                <a:gd name="T67" fmla="*/ 55 h 62"/>
                <a:gd name="T68" fmla="*/ 45 w 62"/>
                <a:gd name="T69" fmla="*/ 52 h 62"/>
                <a:gd name="T70" fmla="*/ 49 w 62"/>
                <a:gd name="T71" fmla="*/ 54 h 62"/>
                <a:gd name="T72" fmla="*/ 53 w 62"/>
                <a:gd name="T73" fmla="*/ 53 h 62"/>
                <a:gd name="T74" fmla="*/ 53 w 62"/>
                <a:gd name="T75" fmla="*/ 48 h 62"/>
                <a:gd name="T76" fmla="*/ 51 w 62"/>
                <a:gd name="T77" fmla="*/ 44 h 62"/>
                <a:gd name="T78" fmla="*/ 56 w 62"/>
                <a:gd name="T79" fmla="*/ 36 h 62"/>
                <a:gd name="T80" fmla="*/ 45 w 62"/>
                <a:gd name="T81" fmla="*/ 18 h 62"/>
                <a:gd name="T82" fmla="*/ 38 w 62"/>
                <a:gd name="T83" fmla="*/ 25 h 62"/>
                <a:gd name="T84" fmla="*/ 45 w 62"/>
                <a:gd name="T85" fmla="*/ 18 h 62"/>
                <a:gd name="T86" fmla="*/ 34 w 62"/>
                <a:gd name="T87" fmla="*/ 29 h 62"/>
                <a:gd name="T88" fmla="*/ 28 w 62"/>
                <a:gd name="T89" fmla="*/ 35 h 62"/>
                <a:gd name="T90" fmla="*/ 25 w 62"/>
                <a:gd name="T91" fmla="*/ 25 h 62"/>
                <a:gd name="T92" fmla="*/ 18 w 62"/>
                <a:gd name="T93" fmla="*/ 18 h 62"/>
                <a:gd name="T94" fmla="*/ 25 w 62"/>
                <a:gd name="T95" fmla="*/ 25 h 62"/>
                <a:gd name="T96" fmla="*/ 18 w 62"/>
                <a:gd name="T97" fmla="*/ 38 h 62"/>
                <a:gd name="T98" fmla="*/ 25 w 62"/>
                <a:gd name="T99" fmla="*/ 45 h 62"/>
                <a:gd name="T100" fmla="*/ 38 w 62"/>
                <a:gd name="T101" fmla="*/ 38 h 62"/>
                <a:gd name="T102" fmla="*/ 45 w 62"/>
                <a:gd name="T103" fmla="*/ 45 h 62"/>
                <a:gd name="T104" fmla="*/ 38 w 62"/>
                <a:gd name="T105" fmla="*/ 3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62">
                  <a:moveTo>
                    <a:pt x="58" y="35"/>
                  </a:moveTo>
                  <a:cubicBezTo>
                    <a:pt x="59" y="35"/>
                    <a:pt x="59" y="35"/>
                    <a:pt x="60" y="35"/>
                  </a:cubicBezTo>
                  <a:cubicBezTo>
                    <a:pt x="62" y="32"/>
                    <a:pt x="62" y="32"/>
                    <a:pt x="62" y="32"/>
                  </a:cubicBezTo>
                  <a:cubicBezTo>
                    <a:pt x="62" y="32"/>
                    <a:pt x="62" y="31"/>
                    <a:pt x="62" y="31"/>
                  </a:cubicBezTo>
                  <a:cubicBezTo>
                    <a:pt x="60" y="28"/>
                    <a:pt x="60" y="28"/>
                    <a:pt x="60" y="28"/>
                  </a:cubicBezTo>
                  <a:cubicBezTo>
                    <a:pt x="59" y="28"/>
                    <a:pt x="59" y="27"/>
                    <a:pt x="58" y="27"/>
                  </a:cubicBezTo>
                  <a:cubicBezTo>
                    <a:pt x="55" y="27"/>
                    <a:pt x="55" y="27"/>
                    <a:pt x="55" y="27"/>
                  </a:cubicBezTo>
                  <a:cubicBezTo>
                    <a:pt x="55" y="27"/>
                    <a:pt x="54" y="26"/>
                    <a:pt x="54" y="26"/>
                  </a:cubicBezTo>
                  <a:cubicBezTo>
                    <a:pt x="51" y="19"/>
                    <a:pt x="51" y="19"/>
                    <a:pt x="51" y="19"/>
                  </a:cubicBezTo>
                  <a:cubicBezTo>
                    <a:pt x="51" y="19"/>
                    <a:pt x="51" y="18"/>
                    <a:pt x="51" y="17"/>
                  </a:cubicBezTo>
                  <a:cubicBezTo>
                    <a:pt x="53" y="15"/>
                    <a:pt x="53" y="15"/>
                    <a:pt x="53" y="15"/>
                  </a:cubicBezTo>
                  <a:cubicBezTo>
                    <a:pt x="54" y="15"/>
                    <a:pt x="54" y="14"/>
                    <a:pt x="54" y="13"/>
                  </a:cubicBezTo>
                  <a:cubicBezTo>
                    <a:pt x="54" y="10"/>
                    <a:pt x="54" y="10"/>
                    <a:pt x="54" y="10"/>
                  </a:cubicBezTo>
                  <a:cubicBezTo>
                    <a:pt x="54" y="9"/>
                    <a:pt x="53" y="9"/>
                    <a:pt x="53" y="9"/>
                  </a:cubicBezTo>
                  <a:cubicBezTo>
                    <a:pt x="49" y="9"/>
                    <a:pt x="49" y="9"/>
                    <a:pt x="49" y="9"/>
                  </a:cubicBezTo>
                  <a:cubicBezTo>
                    <a:pt x="49" y="9"/>
                    <a:pt x="48" y="9"/>
                    <a:pt x="47" y="9"/>
                  </a:cubicBezTo>
                  <a:cubicBezTo>
                    <a:pt x="45" y="11"/>
                    <a:pt x="45" y="11"/>
                    <a:pt x="45" y="11"/>
                  </a:cubicBezTo>
                  <a:cubicBezTo>
                    <a:pt x="45" y="12"/>
                    <a:pt x="44" y="12"/>
                    <a:pt x="44" y="11"/>
                  </a:cubicBezTo>
                  <a:cubicBezTo>
                    <a:pt x="37" y="9"/>
                    <a:pt x="37" y="9"/>
                    <a:pt x="37" y="9"/>
                  </a:cubicBezTo>
                  <a:cubicBezTo>
                    <a:pt x="36" y="8"/>
                    <a:pt x="36" y="8"/>
                    <a:pt x="36" y="7"/>
                  </a:cubicBezTo>
                  <a:cubicBezTo>
                    <a:pt x="35" y="4"/>
                    <a:pt x="35" y="4"/>
                    <a:pt x="35" y="4"/>
                  </a:cubicBezTo>
                  <a:cubicBezTo>
                    <a:pt x="35" y="4"/>
                    <a:pt x="35" y="3"/>
                    <a:pt x="35" y="3"/>
                  </a:cubicBezTo>
                  <a:cubicBezTo>
                    <a:pt x="32" y="0"/>
                    <a:pt x="32" y="0"/>
                    <a:pt x="32" y="0"/>
                  </a:cubicBezTo>
                  <a:cubicBezTo>
                    <a:pt x="32" y="0"/>
                    <a:pt x="31" y="0"/>
                    <a:pt x="31" y="0"/>
                  </a:cubicBezTo>
                  <a:cubicBezTo>
                    <a:pt x="28" y="3"/>
                    <a:pt x="28" y="3"/>
                    <a:pt x="28" y="3"/>
                  </a:cubicBezTo>
                  <a:cubicBezTo>
                    <a:pt x="28" y="3"/>
                    <a:pt x="27" y="4"/>
                    <a:pt x="27" y="4"/>
                  </a:cubicBezTo>
                  <a:cubicBezTo>
                    <a:pt x="27" y="7"/>
                    <a:pt x="27" y="7"/>
                    <a:pt x="27" y="7"/>
                  </a:cubicBezTo>
                  <a:cubicBezTo>
                    <a:pt x="27" y="8"/>
                    <a:pt x="26" y="8"/>
                    <a:pt x="26" y="9"/>
                  </a:cubicBezTo>
                  <a:cubicBezTo>
                    <a:pt x="19" y="11"/>
                    <a:pt x="19" y="11"/>
                    <a:pt x="19" y="11"/>
                  </a:cubicBezTo>
                  <a:cubicBezTo>
                    <a:pt x="19" y="12"/>
                    <a:pt x="18" y="11"/>
                    <a:pt x="17" y="11"/>
                  </a:cubicBezTo>
                  <a:cubicBezTo>
                    <a:pt x="15" y="9"/>
                    <a:pt x="15" y="9"/>
                    <a:pt x="15" y="9"/>
                  </a:cubicBezTo>
                  <a:cubicBezTo>
                    <a:pt x="15" y="9"/>
                    <a:pt x="14" y="9"/>
                    <a:pt x="13" y="9"/>
                  </a:cubicBezTo>
                  <a:cubicBezTo>
                    <a:pt x="10" y="9"/>
                    <a:pt x="10" y="9"/>
                    <a:pt x="10" y="9"/>
                  </a:cubicBezTo>
                  <a:cubicBezTo>
                    <a:pt x="9" y="9"/>
                    <a:pt x="9" y="9"/>
                    <a:pt x="9" y="10"/>
                  </a:cubicBezTo>
                  <a:cubicBezTo>
                    <a:pt x="9" y="13"/>
                    <a:pt x="9" y="13"/>
                    <a:pt x="9" y="13"/>
                  </a:cubicBezTo>
                  <a:cubicBezTo>
                    <a:pt x="9" y="14"/>
                    <a:pt x="9" y="15"/>
                    <a:pt x="9" y="15"/>
                  </a:cubicBezTo>
                  <a:cubicBezTo>
                    <a:pt x="11" y="17"/>
                    <a:pt x="11" y="17"/>
                    <a:pt x="11" y="17"/>
                  </a:cubicBezTo>
                  <a:cubicBezTo>
                    <a:pt x="11" y="18"/>
                    <a:pt x="12" y="18"/>
                    <a:pt x="11" y="19"/>
                  </a:cubicBezTo>
                  <a:cubicBezTo>
                    <a:pt x="8" y="26"/>
                    <a:pt x="8" y="26"/>
                    <a:pt x="8" y="26"/>
                  </a:cubicBezTo>
                  <a:cubicBezTo>
                    <a:pt x="8" y="26"/>
                    <a:pt x="8" y="27"/>
                    <a:pt x="7" y="27"/>
                  </a:cubicBezTo>
                  <a:cubicBezTo>
                    <a:pt x="4" y="27"/>
                    <a:pt x="4" y="27"/>
                    <a:pt x="4" y="27"/>
                  </a:cubicBezTo>
                  <a:cubicBezTo>
                    <a:pt x="4" y="27"/>
                    <a:pt x="3" y="27"/>
                    <a:pt x="3" y="28"/>
                  </a:cubicBezTo>
                  <a:cubicBezTo>
                    <a:pt x="0" y="30"/>
                    <a:pt x="0" y="30"/>
                    <a:pt x="0" y="30"/>
                  </a:cubicBezTo>
                  <a:cubicBezTo>
                    <a:pt x="0" y="31"/>
                    <a:pt x="0" y="31"/>
                    <a:pt x="0" y="32"/>
                  </a:cubicBezTo>
                  <a:cubicBezTo>
                    <a:pt x="3" y="34"/>
                    <a:pt x="3" y="34"/>
                    <a:pt x="3" y="34"/>
                  </a:cubicBezTo>
                  <a:cubicBezTo>
                    <a:pt x="3" y="35"/>
                    <a:pt x="4" y="35"/>
                    <a:pt x="4" y="35"/>
                  </a:cubicBezTo>
                  <a:cubicBezTo>
                    <a:pt x="7" y="35"/>
                    <a:pt x="7" y="35"/>
                    <a:pt x="7" y="35"/>
                  </a:cubicBezTo>
                  <a:cubicBezTo>
                    <a:pt x="7" y="36"/>
                    <a:pt x="8" y="36"/>
                    <a:pt x="8" y="37"/>
                  </a:cubicBezTo>
                  <a:cubicBezTo>
                    <a:pt x="11" y="44"/>
                    <a:pt x="11" y="44"/>
                    <a:pt x="11" y="44"/>
                  </a:cubicBezTo>
                  <a:cubicBezTo>
                    <a:pt x="11" y="44"/>
                    <a:pt x="11" y="45"/>
                    <a:pt x="11" y="45"/>
                  </a:cubicBezTo>
                  <a:cubicBezTo>
                    <a:pt x="9" y="47"/>
                    <a:pt x="9" y="47"/>
                    <a:pt x="9" y="47"/>
                  </a:cubicBezTo>
                  <a:cubicBezTo>
                    <a:pt x="9" y="48"/>
                    <a:pt x="8" y="49"/>
                    <a:pt x="9" y="49"/>
                  </a:cubicBezTo>
                  <a:cubicBezTo>
                    <a:pt x="9" y="52"/>
                    <a:pt x="9" y="52"/>
                    <a:pt x="9" y="52"/>
                  </a:cubicBezTo>
                  <a:cubicBezTo>
                    <a:pt x="9" y="53"/>
                    <a:pt x="9" y="53"/>
                    <a:pt x="10" y="53"/>
                  </a:cubicBezTo>
                  <a:cubicBezTo>
                    <a:pt x="13" y="54"/>
                    <a:pt x="13" y="54"/>
                    <a:pt x="13" y="54"/>
                  </a:cubicBezTo>
                  <a:cubicBezTo>
                    <a:pt x="14" y="54"/>
                    <a:pt x="14" y="53"/>
                    <a:pt x="15" y="53"/>
                  </a:cubicBezTo>
                  <a:cubicBezTo>
                    <a:pt x="17" y="52"/>
                    <a:pt x="17" y="52"/>
                    <a:pt x="17" y="52"/>
                  </a:cubicBezTo>
                  <a:cubicBezTo>
                    <a:pt x="17" y="51"/>
                    <a:pt x="18" y="51"/>
                    <a:pt x="18" y="51"/>
                  </a:cubicBezTo>
                  <a:cubicBezTo>
                    <a:pt x="26" y="55"/>
                    <a:pt x="26" y="55"/>
                    <a:pt x="26" y="55"/>
                  </a:cubicBezTo>
                  <a:cubicBezTo>
                    <a:pt x="26" y="55"/>
                    <a:pt x="27" y="55"/>
                    <a:pt x="27" y="56"/>
                  </a:cubicBezTo>
                  <a:cubicBezTo>
                    <a:pt x="27" y="58"/>
                    <a:pt x="27" y="58"/>
                    <a:pt x="27" y="58"/>
                  </a:cubicBezTo>
                  <a:cubicBezTo>
                    <a:pt x="27" y="59"/>
                    <a:pt x="27" y="59"/>
                    <a:pt x="28" y="60"/>
                  </a:cubicBezTo>
                  <a:cubicBezTo>
                    <a:pt x="30" y="62"/>
                    <a:pt x="30" y="62"/>
                    <a:pt x="30" y="62"/>
                  </a:cubicBezTo>
                  <a:cubicBezTo>
                    <a:pt x="31" y="62"/>
                    <a:pt x="31" y="62"/>
                    <a:pt x="32" y="62"/>
                  </a:cubicBezTo>
                  <a:cubicBezTo>
                    <a:pt x="34" y="60"/>
                    <a:pt x="34" y="60"/>
                    <a:pt x="34" y="60"/>
                  </a:cubicBezTo>
                  <a:cubicBezTo>
                    <a:pt x="35" y="59"/>
                    <a:pt x="35" y="59"/>
                    <a:pt x="35" y="58"/>
                  </a:cubicBezTo>
                  <a:cubicBezTo>
                    <a:pt x="35" y="56"/>
                    <a:pt x="35" y="56"/>
                    <a:pt x="35" y="56"/>
                  </a:cubicBezTo>
                  <a:cubicBezTo>
                    <a:pt x="35" y="55"/>
                    <a:pt x="36" y="55"/>
                    <a:pt x="36" y="55"/>
                  </a:cubicBezTo>
                  <a:cubicBezTo>
                    <a:pt x="44" y="52"/>
                    <a:pt x="44" y="52"/>
                    <a:pt x="44" y="52"/>
                  </a:cubicBezTo>
                  <a:cubicBezTo>
                    <a:pt x="44" y="51"/>
                    <a:pt x="45" y="51"/>
                    <a:pt x="45" y="52"/>
                  </a:cubicBezTo>
                  <a:cubicBezTo>
                    <a:pt x="47" y="53"/>
                    <a:pt x="47" y="53"/>
                    <a:pt x="47" y="53"/>
                  </a:cubicBezTo>
                  <a:cubicBezTo>
                    <a:pt x="48" y="54"/>
                    <a:pt x="48" y="54"/>
                    <a:pt x="49" y="54"/>
                  </a:cubicBezTo>
                  <a:cubicBezTo>
                    <a:pt x="52" y="54"/>
                    <a:pt x="52" y="54"/>
                    <a:pt x="52" y="54"/>
                  </a:cubicBezTo>
                  <a:cubicBezTo>
                    <a:pt x="53" y="54"/>
                    <a:pt x="53" y="53"/>
                    <a:pt x="53" y="53"/>
                  </a:cubicBezTo>
                  <a:cubicBezTo>
                    <a:pt x="54" y="49"/>
                    <a:pt x="54" y="49"/>
                    <a:pt x="54" y="49"/>
                  </a:cubicBezTo>
                  <a:cubicBezTo>
                    <a:pt x="54" y="49"/>
                    <a:pt x="53" y="48"/>
                    <a:pt x="53" y="48"/>
                  </a:cubicBezTo>
                  <a:cubicBezTo>
                    <a:pt x="51" y="46"/>
                    <a:pt x="51" y="46"/>
                    <a:pt x="51" y="46"/>
                  </a:cubicBezTo>
                  <a:cubicBezTo>
                    <a:pt x="51" y="45"/>
                    <a:pt x="51" y="45"/>
                    <a:pt x="51" y="44"/>
                  </a:cubicBezTo>
                  <a:cubicBezTo>
                    <a:pt x="54" y="37"/>
                    <a:pt x="54" y="37"/>
                    <a:pt x="54" y="37"/>
                  </a:cubicBezTo>
                  <a:cubicBezTo>
                    <a:pt x="54" y="36"/>
                    <a:pt x="55" y="36"/>
                    <a:pt x="56" y="36"/>
                  </a:cubicBezTo>
                  <a:lnTo>
                    <a:pt x="58" y="35"/>
                  </a:lnTo>
                  <a:close/>
                  <a:moveTo>
                    <a:pt x="45" y="18"/>
                  </a:moveTo>
                  <a:cubicBezTo>
                    <a:pt x="47" y="20"/>
                    <a:pt x="47" y="23"/>
                    <a:pt x="45" y="25"/>
                  </a:cubicBezTo>
                  <a:cubicBezTo>
                    <a:pt x="43" y="27"/>
                    <a:pt x="40" y="27"/>
                    <a:pt x="38" y="25"/>
                  </a:cubicBezTo>
                  <a:cubicBezTo>
                    <a:pt x="36" y="23"/>
                    <a:pt x="36" y="20"/>
                    <a:pt x="38" y="18"/>
                  </a:cubicBezTo>
                  <a:cubicBezTo>
                    <a:pt x="40" y="16"/>
                    <a:pt x="43" y="16"/>
                    <a:pt x="45" y="18"/>
                  </a:cubicBezTo>
                  <a:close/>
                  <a:moveTo>
                    <a:pt x="28" y="29"/>
                  </a:moveTo>
                  <a:cubicBezTo>
                    <a:pt x="30" y="27"/>
                    <a:pt x="33" y="27"/>
                    <a:pt x="34" y="29"/>
                  </a:cubicBezTo>
                  <a:cubicBezTo>
                    <a:pt x="36" y="30"/>
                    <a:pt x="36" y="33"/>
                    <a:pt x="34" y="35"/>
                  </a:cubicBezTo>
                  <a:cubicBezTo>
                    <a:pt x="33" y="36"/>
                    <a:pt x="30" y="36"/>
                    <a:pt x="28" y="35"/>
                  </a:cubicBezTo>
                  <a:cubicBezTo>
                    <a:pt x="27" y="33"/>
                    <a:pt x="27" y="30"/>
                    <a:pt x="28" y="29"/>
                  </a:cubicBezTo>
                  <a:close/>
                  <a:moveTo>
                    <a:pt x="25" y="25"/>
                  </a:moveTo>
                  <a:cubicBezTo>
                    <a:pt x="23" y="27"/>
                    <a:pt x="20" y="27"/>
                    <a:pt x="18" y="25"/>
                  </a:cubicBezTo>
                  <a:cubicBezTo>
                    <a:pt x="16" y="23"/>
                    <a:pt x="16" y="20"/>
                    <a:pt x="18" y="18"/>
                  </a:cubicBezTo>
                  <a:cubicBezTo>
                    <a:pt x="20" y="16"/>
                    <a:pt x="23" y="16"/>
                    <a:pt x="25" y="18"/>
                  </a:cubicBezTo>
                  <a:cubicBezTo>
                    <a:pt x="27" y="20"/>
                    <a:pt x="27" y="23"/>
                    <a:pt x="25" y="25"/>
                  </a:cubicBezTo>
                  <a:close/>
                  <a:moveTo>
                    <a:pt x="18" y="45"/>
                  </a:moveTo>
                  <a:cubicBezTo>
                    <a:pt x="16" y="43"/>
                    <a:pt x="16" y="40"/>
                    <a:pt x="18" y="38"/>
                  </a:cubicBezTo>
                  <a:cubicBezTo>
                    <a:pt x="20" y="36"/>
                    <a:pt x="23" y="36"/>
                    <a:pt x="25" y="38"/>
                  </a:cubicBezTo>
                  <a:cubicBezTo>
                    <a:pt x="27" y="40"/>
                    <a:pt x="27" y="43"/>
                    <a:pt x="25" y="45"/>
                  </a:cubicBezTo>
                  <a:cubicBezTo>
                    <a:pt x="23" y="47"/>
                    <a:pt x="20" y="47"/>
                    <a:pt x="18" y="45"/>
                  </a:cubicBezTo>
                  <a:close/>
                  <a:moveTo>
                    <a:pt x="38" y="38"/>
                  </a:moveTo>
                  <a:cubicBezTo>
                    <a:pt x="40" y="36"/>
                    <a:pt x="43" y="36"/>
                    <a:pt x="45" y="38"/>
                  </a:cubicBezTo>
                  <a:cubicBezTo>
                    <a:pt x="47" y="40"/>
                    <a:pt x="47" y="43"/>
                    <a:pt x="45" y="45"/>
                  </a:cubicBezTo>
                  <a:cubicBezTo>
                    <a:pt x="43" y="47"/>
                    <a:pt x="40" y="47"/>
                    <a:pt x="38" y="45"/>
                  </a:cubicBezTo>
                  <a:cubicBezTo>
                    <a:pt x="36" y="43"/>
                    <a:pt x="36" y="40"/>
                    <a:pt x="38" y="38"/>
                  </a:cubicBezTo>
                  <a:close/>
                </a:path>
              </a:pathLst>
            </a:custGeom>
            <a:solidFill>
              <a:srgbClr val="353535"/>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610"/>
            <p:cNvSpPr>
              <a:spLocks/>
            </p:cNvSpPr>
            <p:nvPr/>
          </p:nvSpPr>
          <p:spPr bwMode="gray">
            <a:xfrm>
              <a:off x="8583166" y="4979139"/>
              <a:ext cx="2405460" cy="2015386"/>
            </a:xfrm>
            <a:custGeom>
              <a:avLst/>
              <a:gdLst>
                <a:gd name="T0" fmla="*/ 229 w 259"/>
                <a:gd name="T1" fmla="*/ 58 h 217"/>
                <a:gd name="T2" fmla="*/ 229 w 259"/>
                <a:gd name="T3" fmla="*/ 0 h 217"/>
                <a:gd name="T4" fmla="*/ 205 w 259"/>
                <a:gd name="T5" fmla="*/ 0 h 217"/>
                <a:gd name="T6" fmla="*/ 201 w 259"/>
                <a:gd name="T7" fmla="*/ 0 h 217"/>
                <a:gd name="T8" fmla="*/ 0 w 259"/>
                <a:gd name="T9" fmla="*/ 0 h 217"/>
                <a:gd name="T10" fmla="*/ 0 w 259"/>
                <a:gd name="T11" fmla="*/ 217 h 217"/>
                <a:gd name="T12" fmla="*/ 214 w 259"/>
                <a:gd name="T13" fmla="*/ 217 h 217"/>
                <a:gd name="T14" fmla="*/ 214 w 259"/>
                <a:gd name="T15" fmla="*/ 125 h 217"/>
                <a:gd name="T16" fmla="*/ 259 w 259"/>
                <a:gd name="T17" fmla="*/ 125 h 217"/>
                <a:gd name="T18" fmla="*/ 229 w 259"/>
                <a:gd name="T19" fmla="*/ 5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17">
                  <a:moveTo>
                    <a:pt x="229" y="58"/>
                  </a:moveTo>
                  <a:lnTo>
                    <a:pt x="229" y="0"/>
                  </a:lnTo>
                  <a:lnTo>
                    <a:pt x="205" y="0"/>
                  </a:lnTo>
                  <a:lnTo>
                    <a:pt x="201" y="0"/>
                  </a:lnTo>
                  <a:lnTo>
                    <a:pt x="0" y="0"/>
                  </a:lnTo>
                  <a:lnTo>
                    <a:pt x="0" y="217"/>
                  </a:lnTo>
                  <a:lnTo>
                    <a:pt x="214" y="217"/>
                  </a:lnTo>
                  <a:lnTo>
                    <a:pt x="214" y="125"/>
                  </a:lnTo>
                  <a:lnTo>
                    <a:pt x="259" y="125"/>
                  </a:lnTo>
                  <a:lnTo>
                    <a:pt x="229" y="58"/>
                  </a:ln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611"/>
            <p:cNvSpPr>
              <a:spLocks/>
            </p:cNvSpPr>
            <p:nvPr/>
          </p:nvSpPr>
          <p:spPr bwMode="gray">
            <a:xfrm>
              <a:off x="8991815" y="5397073"/>
              <a:ext cx="315774" cy="585115"/>
            </a:xfrm>
            <a:custGeom>
              <a:avLst/>
              <a:gdLst>
                <a:gd name="T0" fmla="*/ 15 w 16"/>
                <a:gd name="T1" fmla="*/ 26 h 29"/>
                <a:gd name="T2" fmla="*/ 3 w 16"/>
                <a:gd name="T3" fmla="*/ 14 h 29"/>
                <a:gd name="T4" fmla="*/ 15 w 16"/>
                <a:gd name="T5" fmla="*/ 2 h 29"/>
                <a:gd name="T6" fmla="*/ 16 w 16"/>
                <a:gd name="T7" fmla="*/ 1 h 29"/>
                <a:gd name="T8" fmla="*/ 15 w 16"/>
                <a:gd name="T9" fmla="*/ 0 h 29"/>
                <a:gd name="T10" fmla="*/ 0 w 16"/>
                <a:gd name="T11" fmla="*/ 14 h 29"/>
                <a:gd name="T12" fmla="*/ 15 w 16"/>
                <a:gd name="T13" fmla="*/ 29 h 29"/>
                <a:gd name="T14" fmla="*/ 16 w 16"/>
                <a:gd name="T15" fmla="*/ 27 h 29"/>
                <a:gd name="T16" fmla="*/ 15 w 16"/>
                <a:gd name="T17"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9">
                  <a:moveTo>
                    <a:pt x="15" y="26"/>
                  </a:moveTo>
                  <a:cubicBezTo>
                    <a:pt x="8" y="26"/>
                    <a:pt x="3" y="21"/>
                    <a:pt x="3" y="14"/>
                  </a:cubicBezTo>
                  <a:cubicBezTo>
                    <a:pt x="3" y="8"/>
                    <a:pt x="8" y="2"/>
                    <a:pt x="15" y="2"/>
                  </a:cubicBezTo>
                  <a:cubicBezTo>
                    <a:pt x="15" y="2"/>
                    <a:pt x="16" y="2"/>
                    <a:pt x="16" y="1"/>
                  </a:cubicBezTo>
                  <a:cubicBezTo>
                    <a:pt x="16" y="0"/>
                    <a:pt x="15" y="0"/>
                    <a:pt x="15" y="0"/>
                  </a:cubicBezTo>
                  <a:cubicBezTo>
                    <a:pt x="7" y="0"/>
                    <a:pt x="0" y="6"/>
                    <a:pt x="0" y="14"/>
                  </a:cubicBezTo>
                  <a:cubicBezTo>
                    <a:pt x="0" y="22"/>
                    <a:pt x="7" y="29"/>
                    <a:pt x="15" y="29"/>
                  </a:cubicBezTo>
                  <a:cubicBezTo>
                    <a:pt x="15" y="29"/>
                    <a:pt x="16" y="28"/>
                    <a:pt x="16" y="27"/>
                  </a:cubicBezTo>
                  <a:cubicBezTo>
                    <a:pt x="16" y="27"/>
                    <a:pt x="15" y="26"/>
                    <a:pt x="15" y="26"/>
                  </a:cubicBezTo>
                  <a:close/>
                </a:path>
              </a:pathLst>
            </a:custGeom>
            <a:solidFill>
              <a:srgbClr val="4224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7" name="Oval 612"/>
            <p:cNvSpPr>
              <a:spLocks noChangeArrowheads="1"/>
            </p:cNvSpPr>
            <p:nvPr/>
          </p:nvSpPr>
          <p:spPr bwMode="gray">
            <a:xfrm>
              <a:off x="10013438" y="5359923"/>
              <a:ext cx="278625" cy="278625"/>
            </a:xfrm>
            <a:prstGeom prst="ellipse">
              <a:avLst/>
            </a:prstGeom>
            <a:solidFill>
              <a:srgbClr val="4224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8" name="Freeform 21"/>
            <p:cNvSpPr>
              <a:spLocks noChangeAspect="1"/>
            </p:cNvSpPr>
            <p:nvPr userDrawn="1"/>
          </p:nvSpPr>
          <p:spPr bwMode="auto">
            <a:xfrm>
              <a:off x="7176542" y="1481019"/>
              <a:ext cx="519191" cy="334561"/>
            </a:xfrm>
            <a:custGeom>
              <a:avLst/>
              <a:gdLst>
                <a:gd name="T0" fmla="*/ 1035 w 1357"/>
                <a:gd name="T1" fmla="*/ 878 h 879"/>
                <a:gd name="T2" fmla="*/ 1357 w 1357"/>
                <a:gd name="T3" fmla="*/ 556 h 879"/>
                <a:gd name="T4" fmla="*/ 1072 w 1357"/>
                <a:gd name="T5" fmla="*/ 237 h 879"/>
                <a:gd name="T6" fmla="*/ 826 w 1357"/>
                <a:gd name="T7" fmla="*/ 0 h 879"/>
                <a:gd name="T8" fmla="*/ 607 w 1357"/>
                <a:gd name="T9" fmla="*/ 131 h 879"/>
                <a:gd name="T10" fmla="*/ 529 w 1357"/>
                <a:gd name="T11" fmla="*/ 116 h 879"/>
                <a:gd name="T12" fmla="*/ 297 w 1357"/>
                <a:gd name="T13" fmla="*/ 350 h 879"/>
                <a:gd name="T14" fmla="*/ 297 w 1357"/>
                <a:gd name="T15" fmla="*/ 352 h 879"/>
                <a:gd name="T16" fmla="*/ 264 w 1357"/>
                <a:gd name="T17" fmla="*/ 350 h 879"/>
                <a:gd name="T18" fmla="*/ 0 w 1357"/>
                <a:gd name="T19" fmla="*/ 614 h 879"/>
                <a:gd name="T20" fmla="*/ 264 w 1357"/>
                <a:gd name="T21" fmla="*/ 879 h 879"/>
                <a:gd name="T22" fmla="*/ 1035 w 1357"/>
                <a:gd name="T23"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7" h="879">
                  <a:moveTo>
                    <a:pt x="1035" y="878"/>
                  </a:moveTo>
                  <a:cubicBezTo>
                    <a:pt x="1212" y="878"/>
                    <a:pt x="1357" y="734"/>
                    <a:pt x="1357" y="556"/>
                  </a:cubicBezTo>
                  <a:cubicBezTo>
                    <a:pt x="1357" y="391"/>
                    <a:pt x="1232" y="255"/>
                    <a:pt x="1072" y="237"/>
                  </a:cubicBezTo>
                  <a:cubicBezTo>
                    <a:pt x="1067" y="105"/>
                    <a:pt x="958" y="0"/>
                    <a:pt x="826" y="0"/>
                  </a:cubicBezTo>
                  <a:cubicBezTo>
                    <a:pt x="730" y="0"/>
                    <a:pt x="649" y="53"/>
                    <a:pt x="607" y="131"/>
                  </a:cubicBezTo>
                  <a:cubicBezTo>
                    <a:pt x="581" y="121"/>
                    <a:pt x="556" y="116"/>
                    <a:pt x="529" y="116"/>
                  </a:cubicBezTo>
                  <a:cubicBezTo>
                    <a:pt x="400" y="116"/>
                    <a:pt x="297" y="221"/>
                    <a:pt x="297" y="350"/>
                  </a:cubicBezTo>
                  <a:cubicBezTo>
                    <a:pt x="297" y="352"/>
                    <a:pt x="297" y="352"/>
                    <a:pt x="297" y="352"/>
                  </a:cubicBezTo>
                  <a:cubicBezTo>
                    <a:pt x="284" y="350"/>
                    <a:pt x="274" y="350"/>
                    <a:pt x="264" y="350"/>
                  </a:cubicBezTo>
                  <a:cubicBezTo>
                    <a:pt x="118" y="350"/>
                    <a:pt x="0" y="468"/>
                    <a:pt x="0" y="614"/>
                  </a:cubicBezTo>
                  <a:cubicBezTo>
                    <a:pt x="0" y="760"/>
                    <a:pt x="118" y="879"/>
                    <a:pt x="264" y="879"/>
                  </a:cubicBezTo>
                  <a:cubicBezTo>
                    <a:pt x="1035" y="879"/>
                    <a:pt x="1035" y="879"/>
                    <a:pt x="1035" y="8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21"/>
            <p:cNvSpPr>
              <a:spLocks/>
            </p:cNvSpPr>
            <p:nvPr userDrawn="1"/>
          </p:nvSpPr>
          <p:spPr bwMode="auto">
            <a:xfrm>
              <a:off x="11135148" y="3810327"/>
              <a:ext cx="696078" cy="448545"/>
            </a:xfrm>
            <a:custGeom>
              <a:avLst/>
              <a:gdLst>
                <a:gd name="T0" fmla="*/ 1035 w 1357"/>
                <a:gd name="T1" fmla="*/ 878 h 879"/>
                <a:gd name="T2" fmla="*/ 1357 w 1357"/>
                <a:gd name="T3" fmla="*/ 556 h 879"/>
                <a:gd name="T4" fmla="*/ 1072 w 1357"/>
                <a:gd name="T5" fmla="*/ 237 h 879"/>
                <a:gd name="T6" fmla="*/ 826 w 1357"/>
                <a:gd name="T7" fmla="*/ 0 h 879"/>
                <a:gd name="T8" fmla="*/ 607 w 1357"/>
                <a:gd name="T9" fmla="*/ 131 h 879"/>
                <a:gd name="T10" fmla="*/ 529 w 1357"/>
                <a:gd name="T11" fmla="*/ 116 h 879"/>
                <a:gd name="T12" fmla="*/ 297 w 1357"/>
                <a:gd name="T13" fmla="*/ 350 h 879"/>
                <a:gd name="T14" fmla="*/ 297 w 1357"/>
                <a:gd name="T15" fmla="*/ 352 h 879"/>
                <a:gd name="T16" fmla="*/ 264 w 1357"/>
                <a:gd name="T17" fmla="*/ 350 h 879"/>
                <a:gd name="T18" fmla="*/ 0 w 1357"/>
                <a:gd name="T19" fmla="*/ 614 h 879"/>
                <a:gd name="T20" fmla="*/ 264 w 1357"/>
                <a:gd name="T21" fmla="*/ 879 h 879"/>
                <a:gd name="T22" fmla="*/ 1035 w 1357"/>
                <a:gd name="T23"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7" h="879">
                  <a:moveTo>
                    <a:pt x="1035" y="878"/>
                  </a:moveTo>
                  <a:cubicBezTo>
                    <a:pt x="1212" y="878"/>
                    <a:pt x="1357" y="734"/>
                    <a:pt x="1357" y="556"/>
                  </a:cubicBezTo>
                  <a:cubicBezTo>
                    <a:pt x="1357" y="391"/>
                    <a:pt x="1232" y="255"/>
                    <a:pt x="1072" y="237"/>
                  </a:cubicBezTo>
                  <a:cubicBezTo>
                    <a:pt x="1067" y="105"/>
                    <a:pt x="958" y="0"/>
                    <a:pt x="826" y="0"/>
                  </a:cubicBezTo>
                  <a:cubicBezTo>
                    <a:pt x="730" y="0"/>
                    <a:pt x="649" y="53"/>
                    <a:pt x="607" y="131"/>
                  </a:cubicBezTo>
                  <a:cubicBezTo>
                    <a:pt x="581" y="121"/>
                    <a:pt x="556" y="116"/>
                    <a:pt x="529" y="116"/>
                  </a:cubicBezTo>
                  <a:cubicBezTo>
                    <a:pt x="400" y="116"/>
                    <a:pt x="297" y="221"/>
                    <a:pt x="297" y="350"/>
                  </a:cubicBezTo>
                  <a:cubicBezTo>
                    <a:pt x="297" y="352"/>
                    <a:pt x="297" y="352"/>
                    <a:pt x="297" y="352"/>
                  </a:cubicBezTo>
                  <a:cubicBezTo>
                    <a:pt x="284" y="350"/>
                    <a:pt x="274" y="350"/>
                    <a:pt x="264" y="350"/>
                  </a:cubicBezTo>
                  <a:cubicBezTo>
                    <a:pt x="118" y="350"/>
                    <a:pt x="0" y="468"/>
                    <a:pt x="0" y="614"/>
                  </a:cubicBezTo>
                  <a:cubicBezTo>
                    <a:pt x="0" y="760"/>
                    <a:pt x="118" y="879"/>
                    <a:pt x="264" y="879"/>
                  </a:cubicBezTo>
                  <a:cubicBezTo>
                    <a:pt x="1035" y="879"/>
                    <a:pt x="1035" y="879"/>
                    <a:pt x="1035" y="8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21"/>
            <p:cNvSpPr>
              <a:spLocks noChangeAspect="1"/>
            </p:cNvSpPr>
            <p:nvPr userDrawn="1"/>
          </p:nvSpPr>
          <p:spPr bwMode="auto">
            <a:xfrm>
              <a:off x="7670947" y="1671429"/>
              <a:ext cx="1244986" cy="802255"/>
            </a:xfrm>
            <a:custGeom>
              <a:avLst/>
              <a:gdLst>
                <a:gd name="T0" fmla="*/ 1035 w 1357"/>
                <a:gd name="T1" fmla="*/ 878 h 879"/>
                <a:gd name="T2" fmla="*/ 1357 w 1357"/>
                <a:gd name="T3" fmla="*/ 556 h 879"/>
                <a:gd name="T4" fmla="*/ 1072 w 1357"/>
                <a:gd name="T5" fmla="*/ 237 h 879"/>
                <a:gd name="T6" fmla="*/ 826 w 1357"/>
                <a:gd name="T7" fmla="*/ 0 h 879"/>
                <a:gd name="T8" fmla="*/ 607 w 1357"/>
                <a:gd name="T9" fmla="*/ 131 h 879"/>
                <a:gd name="T10" fmla="*/ 529 w 1357"/>
                <a:gd name="T11" fmla="*/ 116 h 879"/>
                <a:gd name="T12" fmla="*/ 297 w 1357"/>
                <a:gd name="T13" fmla="*/ 350 h 879"/>
                <a:gd name="T14" fmla="*/ 297 w 1357"/>
                <a:gd name="T15" fmla="*/ 352 h 879"/>
                <a:gd name="T16" fmla="*/ 264 w 1357"/>
                <a:gd name="T17" fmla="*/ 350 h 879"/>
                <a:gd name="T18" fmla="*/ 0 w 1357"/>
                <a:gd name="T19" fmla="*/ 614 h 879"/>
                <a:gd name="T20" fmla="*/ 264 w 1357"/>
                <a:gd name="T21" fmla="*/ 879 h 879"/>
                <a:gd name="T22" fmla="*/ 1035 w 1357"/>
                <a:gd name="T23"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7" h="879">
                  <a:moveTo>
                    <a:pt x="1035" y="878"/>
                  </a:moveTo>
                  <a:cubicBezTo>
                    <a:pt x="1212" y="878"/>
                    <a:pt x="1357" y="734"/>
                    <a:pt x="1357" y="556"/>
                  </a:cubicBezTo>
                  <a:cubicBezTo>
                    <a:pt x="1357" y="391"/>
                    <a:pt x="1232" y="255"/>
                    <a:pt x="1072" y="237"/>
                  </a:cubicBezTo>
                  <a:cubicBezTo>
                    <a:pt x="1067" y="105"/>
                    <a:pt x="958" y="0"/>
                    <a:pt x="826" y="0"/>
                  </a:cubicBezTo>
                  <a:cubicBezTo>
                    <a:pt x="730" y="0"/>
                    <a:pt x="649" y="53"/>
                    <a:pt x="607" y="131"/>
                  </a:cubicBezTo>
                  <a:cubicBezTo>
                    <a:pt x="581" y="121"/>
                    <a:pt x="556" y="116"/>
                    <a:pt x="529" y="116"/>
                  </a:cubicBezTo>
                  <a:cubicBezTo>
                    <a:pt x="400" y="116"/>
                    <a:pt x="297" y="221"/>
                    <a:pt x="297" y="350"/>
                  </a:cubicBezTo>
                  <a:cubicBezTo>
                    <a:pt x="297" y="352"/>
                    <a:pt x="297" y="352"/>
                    <a:pt x="297" y="352"/>
                  </a:cubicBezTo>
                  <a:cubicBezTo>
                    <a:pt x="284" y="350"/>
                    <a:pt x="274" y="350"/>
                    <a:pt x="264" y="350"/>
                  </a:cubicBezTo>
                  <a:cubicBezTo>
                    <a:pt x="118" y="350"/>
                    <a:pt x="0" y="468"/>
                    <a:pt x="0" y="614"/>
                  </a:cubicBezTo>
                  <a:cubicBezTo>
                    <a:pt x="0" y="760"/>
                    <a:pt x="118" y="879"/>
                    <a:pt x="264" y="879"/>
                  </a:cubicBezTo>
                  <a:cubicBezTo>
                    <a:pt x="1035" y="879"/>
                    <a:pt x="1035" y="879"/>
                    <a:pt x="1035" y="8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746208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2715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394310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9136750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97925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316564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279424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282234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4075707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3033752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393439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954527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0175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58676014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28.08.2018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385485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3167926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942979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081007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38532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0538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5817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2427657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01500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79311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7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99146729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617702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3034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63034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45426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4" y="291102"/>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477363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24535398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60107444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7997083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3089695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54033474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0976394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15225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7381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03857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69677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6545315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chemeClr val="accent1"/>
                </a:solidFill>
              </a:defRPr>
            </a:lvl1pPr>
          </a:lstStyle>
          <a:p>
            <a:r>
              <a:rPr lang="en-US"/>
              <a:t>Click to edit title style</a:t>
            </a:r>
          </a:p>
        </p:txBody>
      </p:sp>
    </p:spTree>
    <p:extLst>
      <p:ext uri="{BB962C8B-B14F-4D97-AF65-F5344CB8AC3E}">
        <p14:creationId xmlns:p14="http://schemas.microsoft.com/office/powerpoint/2010/main" val="239226742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2694708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977712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2" y="6566900"/>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89">
              <a:defRPr/>
            </a:pPr>
            <a:r>
              <a:rPr lang="en-US" sz="1029" spc="147">
                <a:gradFill>
                  <a:gsLst>
                    <a:gs pos="0">
                      <a:prstClr val="black">
                        <a:alpha val="50000"/>
                      </a:prstClr>
                    </a:gs>
                    <a:gs pos="86000">
                      <a:prstClr val="black">
                        <a:alpha val="50000"/>
                      </a:prstClr>
                    </a:gs>
                  </a:gsLst>
                  <a:lin ang="5400000" scaled="0"/>
                </a:gradFill>
              </a:rPr>
              <a:t>MICROSOFT CONFIDENTIAL – INTERNAL ONLY</a:t>
            </a:r>
          </a:p>
        </p:txBody>
      </p:sp>
      <p:grpSp>
        <p:nvGrpSpPr>
          <p:cNvPr id="23" name="Group 22"/>
          <p:cNvGrpSpPr/>
          <p:nvPr userDrawn="1"/>
        </p:nvGrpSpPr>
        <p:grpSpPr>
          <a:xfrm>
            <a:off x="-1" y="-63473"/>
            <a:ext cx="12192002" cy="6920987"/>
            <a:chOff x="-1" y="-63473"/>
            <a:chExt cx="12192002" cy="6920987"/>
          </a:xfrm>
        </p:grpSpPr>
        <p:grpSp>
          <p:nvGrpSpPr>
            <p:cNvPr id="3" name="Group 2"/>
            <p:cNvGrpSpPr/>
            <p:nvPr userDrawn="1"/>
          </p:nvGrpSpPr>
          <p:grpSpPr>
            <a:xfrm>
              <a:off x="0" y="-63473"/>
              <a:ext cx="12192001" cy="6920987"/>
              <a:chOff x="0" y="-63473"/>
              <a:chExt cx="12192001" cy="6920987"/>
            </a:xfrm>
          </p:grpSpPr>
          <p:grpSp>
            <p:nvGrpSpPr>
              <p:cNvPr id="4" name="Group 3"/>
              <p:cNvGrpSpPr/>
              <p:nvPr/>
            </p:nvGrpSpPr>
            <p:grpSpPr>
              <a:xfrm>
                <a:off x="0" y="-63473"/>
                <a:ext cx="12192001" cy="6920987"/>
                <a:chOff x="0" y="-63473"/>
                <a:chExt cx="12192001" cy="6920987"/>
              </a:xfrm>
            </p:grpSpPr>
            <p:grpSp>
              <p:nvGrpSpPr>
                <p:cNvPr id="7" name="Group 6"/>
                <p:cNvGrpSpPr/>
                <p:nvPr/>
              </p:nvGrpSpPr>
              <p:grpSpPr>
                <a:xfrm>
                  <a:off x="0" y="-63473"/>
                  <a:ext cx="12192001" cy="6920987"/>
                  <a:chOff x="0" y="-63473"/>
                  <a:chExt cx="12192001" cy="6920987"/>
                </a:xfrm>
              </p:grpSpPr>
              <p:grpSp>
                <p:nvGrpSpPr>
                  <p:cNvPr id="9" name="Group 8"/>
                  <p:cNvGrpSpPr/>
                  <p:nvPr/>
                </p:nvGrpSpPr>
                <p:grpSpPr>
                  <a:xfrm>
                    <a:off x="0" y="-63473"/>
                    <a:ext cx="12192001" cy="6920987"/>
                    <a:chOff x="0" y="-63473"/>
                    <a:chExt cx="12192001" cy="6920987"/>
                  </a:xfrm>
                </p:grpSpPr>
                <p:sp>
                  <p:nvSpPr>
                    <p:cNvPr id="12" name="Rectangle 11"/>
                    <p:cNvSpPr/>
                    <p:nvPr/>
                  </p:nvSpPr>
                  <p:spPr bwMode="auto">
                    <a:xfrm>
                      <a:off x="1" y="487"/>
                      <a:ext cx="12192000" cy="6857027"/>
                    </a:xfrm>
                    <a:prstGeom prst="rect">
                      <a:avLst/>
                    </a:prstGeom>
                    <a:solidFill>
                      <a:srgbClr val="3281A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3828" fontAlgn="base">
                        <a:spcBef>
                          <a:spcPct val="0"/>
                        </a:spcBef>
                        <a:spcAft>
                          <a:spcPct val="0"/>
                        </a:spcAft>
                        <a:defRPr/>
                      </a:pPr>
                      <a:endParaRPr lang="en-US" sz="1960">
                        <a:gradFill>
                          <a:gsLst>
                            <a:gs pos="0">
                              <a:srgbClr val="FFFFFF"/>
                            </a:gs>
                            <a:gs pos="100000">
                              <a:srgbClr val="FFFFFF"/>
                            </a:gs>
                          </a:gsLst>
                          <a:lin ang="5400000" scaled="0"/>
                        </a:gradFill>
                        <a:latin typeface="Calibri" panose="020F0502020204030204"/>
                      </a:endParaRPr>
                    </a:p>
                  </p:txBody>
                </p:sp>
                <p:pic>
                  <p:nvPicPr>
                    <p:cNvPr id="13" name="Picture 12"/>
                    <p:cNvPicPr>
                      <a:picLocks noChangeAspect="1"/>
                    </p:cNvPicPr>
                    <p:nvPr/>
                  </p:nvPicPr>
                  <p:blipFill>
                    <a:blip r:embed="rId2"/>
                    <a:stretch>
                      <a:fillRect/>
                    </a:stretch>
                  </p:blipFill>
                  <p:spPr>
                    <a:xfrm>
                      <a:off x="3344228" y="-63473"/>
                      <a:ext cx="8847773" cy="420053"/>
                    </a:xfrm>
                    <a:prstGeom prst="rect">
                      <a:avLst/>
                    </a:prstGeom>
                  </p:spPr>
                </p:pic>
                <p:pic>
                  <p:nvPicPr>
                    <p:cNvPr id="15" name="Picture 14"/>
                    <p:cNvPicPr>
                      <a:picLocks noChangeAspect="1"/>
                    </p:cNvPicPr>
                    <p:nvPr/>
                  </p:nvPicPr>
                  <p:blipFill>
                    <a:blip r:embed="rId2"/>
                    <a:stretch>
                      <a:fillRect/>
                    </a:stretch>
                  </p:blipFill>
                  <p:spPr>
                    <a:xfrm>
                      <a:off x="0" y="-62988"/>
                      <a:ext cx="8847773" cy="420053"/>
                    </a:xfrm>
                    <a:prstGeom prst="rect">
                      <a:avLst/>
                    </a:prstGeom>
                  </p:spPr>
                </p:pic>
              </p:grpSp>
              <p:pic>
                <p:nvPicPr>
                  <p:cNvPr id="10" name="Picture 9"/>
                  <p:cNvPicPr>
                    <a:picLocks noChangeAspect="1"/>
                  </p:cNvPicPr>
                  <p:nvPr/>
                </p:nvPicPr>
                <p:blipFill>
                  <a:blip r:embed="rId3"/>
                  <a:stretch>
                    <a:fillRect/>
                  </a:stretch>
                </p:blipFill>
                <p:spPr>
                  <a:xfrm>
                    <a:off x="8911667" y="-22709"/>
                    <a:ext cx="1880235" cy="371475"/>
                  </a:xfrm>
                  <a:prstGeom prst="rect">
                    <a:avLst/>
                  </a:prstGeom>
                </p:spPr>
              </p:pic>
              <p:sp>
                <p:nvSpPr>
                  <p:cNvPr id="11" name="TextBox 10"/>
                  <p:cNvSpPr txBox="1"/>
                  <p:nvPr/>
                </p:nvSpPr>
                <p:spPr>
                  <a:xfrm>
                    <a:off x="10973564" y="-16991"/>
                    <a:ext cx="809837" cy="353943"/>
                  </a:xfrm>
                  <a:prstGeom prst="rect">
                    <a:avLst/>
                  </a:prstGeom>
                  <a:noFill/>
                </p:spPr>
                <p:txBody>
                  <a:bodyPr wrap="none" rtlCol="0">
                    <a:spAutoFit/>
                  </a:bodyPr>
                  <a:lstStyle/>
                  <a:p>
                    <a:pPr defTabSz="914126">
                      <a:defRPr/>
                    </a:pPr>
                    <a:r>
                      <a:rPr lang="en-US" sz="1100">
                        <a:solidFill>
                          <a:prstClr val="white"/>
                        </a:solidFill>
                        <a:latin typeface="Segoe UI Light" panose="020B0502040204020203" pitchFamily="34" charset="0"/>
                        <a:cs typeface="Segoe UI Light" panose="020B0502040204020203" pitchFamily="34" charset="0"/>
                      </a:rPr>
                      <a:t>Kate Smith</a:t>
                    </a:r>
                  </a:p>
                  <a:p>
                    <a:pPr defTabSz="914126">
                      <a:defRPr/>
                    </a:pPr>
                    <a:r>
                      <a:rPr lang="en-US" sz="600">
                        <a:solidFill>
                          <a:prstClr val="white"/>
                        </a:solidFill>
                        <a:latin typeface="Segoe UI Light" panose="020B0502040204020203" pitchFamily="34" charset="0"/>
                        <a:cs typeface="Segoe UI Light" panose="020B0502040204020203" pitchFamily="34" charset="0"/>
                      </a:rPr>
                      <a:t>CONTOSO</a:t>
                    </a:r>
                  </a:p>
                </p:txBody>
              </p:sp>
            </p:grpSp>
            <p:pic>
              <p:nvPicPr>
                <p:cNvPr id="8" name="Picture 7"/>
                <p:cNvPicPr>
                  <a:picLocks noChangeAspect="1"/>
                </p:cNvPicPr>
                <p:nvPr/>
              </p:nvPicPr>
              <p:blipFill>
                <a:blip r:embed="rId4"/>
                <a:stretch>
                  <a:fillRect/>
                </a:stretch>
              </p:blipFill>
              <p:spPr>
                <a:xfrm>
                  <a:off x="11778735" y="-28089"/>
                  <a:ext cx="388620" cy="365760"/>
                </a:xfrm>
                <a:prstGeom prst="rect">
                  <a:avLst/>
                </a:prstGeom>
              </p:spPr>
            </p:pic>
          </p:grpSp>
          <p:sp>
            <p:nvSpPr>
              <p:cNvPr id="5" name="Rectangle 4"/>
              <p:cNvSpPr/>
              <p:nvPr/>
            </p:nvSpPr>
            <p:spPr>
              <a:xfrm>
                <a:off x="8483870" y="-3052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sp>
            <p:nvSpPr>
              <p:cNvPr id="6" name="Rectangle 5"/>
              <p:cNvSpPr/>
              <p:nvPr/>
            </p:nvSpPr>
            <p:spPr>
              <a:xfrm>
                <a:off x="7145220" y="30431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grpSp>
        <p:pic>
          <p:nvPicPr>
            <p:cNvPr id="17" name="Picture 16"/>
            <p:cNvPicPr>
              <a:picLocks noChangeAspect="1"/>
            </p:cNvPicPr>
            <p:nvPr userDrawn="1"/>
          </p:nvPicPr>
          <p:blipFill>
            <a:blip r:embed="rId5"/>
            <a:stretch>
              <a:fillRect/>
            </a:stretch>
          </p:blipFill>
          <p:spPr>
            <a:xfrm>
              <a:off x="432436" y="356582"/>
              <a:ext cx="5663565" cy="4451985"/>
            </a:xfrm>
            <a:prstGeom prst="rect">
              <a:avLst/>
            </a:prstGeom>
          </p:spPr>
        </p:pic>
        <p:sp>
          <p:nvSpPr>
            <p:cNvPr id="18" name="TextBox 17"/>
            <p:cNvSpPr txBox="1"/>
            <p:nvPr userDrawn="1"/>
          </p:nvSpPr>
          <p:spPr>
            <a:xfrm>
              <a:off x="1962528" y="32223"/>
              <a:ext cx="3128087" cy="261610"/>
            </a:xfrm>
            <a:prstGeom prst="rect">
              <a:avLst/>
            </a:prstGeom>
            <a:noFill/>
          </p:spPr>
          <p:txBody>
            <a:bodyPr wrap="square" rtlCol="0">
              <a:spAutoFit/>
            </a:bodyPr>
            <a:lstStyle/>
            <a:p>
              <a:pPr defTabSz="914400">
                <a:defRPr/>
              </a:pPr>
              <a:r>
                <a:rPr lang="en-US" sz="1100" dirty="0">
                  <a:solidFill>
                    <a:prstClr val="white"/>
                  </a:solidFill>
                  <a:cs typeface="Segoe UI" panose="020B0502040204020203" pitchFamily="34" charset="0"/>
                </a:rPr>
                <a:t>Advisor recommendations</a:t>
              </a:r>
            </a:p>
          </p:txBody>
        </p:sp>
        <p:grpSp>
          <p:nvGrpSpPr>
            <p:cNvPr id="21" name="Group 20"/>
            <p:cNvGrpSpPr/>
            <p:nvPr userDrawn="1"/>
          </p:nvGrpSpPr>
          <p:grpSpPr>
            <a:xfrm>
              <a:off x="-1" y="356580"/>
              <a:ext cx="396717" cy="6500934"/>
              <a:chOff x="-1" y="356580"/>
              <a:chExt cx="396717" cy="6500934"/>
            </a:xfrm>
          </p:grpSpPr>
          <p:pic>
            <p:nvPicPr>
              <p:cNvPr id="19" name="Picture 18"/>
              <p:cNvPicPr>
                <a:picLocks noChangeAspect="1"/>
              </p:cNvPicPr>
              <p:nvPr userDrawn="1"/>
            </p:nvPicPr>
            <p:blipFill>
              <a:blip r:embed="rId6"/>
              <a:stretch>
                <a:fillRect/>
              </a:stretch>
            </p:blipFill>
            <p:spPr>
              <a:xfrm>
                <a:off x="0" y="356580"/>
                <a:ext cx="396716" cy="3934778"/>
              </a:xfrm>
              <a:prstGeom prst="rect">
                <a:avLst/>
              </a:prstGeom>
            </p:spPr>
          </p:pic>
          <p:pic>
            <p:nvPicPr>
              <p:cNvPr id="20" name="Picture 19"/>
              <p:cNvPicPr>
                <a:picLocks noChangeAspect="1"/>
              </p:cNvPicPr>
              <p:nvPr userDrawn="1"/>
            </p:nvPicPr>
            <p:blipFill>
              <a:blip r:embed="rId7"/>
              <a:stretch>
                <a:fillRect/>
              </a:stretch>
            </p:blipFill>
            <p:spPr>
              <a:xfrm>
                <a:off x="-1" y="4059900"/>
                <a:ext cx="396717" cy="2797614"/>
              </a:xfrm>
              <a:prstGeom prst="rect">
                <a:avLst/>
              </a:prstGeom>
            </p:spPr>
          </p:pic>
        </p:grpSp>
      </p:grpSp>
    </p:spTree>
    <p:extLst>
      <p:ext uri="{BB962C8B-B14F-4D97-AF65-F5344CB8AC3E}">
        <p14:creationId xmlns:p14="http://schemas.microsoft.com/office/powerpoint/2010/main" val="122822125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5431" y="6567087"/>
            <a:ext cx="3701141"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5209492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929263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743882"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rgbClr val="505050">
                    <a:lumMod val="50000"/>
                  </a:srgb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86"/>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ln w="19050">
                  <a:noFill/>
                </a:ln>
                <a:solidFill>
                  <a:srgbClr val="008272"/>
                </a:solidFill>
                <a:ea typeface="Segoe UI" pitchFamily="34" charset="0"/>
                <a:cs typeface="Segoe UI" pitchFamily="34" charset="0"/>
                <a:sym typeface="Wingdings" panose="05000000000000000000" pitchFamily="2" charset="2"/>
              </a:rPr>
              <a:t></a:t>
            </a:r>
            <a:endParaRPr lang="en-US" sz="2000" kern="0">
              <a:ln w="19050">
                <a:noFill/>
              </a:ln>
              <a:solidFill>
                <a:srgbClr val="008272"/>
              </a:solidFill>
              <a:ea typeface="Segoe UI" pitchFamily="34" charset="0"/>
              <a:cs typeface="Segoe UI" pitchFamily="34" charset="0"/>
            </a:endParaRPr>
          </a:p>
        </p:txBody>
      </p:sp>
      <p:sp>
        <p:nvSpPr>
          <p:cNvPr id="2" name="Title 1"/>
          <p:cNvSpPr>
            <a:spLocks noGrp="1"/>
          </p:cNvSpPr>
          <p:nvPr>
            <p:ph type="title"/>
          </p:nvPr>
        </p:nvSpPr>
        <p:spPr>
          <a:xfrm>
            <a:off x="269240" y="289511"/>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378791" y="121601"/>
            <a:ext cx="644101"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19" name="Picture Placeholder 16"/>
          <p:cNvSpPr>
            <a:spLocks noGrp="1"/>
          </p:cNvSpPr>
          <p:nvPr>
            <p:ph type="pic" sz="quarter" idx="13"/>
          </p:nvPr>
        </p:nvSpPr>
        <p:spPr>
          <a:xfrm>
            <a:off x="4800600" y="289511"/>
            <a:ext cx="6096000" cy="6172411"/>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2370672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3793368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spTree>
    <p:extLst>
      <p:ext uri="{BB962C8B-B14F-4D97-AF65-F5344CB8AC3E}">
        <p14:creationId xmlns:p14="http://schemas.microsoft.com/office/powerpoint/2010/main" val="3429054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spTree>
    <p:extLst>
      <p:ext uri="{BB962C8B-B14F-4D97-AF65-F5344CB8AC3E}">
        <p14:creationId xmlns:p14="http://schemas.microsoft.com/office/powerpoint/2010/main" val="64477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58990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447415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6117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497603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13127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28114327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02074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143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601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3049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026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079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64058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theme" Target="../theme/theme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image" Target="../media/image16.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image" Target="../media/image20.emf"/><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theme" Target="../theme/theme6.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theme" Target="../theme/theme7.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34" Type="http://schemas.openxmlformats.org/officeDocument/2006/relationships/oleObject" Target="../embeddings/oleObject1.bin"/><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tags" Target="../tags/tag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29" Type="http://schemas.openxmlformats.org/officeDocument/2006/relationships/slideLayout" Target="../slideLayouts/slideLayout173.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vmlDrawing" Target="../drawings/vmlDrawing1.v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31" Type="http://schemas.openxmlformats.org/officeDocument/2006/relationships/theme" Target="../theme/theme8.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35" Type="http://schemas.openxmlformats.org/officeDocument/2006/relationships/image" Target="../media/image3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8/28/2018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0" r:id="rId5"/>
    <p:sldLayoutId id="2147483669" r:id="rId6"/>
    <p:sldLayoutId id="2147483650" r:id="rId7"/>
    <p:sldLayoutId id="2147483649" r:id="rId8"/>
    <p:sldLayoutId id="2147483651" r:id="rId9"/>
    <p:sldLayoutId id="2147483668"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6" r:id="rId19"/>
    <p:sldLayoutId id="2147483678" r:id="rId20"/>
    <p:sldLayoutId id="2147483679" r:id="rId21"/>
    <p:sldLayoutId id="2147483807"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368406B1-5395-4EAD-BD16-C032EA563FF8}" type="datetimeFigureOut">
              <a:rPr lang="en-US" smtClean="0">
                <a:solidFill>
                  <a:prstClr val="black">
                    <a:tint val="75000"/>
                  </a:prstClr>
                </a:solidFill>
              </a:rPr>
              <a:pPr defTabSz="914400"/>
              <a:t>8/28/2018</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dirty="0">
              <a:solidFill>
                <a:prstClr val="black">
                  <a:tint val="75000"/>
                </a:prstClr>
              </a:solidFill>
            </a:endParaRPr>
          </a:p>
        </p:txBody>
      </p:sp>
      <p:sp>
        <p:nvSpPr>
          <p:cNvPr id="6" name="Slide Number Placeholder 5"/>
          <p:cNvSpPr>
            <a:spLocks noGrp="1"/>
          </p:cNvSpPr>
          <p:nvPr>
            <p:ph type="sldNum" sz="quarter" idx="4"/>
          </p:nvPr>
        </p:nvSpPr>
        <p:spPr>
          <a:xfrm>
            <a:off x="8424985" y="6356350"/>
            <a:ext cx="89095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2AD9E620-94DA-46AD-A290-2756EFB5EED5}" type="slidenum">
              <a:rPr lang="en-US" smtClean="0">
                <a:solidFill>
                  <a:prstClr val="black">
                    <a:tint val="75000"/>
                  </a:prstClr>
                </a:solidFill>
              </a:rPr>
              <a:pPr defTabSz="914400"/>
              <a:t>‹#›</a:t>
            </a:fld>
            <a:endParaRPr lang="en-US" dirty="0">
              <a:solidFill>
                <a:prstClr val="black">
                  <a:tint val="75000"/>
                </a:prstClr>
              </a:solidFill>
            </a:endParaRPr>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74088568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808" r:id="rId16"/>
    <p:sldLayoutId id="214748380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28.08.2018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8989152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400"/>
            <a:fld id="{27258FFF-F925-446B-8502-81C933981705}" type="slidenum">
              <a:rPr>
                <a:gradFill>
                  <a:gsLst>
                    <a:gs pos="2239">
                      <a:srgbClr val="505050"/>
                    </a:gs>
                    <a:gs pos="11940">
                      <a:srgbClr val="505050"/>
                    </a:gs>
                  </a:gsLst>
                  <a:lin ang="5400000" scaled="0"/>
                </a:gradFill>
              </a:rPr>
              <a:pPr defTabSz="914400"/>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91467236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112031104"/>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44676562"/>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80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14400">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defTabSz="914400">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915052538"/>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33"/>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9" name="think-cell Slide" r:id="rId34" imgW="377" imgH="377" progId="TCLayout.ActiveDocument.1">
                  <p:embed/>
                </p:oleObj>
              </mc:Choice>
              <mc:Fallback>
                <p:oleObj name="think-cell Slide" r:id="rId34" imgW="377" imgH="377" progId="TCLayout.ActiveDocument.1">
                  <p:embed/>
                  <p:pic>
                    <p:nvPicPr>
                      <p:cNvPr id="9" name="Object 8" hidden="1"/>
                      <p:cNvPicPr/>
                      <p:nvPr/>
                    </p:nvPicPr>
                    <p:blipFill>
                      <a:blip r:embed="rId35"/>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5614"/>
            <a:ext cx="11655840" cy="899665"/>
          </a:xfrm>
          <a:prstGeom prst="rect">
            <a:avLst/>
          </a:prstGeom>
        </p:spPr>
        <p:txBody>
          <a:bodyPr vert="horz" wrap="square" lIns="146304" tIns="91440" rIns="146304" bIns="91440" rtlCol="0" anchor="ctr">
            <a:noAutofit/>
          </a:bodyPr>
          <a:lstStyle/>
          <a:p>
            <a:r>
              <a:rPr lang="en-US" dirty="0"/>
              <a:t>Click to edit Master title style</a:t>
            </a:r>
          </a:p>
        </p:txBody>
      </p:sp>
      <p:sp>
        <p:nvSpPr>
          <p:cNvPr id="4" name="Text Placeholder 3"/>
          <p:cNvSpPr>
            <a:spLocks noGrp="1"/>
          </p:cNvSpPr>
          <p:nvPr>
            <p:ph type="body" idx="1"/>
          </p:nvPr>
        </p:nvSpPr>
        <p:spPr>
          <a:xfrm>
            <a:off x="269242" y="1124471"/>
            <a:ext cx="11653521" cy="168990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7686726"/>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Lst>
  <p:transition>
    <p:fade/>
  </p:transition>
  <p:hf sldNum="0" hdr="0" ftr="0" dt="0"/>
  <p:txStyles>
    <p:titleStyle>
      <a:lvl1pPr algn="l" defTabSz="914192" rtl="0" eaLnBrk="1" latinLnBrk="0" hangingPunct="1">
        <a:lnSpc>
          <a:spcPct val="90000"/>
        </a:lnSpc>
        <a:spcBef>
          <a:spcPct val="0"/>
        </a:spcBef>
        <a:buNone/>
        <a:defRPr lang="en-US" sz="3528" b="0" kern="1200" cap="none" spc="-100" baseline="0" dirty="0" smtClean="0">
          <a:ln w="3175">
            <a:noFill/>
          </a:ln>
          <a:solidFill>
            <a:schemeClr val="bg1"/>
          </a:solidFill>
          <a:effectLst/>
          <a:latin typeface="+mj-lt"/>
          <a:ea typeface="+mn-ea"/>
          <a:cs typeface="Segoe UI" pitchFamily="34" charset="0"/>
        </a:defRPr>
      </a:lvl1pPr>
    </p:titleStyle>
    <p:bodyStyle>
      <a:lvl1pPr marL="336080" marR="0" indent="-336080" algn="l" defTabSz="914192" rtl="0" eaLnBrk="1" fontAlgn="auto" latinLnBrk="0" hangingPunct="1">
        <a:lnSpc>
          <a:spcPct val="100000"/>
        </a:lnSpc>
        <a:spcBef>
          <a:spcPts val="588"/>
        </a:spcBef>
        <a:spcAft>
          <a:spcPts val="0"/>
        </a:spcAft>
        <a:buClrTx/>
        <a:buSzPct val="90000"/>
        <a:buFont typeface="Arial" pitchFamily="34" charset="0"/>
        <a:buChar char="•"/>
        <a:tabLst/>
        <a:defRPr sz="1371" kern="1200" spc="0" baseline="0">
          <a:gradFill>
            <a:gsLst>
              <a:gs pos="1250">
                <a:schemeClr val="tx1"/>
              </a:gs>
              <a:gs pos="100000">
                <a:schemeClr val="tx1"/>
              </a:gs>
            </a:gsLst>
            <a:lin ang="5400000" scaled="0"/>
          </a:gradFill>
          <a:latin typeface="+mn-lt"/>
          <a:ea typeface="+mn-ea"/>
          <a:cs typeface="+mn-cs"/>
        </a:defRPr>
      </a:lvl1pPr>
      <a:lvl2pPr marL="572581" marR="0" indent="-236500"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4" pos="7661">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781">
          <p15:clr>
            <a:srgbClr val="F26B43"/>
          </p15:clr>
        </p15:guide>
        <p15:guide id="11" pos="4205">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57.tiff"/></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3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support/legal/sla/summary/" TargetMode="External"/><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www.chef.io/solutions/windows/" TargetMode="External"/><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hyperlink" Target="https://docs.microsoft.com/en-us/azure/automation/automation-dsc-overview" TargetMode="External"/><Relationship Id="rId4" Type="http://schemas.openxmlformats.org/officeDocument/2006/relationships/hyperlink" Target="http://puppetlabs.com/solutions/microsoft" TargetMode="External"/><Relationship Id="rId9" Type="http://schemas.openxmlformats.org/officeDocument/2006/relationships/image" Target="../media/image7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45.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emf"/><Relationship Id="rId9"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45.xml"/><Relationship Id="rId5" Type="http://schemas.openxmlformats.org/officeDocument/2006/relationships/image" Target="../media/image83.png"/><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45.xml"/><Relationship Id="rId4" Type="http://schemas.openxmlformats.org/officeDocument/2006/relationships/hyperlink" Target="https://docs.microsoft.com/en-us/azure/logic-apps/logic-apps-what-are-logic-app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hyperlink" Target="https://docs.microsoft.com/en-us/azure/backup/backup-try-azure-backup-in-10-min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90.png"/><Relationship Id="rId7" Type="http://schemas.openxmlformats.org/officeDocument/2006/relationships/image" Target="../media/image94.emf"/><Relationship Id="rId2" Type="http://schemas.openxmlformats.org/officeDocument/2006/relationships/notesSlide" Target="../notesSlides/notesSlide33.xml"/><Relationship Id="rId1" Type="http://schemas.openxmlformats.org/officeDocument/2006/relationships/slideLayout" Target="../slideLayouts/slideLayout20.xml"/><Relationship Id="rId6" Type="http://schemas.openxmlformats.org/officeDocument/2006/relationships/image" Target="../media/image93.emf"/><Relationship Id="rId11" Type="http://schemas.microsoft.com/office/2007/relationships/hdphoto" Target="../media/hdphoto5.wdp"/><Relationship Id="rId5" Type="http://schemas.openxmlformats.org/officeDocument/2006/relationships/image" Target="../media/image92.emf"/><Relationship Id="rId10" Type="http://schemas.openxmlformats.org/officeDocument/2006/relationships/image" Target="../media/image97.png"/><Relationship Id="rId4" Type="http://schemas.openxmlformats.org/officeDocument/2006/relationships/image" Target="../media/image91.emf"/><Relationship Id="rId9"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4.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87.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54.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68379"/>
            <a:ext cx="5535766" cy="1792850"/>
          </a:xfrm>
        </p:spPr>
        <p:txBody>
          <a:bodyPr/>
          <a:lstStyle/>
          <a:p>
            <a:r>
              <a:rPr lang="en-US" dirty="0"/>
              <a:t>Design for Operations</a:t>
            </a:r>
          </a:p>
        </p:txBody>
      </p:sp>
    </p:spTree>
    <p:extLst>
      <p:ext uri="{BB962C8B-B14F-4D97-AF65-F5344CB8AC3E}">
        <p14:creationId xmlns:p14="http://schemas.microsoft.com/office/powerpoint/2010/main" val="45267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p:txBody>
          <a:bodyPr>
            <a:normAutofit lnSpcReduction="100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a:stretch>
            <a:fillRect/>
          </a:stretch>
        </p:blipFill>
        <p:spPr>
          <a:xfrm>
            <a:off x="8870763" y="870384"/>
            <a:ext cx="3030105" cy="1775173"/>
          </a:xfrm>
          <a:prstGeom prst="rect">
            <a:avLst/>
          </a:prstGeom>
        </p:spPr>
      </p:pic>
    </p:spTree>
    <p:extLst>
      <p:ext uri="{BB962C8B-B14F-4D97-AF65-F5344CB8AC3E}">
        <p14:creationId xmlns:p14="http://schemas.microsoft.com/office/powerpoint/2010/main" val="7505224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p:txBody>
          <a:bodyPr>
            <a:normAutofit/>
          </a:bodyPr>
          <a:lstStyle/>
          <a:p>
            <a:br>
              <a:rPr lang="en-US" dirty="0"/>
            </a:br>
            <a:endParaRPr lang="en-US" dirty="0"/>
          </a:p>
        </p:txBody>
      </p:sp>
      <p:pic>
        <p:nvPicPr>
          <p:cNvPr id="6" name="Picture 5"/>
          <p:cNvPicPr>
            <a:picLocks noChangeAspect="1"/>
          </p:cNvPicPr>
          <p:nvPr/>
        </p:nvPicPr>
        <p:blipFill>
          <a:blip r:embed="rId3"/>
          <a:stretch>
            <a:fillRect/>
          </a:stretch>
        </p:blipFill>
        <p:spPr>
          <a:xfrm>
            <a:off x="1133856" y="1666534"/>
            <a:ext cx="5967503" cy="4535302"/>
          </a:xfrm>
          <a:prstGeom prst="rect">
            <a:avLst/>
          </a:prstGeom>
        </p:spPr>
      </p:pic>
    </p:spTree>
    <p:extLst>
      <p:ext uri="{BB962C8B-B14F-4D97-AF65-F5344CB8AC3E}">
        <p14:creationId xmlns:p14="http://schemas.microsoft.com/office/powerpoint/2010/main" val="253677098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4" name="Picture 3"/>
          <p:cNvPicPr>
            <a:picLocks noChangeAspect="1"/>
          </p:cNvPicPr>
          <p:nvPr/>
        </p:nvPicPr>
        <p:blipFill>
          <a:blip r:embed="rId4"/>
          <a:stretch>
            <a:fillRect/>
          </a:stretch>
        </p:blipFill>
        <p:spPr>
          <a:xfrm>
            <a:off x="2266950" y="2432050"/>
            <a:ext cx="7658100" cy="1993900"/>
          </a:xfrm>
          <a:prstGeom prst="rect">
            <a:avLst/>
          </a:prstGeom>
        </p:spPr>
      </p:pic>
    </p:spTree>
    <p:extLst>
      <p:ext uri="{BB962C8B-B14F-4D97-AF65-F5344CB8AC3E}">
        <p14:creationId xmlns:p14="http://schemas.microsoft.com/office/powerpoint/2010/main" val="551036567"/>
      </p:ext>
    </p:extLst>
  </p:cSld>
  <p:clrMapOvr>
    <a:overrideClrMapping bg1="lt1" tx1="dk1" bg2="lt2" tx2="dk2" accent1="accent1" accent2="accent2" accent3="accent3" accent4="accent4" accent5="accent5" accent6="accent6" hlink="hlink" folHlink="folHlink"/>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289957"/>
            <a:ext cx="11655840" cy="899537"/>
          </a:xfrm>
        </p:spPr>
        <p:txBody>
          <a:bodyPr/>
          <a:lstStyle/>
          <a:p>
            <a:r>
              <a:rPr lang="en-US" dirty="0"/>
              <a:t>Application Insights Ecosystem</a:t>
            </a:r>
          </a:p>
        </p:txBody>
      </p:sp>
      <p:grpSp>
        <p:nvGrpSpPr>
          <p:cNvPr id="13" name="Group 12">
            <a:extLst>
              <a:ext uri="{FF2B5EF4-FFF2-40B4-BE49-F238E27FC236}">
                <a16:creationId xmlns:a16="http://schemas.microsoft.com/office/drawing/2014/main" id="{4BBA2BD5-F853-4D25-BA6F-43E80C8E8202}"/>
              </a:ext>
            </a:extLst>
          </p:cNvPr>
          <p:cNvGrpSpPr/>
          <p:nvPr/>
        </p:nvGrpSpPr>
        <p:grpSpPr>
          <a:xfrm>
            <a:off x="8131302" y="1798334"/>
            <a:ext cx="3847346" cy="2069343"/>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Export &amp; Correlation</a:t>
              </a:r>
              <a:endParaRPr lang="en-US" altLang="en-US" sz="2800" dirty="0">
                <a:solidFill>
                  <a:srgbClr val="FFFFFF"/>
                </a:solidFill>
                <a:latin typeface="Arial" panose="020B0604020202020204" pitchFamily="34" charset="0"/>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grpSp>
        <p:nvGrpSpPr>
          <p:cNvPr id="12" name="Group 11">
            <a:extLst>
              <a:ext uri="{FF2B5EF4-FFF2-40B4-BE49-F238E27FC236}">
                <a16:creationId xmlns:a16="http://schemas.microsoft.com/office/drawing/2014/main" id="{FE936866-5225-419C-A597-534B38884CEF}"/>
              </a:ext>
            </a:extLst>
          </p:cNvPr>
          <p:cNvGrpSpPr/>
          <p:nvPr/>
        </p:nvGrpSpPr>
        <p:grpSpPr>
          <a:xfrm>
            <a:off x="4178356" y="1798334"/>
            <a:ext cx="3978668" cy="2069344"/>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Exploration</a:t>
              </a:r>
              <a:endParaRPr lang="en-US" altLang="en-US" sz="2800" dirty="0">
                <a:solidFill>
                  <a:srgbClr val="FFFFFF"/>
                </a:solidFill>
                <a:latin typeface="Arial" panose="020B0604020202020204" pitchFamily="34" charset="0"/>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nvGrpSpPr>
            <p:cNvPr id="83" name="Group 82"/>
            <p:cNvGrpSpPr/>
            <p:nvPr/>
          </p:nvGrpSpPr>
          <p:grpSpPr>
            <a:xfrm>
              <a:off x="4338682" y="2387041"/>
              <a:ext cx="3981907" cy="1524439"/>
              <a:chOff x="4338414" y="2943626"/>
              <a:chExt cx="3982472" cy="1524659"/>
            </a:xfrm>
          </p:grpSpPr>
          <p:grpSp>
            <p:nvGrpSpPr>
              <p:cNvPr id="51" name="Group 50"/>
              <p:cNvGrpSpPr/>
              <p:nvPr/>
            </p:nvGrpSpPr>
            <p:grpSpPr>
              <a:xfrm>
                <a:off x="4399174" y="2943626"/>
                <a:ext cx="3921712" cy="1509091"/>
                <a:chOff x="4367109" y="1706319"/>
                <a:chExt cx="3845165" cy="1479635"/>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algn="ctr" defTabSz="914192" eaLnBrk="0" fontAlgn="base" hangingPunct="0">
                      <a:spcBef>
                        <a:spcPct val="0"/>
                      </a:spcBef>
                      <a:spcAft>
                        <a:spcPct val="0"/>
                      </a:spcAft>
                      <a:defRPr/>
                    </a:pPr>
                    <a:r>
                      <a:rPr lang="en-US" altLang="en-US" sz="1400" dirty="0">
                        <a:solidFill>
                          <a:srgbClr val="29A2DA"/>
                        </a:solidFill>
                        <a:latin typeface="Segoe UI Semibold" panose="020B0702040204020203" pitchFamily="34" charset="0"/>
                      </a:rPr>
                      <a:t>Microsoft Azure </a:t>
                    </a:r>
                    <a:r>
                      <a:rPr lang="en-US" altLang="en-US" sz="1400" dirty="0">
                        <a:solidFill>
                          <a:srgbClr val="FFFFFF"/>
                        </a:solidFill>
                        <a:latin typeface="Segoe UI Semibold" panose="020B0702040204020203" pitchFamily="34" charset="0"/>
                      </a:rPr>
                      <a:t>Portal</a:t>
                    </a:r>
                    <a:endParaRPr lang="en-US" altLang="en-US" sz="900" b="1" dirty="0">
                      <a:solidFill>
                        <a:srgbClr val="FFFFFF"/>
                      </a:solidFill>
                      <a:latin typeface="Segoe UI Bold" panose="020B0802040204020203" pitchFamily="34" charset="0"/>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Azure Monitor</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Application Map</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Live Metrics Stream</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Profiler &amp; Debugger</a:t>
                    </a:r>
                  </a:p>
                </p:txBody>
              </p:sp>
            </p:grpSp>
            <p:sp>
              <p:nvSpPr>
                <p:cNvPr id="53" name="Rectangle 52"/>
                <p:cNvSpPr/>
                <p:nvPr/>
              </p:nvSpPr>
              <p:spPr>
                <a:xfrm>
                  <a:off x="6254581" y="2879929"/>
                  <a:ext cx="1957693" cy="306025"/>
                </a:xfrm>
                <a:prstGeom prst="rect">
                  <a:avLst/>
                </a:prstGeom>
              </p:spPr>
              <p:txBody>
                <a:bodyPr wrap="square">
                  <a:spAutoFit/>
                </a:bodyPr>
                <a:lstStyle/>
                <a:p>
                  <a:pPr algn="ctr" defTabSz="914192"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Analytics Portal</a:t>
                  </a:r>
                  <a:endParaRPr lang="en-US" altLang="en-US" sz="1400" dirty="0">
                    <a:solidFill>
                      <a:srgbClr val="FFFFFF"/>
                    </a:solidFill>
                    <a:latin typeface="Arial" panose="020B0604020202020204" pitchFamily="34" charset="0"/>
                  </a:endParaRPr>
                </a:p>
              </p:txBody>
            </p:sp>
          </p:grpSp>
          <p:sp>
            <p:nvSpPr>
              <p:cNvPr id="79" name="Rectangle 78"/>
              <p:cNvSpPr/>
              <p:nvPr/>
            </p:nvSpPr>
            <p:spPr>
              <a:xfrm>
                <a:off x="4699245" y="4127104"/>
                <a:ext cx="1624975" cy="318286"/>
              </a:xfrm>
              <a:prstGeom prst="rect">
                <a:avLst/>
              </a:prstGeom>
            </p:spPr>
            <p:txBody>
              <a:bodyPr wrap="none">
                <a:spAutoFit/>
              </a:bodyPr>
              <a:lstStyle/>
              <a:p>
                <a:pPr defTabSz="914192">
                  <a:defRPr/>
                </a:pPr>
                <a:r>
                  <a:rPr lang="en-US" sz="1400" dirty="0">
                    <a:solidFill>
                      <a:srgbClr val="B379C1"/>
                    </a:solidFill>
                    <a:latin typeface="Segoe UI Semibold" panose="020B0702040204020203" pitchFamily="34" charset="0"/>
                    <a:cs typeface="Segoe UI Semibold" panose="020B0702040204020203" pitchFamily="34" charset="0"/>
                  </a:rPr>
                  <a:t>Visual Studio </a:t>
                </a:r>
                <a:r>
                  <a:rPr lang="en-US" sz="1400" dirty="0">
                    <a:solidFill>
                      <a:srgbClr val="FFFFFF"/>
                    </a:solidFill>
                    <a:latin typeface="Segoe UI Semibold" panose="020B0702040204020203" pitchFamily="34" charset="0"/>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8261980" y="2332651"/>
            <a:ext cx="3844907" cy="1482266"/>
            <a:chOff x="8427961" y="2935499"/>
            <a:chExt cx="3922561" cy="1512204"/>
          </a:xfrm>
        </p:grpSpPr>
        <p:grpSp>
          <p:nvGrpSpPr>
            <p:cNvPr id="57" name="Group 56"/>
            <p:cNvGrpSpPr/>
            <p:nvPr/>
          </p:nvGrpSpPr>
          <p:grpSpPr>
            <a:xfrm>
              <a:off x="8427961" y="2935499"/>
              <a:ext cx="3922561" cy="1512204"/>
              <a:chOff x="8317259" y="1698351"/>
              <a:chExt cx="3845997" cy="1482688"/>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Power BI</a:t>
                  </a:r>
                  <a:endParaRPr lang="en-US" altLang="en-US" sz="1400" dirty="0">
                    <a:solidFill>
                      <a:srgbClr val="FFFFFF"/>
                    </a:solidFill>
                    <a:latin typeface="Arial" panose="020B0604020202020204" pitchFamily="34" charset="0"/>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29A2DA"/>
                    </a:solidFill>
                    <a:latin typeface="Segoe UI Semibold" panose="020B0702040204020203" pitchFamily="34" charset="0"/>
                  </a:rPr>
                  <a:t>Microsoft Azure </a:t>
                </a:r>
                <a:r>
                  <a:rPr lang="en-US" altLang="en-US" sz="1400" dirty="0">
                    <a:solidFill>
                      <a:srgbClr val="FFFFFF"/>
                    </a:solidFill>
                    <a:latin typeface="Segoe UI Semibold" panose="020B0702040204020203" pitchFamily="34" charset="0"/>
                  </a:rPr>
                  <a:t>dashboards</a:t>
                </a:r>
                <a:endParaRPr lang="en-US" altLang="en-US" sz="1400" dirty="0">
                  <a:solidFill>
                    <a:srgbClr val="FFFFFF"/>
                  </a:solidFill>
                  <a:latin typeface="Arial" panose="020B0604020202020204" pitchFamily="34" charset="0"/>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OMS Connector</a:t>
                  </a:r>
                  <a:endParaRPr lang="en-US" altLang="en-US" sz="1400" dirty="0">
                    <a:solidFill>
                      <a:srgbClr val="FFFFFF"/>
                    </a:solidFill>
                    <a:latin typeface="Arial" panose="020B0604020202020204" pitchFamily="34" charset="0"/>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Data Access APIs</a:t>
                </a:r>
                <a:endParaRPr lang="en-US" altLang="en-US" sz="1400" dirty="0">
                  <a:solidFill>
                    <a:srgbClr val="FFFFFF"/>
                  </a:solidFill>
                  <a:latin typeface="Arial" panose="020B0604020202020204" pitchFamily="34" charset="0"/>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a:clrChange>
                    <a:clrFrom>
                      <a:srgbClr val="FFFFFF"/>
                    </a:clrFrom>
                    <a:clrTo>
                      <a:srgbClr val="FFFFFF">
                        <a:alpha val="0"/>
                      </a:srgbClr>
                    </a:clrTo>
                  </a:clrChange>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Blob storage</a:t>
                  </a:r>
                  <a:endParaRPr lang="en-US" altLang="en-US" sz="1400" dirty="0">
                    <a:solidFill>
                      <a:srgbClr val="FFFFFF"/>
                    </a:solidFill>
                    <a:latin typeface="Arial" panose="020B0604020202020204" pitchFamily="34" charset="0"/>
                  </a:endParaRPr>
                </a:p>
              </p:txBody>
            </p:sp>
          </p:grpSp>
          <p:sp>
            <p:nvSpPr>
              <p:cNvPr id="63" name="Rectangle 62"/>
              <p:cNvSpPr/>
              <p:nvPr/>
            </p:nvSpPr>
            <p:spPr>
              <a:xfrm>
                <a:off x="10616879" y="2554451"/>
                <a:ext cx="1320070" cy="521506"/>
              </a:xfrm>
              <a:prstGeom prst="rect">
                <a:avLst/>
              </a:prstGeom>
            </p:spPr>
            <p:txBody>
              <a:bodyPr wrap="square">
                <a:spAutoFit/>
              </a:bodyPr>
              <a:lstStyle/>
              <a:p>
                <a:pPr defTabSz="914192">
                  <a:defRPr/>
                </a:pPr>
                <a:r>
                  <a:rPr lang="en-US" sz="1400" dirty="0">
                    <a:solidFill>
                      <a:srgbClr val="B379C1"/>
                    </a:solidFill>
                    <a:latin typeface="Segoe UI Semibold" panose="020B0702040204020203" pitchFamily="34" charset="0"/>
                    <a:cs typeface="Segoe UI Semibold" panose="020B0702040204020203" pitchFamily="34" charset="0"/>
                  </a:rPr>
                  <a:t>Visual Studio</a:t>
                </a:r>
                <a:r>
                  <a:rPr lang="en-US" sz="1400" dirty="0">
                    <a:solidFill>
                      <a:srgbClr val="505050"/>
                    </a:solidFill>
                    <a:latin typeface="Segoe UI Semibold" panose="020B0702040204020203" pitchFamily="34" charset="0"/>
                    <a:cs typeface="Segoe UI Semibold" panose="020B0702040204020203" pitchFamily="34" charset="0"/>
                  </a:rPr>
                  <a:t> </a:t>
                </a:r>
                <a:r>
                  <a:rPr lang="en-US" sz="1400" dirty="0">
                    <a:solidFill>
                      <a:srgbClr val="FFFFFF"/>
                    </a:solidFill>
                    <a:latin typeface="Segoe UI Semibold" panose="020B0702040204020203" pitchFamily="34" charset="0"/>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225410" y="4393249"/>
            <a:ext cx="11753238" cy="513039"/>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Support</a:t>
            </a:r>
            <a:endParaRPr lang="en-US" altLang="en-US" sz="2800"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225410" y="4906290"/>
            <a:ext cx="11753238" cy="1556304"/>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5" anchor="t" anchorCtr="0" compatLnSpc="1">
            <a:prstTxWarp prst="textNoShape">
              <a:avLst/>
            </a:prstTxWarp>
          </a:bodyPr>
          <a:lstStyle/>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ASP.NET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ASP.NET Core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Java - J2EE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Windows Desktop</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WCF</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JavaScript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Node.JS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PHP</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Python</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Ruby</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Angular</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Docker</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Kubernetes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Dynamics CRM</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Web Apps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Cloud Services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VMs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Functions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Service Fabric</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Glimpse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Spring</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Log4Net/NLog</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Log4J/Logback</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System.Diagnostics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Semantic Logging (SLAB)</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ETW/</a:t>
            </a:r>
            <a:r>
              <a:rPr lang="en-US" sz="1400" dirty="0" err="1">
                <a:solidFill>
                  <a:srgbClr val="FFFFFF"/>
                </a:solidFill>
                <a:latin typeface="Segoe UI Semibold" panose="020B0702040204020203" pitchFamily="34" charset="0"/>
                <a:cs typeface="Segoe UI Semibold" panose="020B0702040204020203" pitchFamily="34" charset="0"/>
              </a:rPr>
              <a:t>EventSource</a:t>
            </a:r>
            <a:endParaRPr lang="en-US" sz="1400" dirty="0">
              <a:solidFill>
                <a:srgbClr val="FFFFFF"/>
              </a:solidFill>
              <a:latin typeface="Segoe UI Semibold" panose="020B0702040204020203" pitchFamily="34" charset="0"/>
              <a:cs typeface="Segoe UI Semibold" panose="020B0702040204020203" pitchFamily="34" charset="0"/>
            </a:endParaRP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LogStash</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Collectd</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Concrete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Drupal</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Joomla</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SharePoint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WordPress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Orchard</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id="{DE09A68E-98B2-4B67-97FC-53574DCD9729}"/>
              </a:ext>
            </a:extLst>
          </p:cNvPr>
          <p:cNvSpPr txBox="1"/>
          <p:nvPr/>
        </p:nvSpPr>
        <p:spPr>
          <a:xfrm>
            <a:off x="11479578" y="5997164"/>
            <a:ext cx="447558" cy="523220"/>
          </a:xfrm>
          <a:prstGeom prst="rect">
            <a:avLst/>
          </a:prstGeom>
          <a:noFill/>
        </p:spPr>
        <p:txBody>
          <a:bodyPr wrap="none" rtlCol="0">
            <a:spAutoFit/>
          </a:bodyPr>
          <a:lstStyle/>
          <a:p>
            <a:pPr defTabSz="914367">
              <a:defRPr/>
            </a:pPr>
            <a:r>
              <a:rPr lang="en-US" sz="2800" dirty="0">
                <a:solidFill>
                  <a:srgbClr val="FFFFFF"/>
                </a:solidFill>
              </a:rPr>
              <a:t>…</a:t>
            </a:r>
          </a:p>
        </p:txBody>
      </p:sp>
      <p:grpSp>
        <p:nvGrpSpPr>
          <p:cNvPr id="2" name="Group 1">
            <a:extLst>
              <a:ext uri="{FF2B5EF4-FFF2-40B4-BE49-F238E27FC236}">
                <a16:creationId xmlns:a16="http://schemas.microsoft.com/office/drawing/2014/main" id="{2839B3B5-177A-43BF-A0AE-021E0F7C51AB}"/>
              </a:ext>
            </a:extLst>
          </p:cNvPr>
          <p:cNvGrpSpPr/>
          <p:nvPr/>
        </p:nvGrpSpPr>
        <p:grpSpPr>
          <a:xfrm>
            <a:off x="277573" y="1798332"/>
            <a:ext cx="3835564" cy="2069345"/>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Ingestion</a:t>
              </a:r>
              <a:endParaRPr lang="en-US" altLang="en-US" sz="700" dirty="0">
                <a:solidFill>
                  <a:srgbClr val="FFFFFF"/>
                </a:solidFill>
                <a:latin typeface="Arial" panose="020B0604020202020204" pitchFamily="34" charset="0"/>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nvGrpSpPr>
            <p:cNvPr id="14" name="Group 13">
              <a:extLst>
                <a:ext uri="{FF2B5EF4-FFF2-40B4-BE49-F238E27FC236}">
                  <a16:creationId xmlns:a16="http://schemas.microsoft.com/office/drawing/2014/main"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    SCOM MP                      Open Schema</a:t>
                  </a:r>
                  <a:endParaRPr lang="en-US" altLang="en-US" sz="900" dirty="0">
                    <a:solidFill>
                      <a:srgbClr val="FFFFFF"/>
                    </a:solidFill>
                    <a:latin typeface="Arial" panose="020B0604020202020204" pitchFamily="34" charset="0"/>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algn="ctr" defTabSz="914049" eaLnBrk="0" fontAlgn="base" hangingPunct="0">
                      <a:spcBef>
                        <a:spcPct val="0"/>
                      </a:spcBef>
                      <a:spcAft>
                        <a:spcPct val="0"/>
                      </a:spcAft>
                      <a:defRPr/>
                    </a:pPr>
                    <a:r>
                      <a:rPr lang="en-US" altLang="en-US" sz="1400" b="1" dirty="0">
                        <a:solidFill>
                          <a:srgbClr val="E0C8E6"/>
                        </a:solidFill>
                        <a:latin typeface="Segoe UI Bold" panose="020B0802040204020203" pitchFamily="34" charset="0"/>
                        <a:cs typeface="Segoe UI Bold" panose="020B0802040204020203" pitchFamily="34" charset="0"/>
                      </a:rPr>
                      <a:t>Application Insights</a:t>
                    </a:r>
                    <a:endParaRPr lang="en-US" altLang="en-US" sz="900" b="1" dirty="0">
                      <a:solidFill>
                        <a:srgbClr val="E0C8E6"/>
                      </a:solidFill>
                      <a:latin typeface="Segoe UI Bold" panose="020B0802040204020203" pitchFamily="34" charset="0"/>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Open Source SDKs</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Status Monitor </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Azure Extensions</a:t>
                    </a:r>
                  </a:p>
                </p:txBody>
              </p:sp>
            </p:grpSp>
          </p:grpSp>
          <p:pic>
            <p:nvPicPr>
              <p:cNvPr id="1028" name="Picture 4" descr="Image result for scom icon">
                <a:extLst>
                  <a:ext uri="{FF2B5EF4-FFF2-40B4-BE49-F238E27FC236}">
                    <a16:creationId xmlns:a16="http://schemas.microsoft.com/office/drawing/2014/main" id="{673002B1-D8C6-4B31-8D22-0273D3E55A6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4840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 platform monitoring and alerting strategy</a:t>
            </a:r>
          </a:p>
        </p:txBody>
      </p:sp>
    </p:spTree>
    <p:extLst>
      <p:ext uri="{BB962C8B-B14F-4D97-AF65-F5344CB8AC3E}">
        <p14:creationId xmlns:p14="http://schemas.microsoft.com/office/powerpoint/2010/main" val="4168300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326EF179-CD10-4530-87CC-E6713018ED2C}"/>
              </a:ext>
            </a:extLst>
          </p:cNvPr>
          <p:cNvGrpSpPr>
            <a:grpSpLocks noChangeAspect="1"/>
          </p:cNvGrpSpPr>
          <p:nvPr/>
        </p:nvGrpSpPr>
        <p:grpSpPr bwMode="auto">
          <a:xfrm flipV="1">
            <a:off x="4454991" y="1736430"/>
            <a:ext cx="3238507" cy="3187109"/>
            <a:chOff x="8085" y="74"/>
            <a:chExt cx="2998" cy="2950"/>
          </a:xfrm>
        </p:grpSpPr>
        <p:sp>
          <p:nvSpPr>
            <p:cNvPr id="6" name="Freeform 5">
              <a:extLst>
                <a:ext uri="{FF2B5EF4-FFF2-40B4-BE49-F238E27FC236}">
                  <a16:creationId xmlns:a16="http://schemas.microsoft.com/office/drawing/2014/main" id="{D7D7C372-5A59-4198-95DE-48C262290373}"/>
                </a:ext>
              </a:extLst>
            </p:cNvPr>
            <p:cNvSpPr>
              <a:spLocks/>
            </p:cNvSpPr>
            <p:nvPr/>
          </p:nvSpPr>
          <p:spPr bwMode="auto">
            <a:xfrm>
              <a:off x="8779" y="74"/>
              <a:ext cx="1615" cy="244"/>
            </a:xfrm>
            <a:custGeom>
              <a:avLst/>
              <a:gdLst>
                <a:gd name="T0" fmla="*/ 0 w 410"/>
                <a:gd name="T1" fmla="*/ 61 h 62"/>
                <a:gd name="T2" fmla="*/ 205 w 410"/>
                <a:gd name="T3" fmla="*/ 0 h 62"/>
                <a:gd name="T4" fmla="*/ 410 w 410"/>
                <a:gd name="T5" fmla="*/ 62 h 62"/>
              </a:gdLst>
              <a:ahLst/>
              <a:cxnLst>
                <a:cxn ang="0">
                  <a:pos x="T0" y="T1"/>
                </a:cxn>
                <a:cxn ang="0">
                  <a:pos x="T2" y="T3"/>
                </a:cxn>
                <a:cxn ang="0">
                  <a:pos x="T4" y="T5"/>
                </a:cxn>
              </a:cxnLst>
              <a:rect l="0" t="0" r="r" b="b"/>
              <a:pathLst>
                <a:path w="410" h="62">
                  <a:moveTo>
                    <a:pt x="0" y="61"/>
                  </a:moveTo>
                  <a:cubicBezTo>
                    <a:pt x="59" y="23"/>
                    <a:pt x="129" y="0"/>
                    <a:pt x="205" y="0"/>
                  </a:cubicBezTo>
                  <a:cubicBezTo>
                    <a:pt x="280" y="0"/>
                    <a:pt x="350" y="23"/>
                    <a:pt x="410" y="62"/>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E60A974E-C14D-49A3-80FD-DF7E34606088}"/>
                </a:ext>
              </a:extLst>
            </p:cNvPr>
            <p:cNvSpPr>
              <a:spLocks/>
            </p:cNvSpPr>
            <p:nvPr/>
          </p:nvSpPr>
          <p:spPr bwMode="auto">
            <a:xfrm>
              <a:off x="8085" y="401"/>
              <a:ext cx="575" cy="1532"/>
            </a:xfrm>
            <a:custGeom>
              <a:avLst/>
              <a:gdLst>
                <a:gd name="T0" fmla="*/ 19 w 146"/>
                <a:gd name="T1" fmla="*/ 389 h 389"/>
                <a:gd name="T2" fmla="*/ 24 w 146"/>
                <a:gd name="T3" fmla="*/ 176 h 389"/>
                <a:gd name="T4" fmla="*/ 146 w 146"/>
                <a:gd name="T5" fmla="*/ 0 h 389"/>
              </a:gdLst>
              <a:ahLst/>
              <a:cxnLst>
                <a:cxn ang="0">
                  <a:pos x="T0" y="T1"/>
                </a:cxn>
                <a:cxn ang="0">
                  <a:pos x="T2" y="T3"/>
                </a:cxn>
                <a:cxn ang="0">
                  <a:pos x="T4" y="T5"/>
                </a:cxn>
              </a:cxnLst>
              <a:rect l="0" t="0" r="r" b="b"/>
              <a:pathLst>
                <a:path w="146" h="389">
                  <a:moveTo>
                    <a:pt x="19" y="389"/>
                  </a:moveTo>
                  <a:cubicBezTo>
                    <a:pt x="0" y="321"/>
                    <a:pt x="1" y="248"/>
                    <a:pt x="24" y="176"/>
                  </a:cubicBezTo>
                  <a:cubicBezTo>
                    <a:pt x="47" y="104"/>
                    <a:pt x="91" y="44"/>
                    <a:pt x="146" y="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221A6BDC-DB22-49B9-A7C6-B0FE7FD6B18B}"/>
                </a:ext>
              </a:extLst>
            </p:cNvPr>
            <p:cNvSpPr>
              <a:spLocks/>
            </p:cNvSpPr>
            <p:nvPr/>
          </p:nvSpPr>
          <p:spPr bwMode="auto">
            <a:xfrm>
              <a:off x="10512" y="405"/>
              <a:ext cx="571" cy="1532"/>
            </a:xfrm>
            <a:custGeom>
              <a:avLst/>
              <a:gdLst>
                <a:gd name="T0" fmla="*/ 0 w 145"/>
                <a:gd name="T1" fmla="*/ 0 h 389"/>
                <a:gd name="T2" fmla="*/ 121 w 145"/>
                <a:gd name="T3" fmla="*/ 175 h 389"/>
                <a:gd name="T4" fmla="*/ 126 w 145"/>
                <a:gd name="T5" fmla="*/ 389 h 389"/>
              </a:gdLst>
              <a:ahLst/>
              <a:cxnLst>
                <a:cxn ang="0">
                  <a:pos x="T0" y="T1"/>
                </a:cxn>
                <a:cxn ang="0">
                  <a:pos x="T2" y="T3"/>
                </a:cxn>
                <a:cxn ang="0">
                  <a:pos x="T4" y="T5"/>
                </a:cxn>
              </a:cxnLst>
              <a:rect l="0" t="0" r="r" b="b"/>
              <a:pathLst>
                <a:path w="145" h="389">
                  <a:moveTo>
                    <a:pt x="0" y="0"/>
                  </a:moveTo>
                  <a:cubicBezTo>
                    <a:pt x="55" y="44"/>
                    <a:pt x="98" y="104"/>
                    <a:pt x="121" y="175"/>
                  </a:cubicBezTo>
                  <a:cubicBezTo>
                    <a:pt x="144" y="247"/>
                    <a:pt x="145" y="321"/>
                    <a:pt x="126" y="389"/>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8F5A1C75-EFB9-4B80-80E0-5DDAFB38C09B}"/>
                </a:ext>
              </a:extLst>
            </p:cNvPr>
            <p:cNvSpPr>
              <a:spLocks/>
            </p:cNvSpPr>
            <p:nvPr/>
          </p:nvSpPr>
          <p:spPr bwMode="auto">
            <a:xfrm>
              <a:off x="8203" y="2075"/>
              <a:ext cx="1304" cy="949"/>
            </a:xfrm>
            <a:custGeom>
              <a:avLst/>
              <a:gdLst>
                <a:gd name="T0" fmla="*/ 331 w 331"/>
                <a:gd name="T1" fmla="*/ 241 h 241"/>
                <a:gd name="T2" fmla="*/ 130 w 331"/>
                <a:gd name="T3" fmla="*/ 170 h 241"/>
                <a:gd name="T4" fmla="*/ 0 w 331"/>
                <a:gd name="T5" fmla="*/ 0 h 241"/>
              </a:gdLst>
              <a:ahLst/>
              <a:cxnLst>
                <a:cxn ang="0">
                  <a:pos x="T0" y="T1"/>
                </a:cxn>
                <a:cxn ang="0">
                  <a:pos x="T2" y="T3"/>
                </a:cxn>
                <a:cxn ang="0">
                  <a:pos x="T4" y="T5"/>
                </a:cxn>
              </a:cxnLst>
              <a:rect l="0" t="0" r="r" b="b"/>
              <a:pathLst>
                <a:path w="331" h="241">
                  <a:moveTo>
                    <a:pt x="331" y="241"/>
                  </a:moveTo>
                  <a:cubicBezTo>
                    <a:pt x="261" y="238"/>
                    <a:pt x="191" y="215"/>
                    <a:pt x="130" y="170"/>
                  </a:cubicBezTo>
                  <a:cubicBezTo>
                    <a:pt x="69" y="126"/>
                    <a:pt x="25" y="66"/>
                    <a:pt x="0" y="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a:extLst>
                <a:ext uri="{FF2B5EF4-FFF2-40B4-BE49-F238E27FC236}">
                  <a16:creationId xmlns:a16="http://schemas.microsoft.com/office/drawing/2014/main" id="{2BF0C3A8-6893-4FDD-B3B1-AA6332FE418F}"/>
                </a:ext>
              </a:extLst>
            </p:cNvPr>
            <p:cNvSpPr>
              <a:spLocks/>
            </p:cNvSpPr>
            <p:nvPr/>
          </p:nvSpPr>
          <p:spPr bwMode="auto">
            <a:xfrm>
              <a:off x="9657" y="2079"/>
              <a:ext cx="1304" cy="945"/>
            </a:xfrm>
            <a:custGeom>
              <a:avLst/>
              <a:gdLst>
                <a:gd name="T0" fmla="*/ 331 w 331"/>
                <a:gd name="T1" fmla="*/ 0 h 240"/>
                <a:gd name="T2" fmla="*/ 202 w 331"/>
                <a:gd name="T3" fmla="*/ 169 h 240"/>
                <a:gd name="T4" fmla="*/ 0 w 331"/>
                <a:gd name="T5" fmla="*/ 240 h 240"/>
              </a:gdLst>
              <a:ahLst/>
              <a:cxnLst>
                <a:cxn ang="0">
                  <a:pos x="T0" y="T1"/>
                </a:cxn>
                <a:cxn ang="0">
                  <a:pos x="T2" y="T3"/>
                </a:cxn>
                <a:cxn ang="0">
                  <a:pos x="T4" y="T5"/>
                </a:cxn>
              </a:cxnLst>
              <a:rect l="0" t="0" r="r" b="b"/>
              <a:pathLst>
                <a:path w="331" h="240">
                  <a:moveTo>
                    <a:pt x="331" y="0"/>
                  </a:moveTo>
                  <a:cubicBezTo>
                    <a:pt x="306" y="66"/>
                    <a:pt x="263" y="125"/>
                    <a:pt x="202" y="169"/>
                  </a:cubicBezTo>
                  <a:cubicBezTo>
                    <a:pt x="141" y="214"/>
                    <a:pt x="70" y="237"/>
                    <a:pt x="0" y="24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5" name="TextBox 114">
            <a:extLst>
              <a:ext uri="{FF2B5EF4-FFF2-40B4-BE49-F238E27FC236}">
                <a16:creationId xmlns:a16="http://schemas.microsoft.com/office/drawing/2014/main" id="{DC4E8956-08D9-4434-8523-BAB5D3015396}"/>
              </a:ext>
            </a:extLst>
          </p:cNvPr>
          <p:cNvSpPr txBox="1">
            <a:spLocks noChangeAspect="1"/>
          </p:cNvSpPr>
          <p:nvPr/>
        </p:nvSpPr>
        <p:spPr>
          <a:xfrm>
            <a:off x="8836525" y="3260947"/>
            <a:ext cx="1354058"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a:t>
            </a:r>
          </a:p>
        </p:txBody>
      </p:sp>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8428884" y="1491392"/>
            <a:ext cx="1200427"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SECURE</a:t>
            </a:r>
          </a:p>
        </p:txBody>
      </p:sp>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5312215" y="5699254"/>
            <a:ext cx="1509935"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spc="49">
                <a:gradFill>
                  <a:gsLst>
                    <a:gs pos="78761">
                      <a:schemeClr val="tx1"/>
                    </a:gs>
                    <a:gs pos="0">
                      <a:schemeClr val="tx1"/>
                    </a:gs>
                  </a:gsLst>
                  <a:lin ang="5400000" scaled="0"/>
                </a:gradFill>
                <a:latin typeface="Segoe UI" panose="020B0502040204020203" pitchFamily="34" charset="0"/>
                <a:cs typeface="Segoe UI" panose="020B0502040204020203" pitchFamily="34" charset="0"/>
              </a:rPr>
              <a:t>MONITOR</a:t>
            </a:r>
          </a:p>
        </p:txBody>
      </p:sp>
      <p:sp>
        <p:nvSpPr>
          <p:cNvPr id="118" name="TextBox 117">
            <a:extLst>
              <a:ext uri="{FF2B5EF4-FFF2-40B4-BE49-F238E27FC236}">
                <a16:creationId xmlns:a16="http://schemas.microsoft.com/office/drawing/2014/main" id="{8C064420-0A6B-43D4-8485-1B0C9111008C}"/>
              </a:ext>
            </a:extLst>
          </p:cNvPr>
          <p:cNvSpPr txBox="1">
            <a:spLocks noChangeAspect="1"/>
          </p:cNvSpPr>
          <p:nvPr/>
        </p:nvSpPr>
        <p:spPr>
          <a:xfrm>
            <a:off x="1586065" y="3260947"/>
            <a:ext cx="1715824"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spc="49">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CONFIGURE</a:t>
            </a:r>
          </a:p>
        </p:txBody>
      </p:sp>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2397168" y="1491392"/>
            <a:ext cx="1311033"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GOVERN</a:t>
            </a:r>
          </a:p>
        </p:txBody>
      </p:sp>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p:txBody>
          <a:bodyPr/>
          <a:lstStyle/>
          <a:p>
            <a:r>
              <a:rPr lang="en-US" dirty="0"/>
              <a:t>Full set of cloud management capabilities</a:t>
            </a:r>
          </a:p>
        </p:txBody>
      </p:sp>
      <p:sp>
        <p:nvSpPr>
          <p:cNvPr id="61" name="Oval 60">
            <a:extLst>
              <a:ext uri="{FF2B5EF4-FFF2-40B4-BE49-F238E27FC236}">
                <a16:creationId xmlns:a16="http://schemas.microsoft.com/office/drawing/2014/main" id="{D682F5A2-11ED-48D8-92D6-E55B8D55F010}"/>
              </a:ext>
            </a:extLst>
          </p:cNvPr>
          <p:cNvSpPr/>
          <p:nvPr/>
        </p:nvSpPr>
        <p:spPr bwMode="auto">
          <a:xfrm>
            <a:off x="4812970" y="2069485"/>
            <a:ext cx="2528653" cy="25290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FED4E6E8-A1ED-4E82-8245-6C9A38084113}"/>
              </a:ext>
            </a:extLst>
          </p:cNvPr>
          <p:cNvSpPr txBox="1"/>
          <p:nvPr/>
        </p:nvSpPr>
        <p:spPr>
          <a:xfrm>
            <a:off x="8437118" y="1785712"/>
            <a:ext cx="2096505" cy="715916"/>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Security Management</a:t>
            </a:r>
          </a:p>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Threat Protection</a:t>
            </a:r>
          </a:p>
        </p:txBody>
      </p:sp>
      <p:sp>
        <p:nvSpPr>
          <p:cNvPr id="124" name="TextBox 123">
            <a:extLst>
              <a:ext uri="{FF2B5EF4-FFF2-40B4-BE49-F238E27FC236}">
                <a16:creationId xmlns:a16="http://schemas.microsoft.com/office/drawing/2014/main" id="{D4E887AA-E930-47A0-A7B5-C1E244CAAA7F}"/>
              </a:ext>
            </a:extLst>
          </p:cNvPr>
          <p:cNvSpPr txBox="1"/>
          <p:nvPr/>
        </p:nvSpPr>
        <p:spPr>
          <a:xfrm>
            <a:off x="8846267" y="3580548"/>
            <a:ext cx="1766030" cy="715916"/>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Backup</a:t>
            </a:r>
          </a:p>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Disaster Recovery</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1774155" y="1785712"/>
            <a:ext cx="1924727" cy="715916"/>
          </a:xfrm>
          <a:prstGeom prst="rect">
            <a:avLst/>
          </a:prstGeom>
          <a:noFill/>
        </p:spPr>
        <p:txBody>
          <a:bodyPr wrap="none" lIns="179277" tIns="143422" rIns="179277" bIns="143422" rtlCol="0">
            <a:spAutoFit/>
          </a:bodyPr>
          <a:lstStyle/>
          <a:p>
            <a:pPr algn="r" defTabSz="932384">
              <a:lnSpc>
                <a:spcPct val="90000"/>
              </a:lnSpc>
              <a:spcBef>
                <a:spcPts val="294"/>
              </a:spcBef>
              <a:defRPr/>
            </a:pPr>
            <a:r>
              <a:rPr lang="en-US" sz="1400"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Policy Management</a:t>
            </a:r>
          </a:p>
          <a:p>
            <a:pPr algn="r" defTabSz="932384">
              <a:lnSpc>
                <a:spcPct val="90000"/>
              </a:lnSpc>
              <a:spcBef>
                <a:spcPts val="294"/>
              </a:spcBef>
              <a:defRPr/>
            </a:pPr>
            <a:r>
              <a:rPr lang="en-US" sz="1400"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Cost Management</a:t>
            </a:r>
          </a:p>
        </p:txBody>
      </p:sp>
      <p:sp>
        <p:nvSpPr>
          <p:cNvPr id="131" name="TextBox 130">
            <a:extLst>
              <a:ext uri="{FF2B5EF4-FFF2-40B4-BE49-F238E27FC236}">
                <a16:creationId xmlns:a16="http://schemas.microsoft.com/office/drawing/2014/main" id="{84143235-4DD0-48F5-9F5C-A234E5C7A7C8}"/>
              </a:ext>
            </a:extLst>
          </p:cNvPr>
          <p:cNvSpPr txBox="1"/>
          <p:nvPr/>
        </p:nvSpPr>
        <p:spPr>
          <a:xfrm>
            <a:off x="1240549" y="3580549"/>
            <a:ext cx="2048607" cy="1180658"/>
          </a:xfrm>
          <a:prstGeom prst="rect">
            <a:avLst/>
          </a:prstGeom>
          <a:noFill/>
        </p:spPr>
        <p:txBody>
          <a:bodyPr wrap="none" lIns="179277" tIns="143422" rIns="179277" bIns="143422" rtlCol="0">
            <a:spAutoFit/>
          </a:bodyPr>
          <a:lstStyle/>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Configuration</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Update Management</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Automation</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Scripting</a:t>
            </a: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7319097" y="3479522"/>
            <a:ext cx="717140" cy="717242"/>
            <a:chOff x="431800" y="3725863"/>
            <a:chExt cx="731520" cy="731520"/>
          </a:xfrm>
        </p:grpSpPr>
        <p:sp>
          <p:nvSpPr>
            <p:cNvPr id="28" name="Oval 27">
              <a:extLst>
                <a:ext uri="{FF2B5EF4-FFF2-40B4-BE49-F238E27FC236}">
                  <a16:creationId xmlns:a16="http://schemas.microsoft.com/office/drawing/2014/main" id="{F8AB32B3-730F-4584-A6D5-CD3F07775064}"/>
                </a:ext>
              </a:extLst>
            </p:cNvPr>
            <p:cNvSpPr/>
            <p:nvPr/>
          </p:nvSpPr>
          <p:spPr bwMode="auto">
            <a:xfrm>
              <a:off x="431800" y="37258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812440D3-20E6-428F-99E6-46432EA7DA33}"/>
                </a:ext>
              </a:extLst>
            </p:cNvPr>
            <p:cNvSpPr/>
            <p:nvPr/>
          </p:nvSpPr>
          <p:spPr bwMode="auto">
            <a:xfrm>
              <a:off x="467531" y="3771650"/>
              <a:ext cx="652164" cy="6521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4704685" y="1646775"/>
            <a:ext cx="717140" cy="717242"/>
            <a:chOff x="431800" y="2925763"/>
            <a:chExt cx="731520" cy="731520"/>
          </a:xfrm>
        </p:grpSpPr>
        <p:sp>
          <p:nvSpPr>
            <p:cNvPr id="41" name="Oval 40">
              <a:extLst>
                <a:ext uri="{FF2B5EF4-FFF2-40B4-BE49-F238E27FC236}">
                  <a16:creationId xmlns:a16="http://schemas.microsoft.com/office/drawing/2014/main" id="{E4867B24-EB8E-4C9F-9B07-2808B2FD4165}"/>
                </a:ext>
              </a:extLst>
            </p:cNvPr>
            <p:cNvSpPr/>
            <p:nvPr/>
          </p:nvSpPr>
          <p:spPr bwMode="auto">
            <a:xfrm>
              <a:off x="431800" y="29257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EA67B464-216E-407C-B193-334F12851C42}"/>
                </a:ext>
              </a:extLst>
            </p:cNvPr>
            <p:cNvSpPr/>
            <p:nvPr/>
          </p:nvSpPr>
          <p:spPr bwMode="auto">
            <a:xfrm>
              <a:off x="460496" y="2954459"/>
              <a:ext cx="675042" cy="6750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cxnSp>
        <p:nvCxnSpPr>
          <p:cNvPr id="24" name="Connector: Elbow 23">
            <a:extLst>
              <a:ext uri="{FF2B5EF4-FFF2-40B4-BE49-F238E27FC236}">
                <a16:creationId xmlns:a16="http://schemas.microsoft.com/office/drawing/2014/main" id="{8B959DF2-9DE7-4087-81AD-6186804239F9}"/>
              </a:ext>
            </a:extLst>
          </p:cNvPr>
          <p:cNvCxnSpPr>
            <a:stCxn id="28" idx="6"/>
            <a:endCxn id="115" idx="1"/>
          </p:cNvCxnSpPr>
          <p:nvPr/>
        </p:nvCxnSpPr>
        <p:spPr>
          <a:xfrm flipV="1">
            <a:off x="8036237" y="3530419"/>
            <a:ext cx="800288" cy="307724"/>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86E01E-B0CB-42C8-8A40-B9B574249CCC}"/>
              </a:ext>
            </a:extLst>
          </p:cNvPr>
          <p:cNvCxnSpPr>
            <a:endCxn id="118" idx="3"/>
          </p:cNvCxnSpPr>
          <p:nvPr/>
        </p:nvCxnSpPr>
        <p:spPr>
          <a:xfrm rot="10800000">
            <a:off x="3301890" y="3530419"/>
            <a:ext cx="729491" cy="307726"/>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42500034-4DEA-4C18-A7F3-FC23EE46FE23}"/>
              </a:ext>
            </a:extLst>
          </p:cNvPr>
          <p:cNvCxnSpPr>
            <a:stCxn id="32" idx="6"/>
            <a:endCxn id="114" idx="1"/>
          </p:cNvCxnSpPr>
          <p:nvPr/>
        </p:nvCxnSpPr>
        <p:spPr>
          <a:xfrm flipV="1">
            <a:off x="7429506" y="1760864"/>
            <a:ext cx="999378" cy="244532"/>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3513CF1-80B1-42EC-928D-6EAB861AD35D}"/>
              </a:ext>
            </a:extLst>
          </p:cNvPr>
          <p:cNvCxnSpPr>
            <a:stCxn id="41" idx="2"/>
            <a:endCxn id="119" idx="3"/>
          </p:cNvCxnSpPr>
          <p:nvPr/>
        </p:nvCxnSpPr>
        <p:spPr>
          <a:xfrm rot="10800000">
            <a:off x="3708201" y="1760864"/>
            <a:ext cx="996484" cy="244532"/>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stCxn id="37" idx="4"/>
            <a:endCxn id="117" idx="0"/>
          </p:cNvCxnSpPr>
          <p:nvPr/>
        </p:nvCxnSpPr>
        <p:spPr>
          <a:xfrm flipH="1">
            <a:off x="6067183" y="5435602"/>
            <a:ext cx="528" cy="263652"/>
          </a:xfrm>
          <a:prstGeom prst="line">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BD64EFC-81A6-4DDF-B422-BE758F8FBB7E}"/>
              </a:ext>
            </a:extLst>
          </p:cNvPr>
          <p:cNvGrpSpPr/>
          <p:nvPr/>
        </p:nvGrpSpPr>
        <p:grpSpPr>
          <a:xfrm>
            <a:off x="4098570" y="3479522"/>
            <a:ext cx="717140" cy="717242"/>
            <a:chOff x="4180755" y="3548790"/>
            <a:chExt cx="731520" cy="731520"/>
          </a:xfrm>
        </p:grpSpPr>
        <p:sp>
          <p:nvSpPr>
            <p:cNvPr id="45" name="Oval 44">
              <a:extLst>
                <a:ext uri="{FF2B5EF4-FFF2-40B4-BE49-F238E27FC236}">
                  <a16:creationId xmlns:a16="http://schemas.microsoft.com/office/drawing/2014/main" id="{3CFDDF8B-5104-4988-8546-B50E8A7FEB25}"/>
                </a:ext>
              </a:extLst>
            </p:cNvPr>
            <p:cNvSpPr/>
            <p:nvPr/>
          </p:nvSpPr>
          <p:spPr bwMode="auto">
            <a:xfrm>
              <a:off x="4180755" y="3548790"/>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E66F5343-C9B8-4AF1-AC0A-00491B6FCD40}"/>
                </a:ext>
              </a:extLst>
            </p:cNvPr>
            <p:cNvSpPr/>
            <p:nvPr/>
          </p:nvSpPr>
          <p:spPr bwMode="auto">
            <a:xfrm>
              <a:off x="4220755" y="3583003"/>
              <a:ext cx="652164" cy="6521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Processing_E9F5">
              <a:extLst>
                <a:ext uri="{FF2B5EF4-FFF2-40B4-BE49-F238E27FC236}">
                  <a16:creationId xmlns:a16="http://schemas.microsoft.com/office/drawing/2014/main" id="{5EC28FC5-77D2-4773-A252-771734421A8F}"/>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95FE535D-6FBE-4A38-92CB-35EA27337062}"/>
              </a:ext>
            </a:extLst>
          </p:cNvPr>
          <p:cNvGrpSpPr/>
          <p:nvPr/>
        </p:nvGrpSpPr>
        <p:grpSpPr>
          <a:xfrm>
            <a:off x="6712366" y="1646775"/>
            <a:ext cx="717140" cy="717242"/>
            <a:chOff x="6846963" y="1679558"/>
            <a:chExt cx="731520" cy="731520"/>
          </a:xfrm>
        </p:grpSpPr>
        <p:grpSp>
          <p:nvGrpSpPr>
            <p:cNvPr id="25" name="Group 24">
              <a:extLst>
                <a:ext uri="{FF2B5EF4-FFF2-40B4-BE49-F238E27FC236}">
                  <a16:creationId xmlns:a16="http://schemas.microsoft.com/office/drawing/2014/main" id="{506F8D0F-53E1-4FC1-A0D7-054602DCFBEC}"/>
                </a:ext>
              </a:extLst>
            </p:cNvPr>
            <p:cNvGrpSpPr/>
            <p:nvPr/>
          </p:nvGrpSpPr>
          <p:grpSpPr>
            <a:xfrm>
              <a:off x="6846963" y="1679558"/>
              <a:ext cx="731520" cy="731520"/>
              <a:chOff x="6846963" y="1679558"/>
              <a:chExt cx="731520" cy="731520"/>
            </a:xfrm>
          </p:grpSpPr>
          <p:sp>
            <p:nvSpPr>
              <p:cNvPr id="32" name="Oval 31">
                <a:extLst>
                  <a:ext uri="{FF2B5EF4-FFF2-40B4-BE49-F238E27FC236}">
                    <a16:creationId xmlns:a16="http://schemas.microsoft.com/office/drawing/2014/main" id="{F40EB588-1D02-476A-A134-047BEFACDB7D}"/>
                  </a:ext>
                </a:extLst>
              </p:cNvPr>
              <p:cNvSpPr/>
              <p:nvPr/>
            </p:nvSpPr>
            <p:spPr bwMode="auto">
              <a:xfrm>
                <a:off x="6846963" y="1679558"/>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3F5B627F-EDB3-4C36-A79B-1004A4D206C4}"/>
                  </a:ext>
                </a:extLst>
              </p:cNvPr>
              <p:cNvSpPr/>
              <p:nvPr/>
            </p:nvSpPr>
            <p:spPr bwMode="auto">
              <a:xfrm>
                <a:off x="6874833" y="1713211"/>
                <a:ext cx="664297" cy="66429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5709141" y="4718360"/>
            <a:ext cx="717140" cy="717242"/>
            <a:chOff x="5823621" y="4812291"/>
            <a:chExt cx="731520" cy="731520"/>
          </a:xfrm>
        </p:grpSpPr>
        <p:grpSp>
          <p:nvGrpSpPr>
            <p:cNvPr id="36" name="Group 35">
              <a:extLst>
                <a:ext uri="{FF2B5EF4-FFF2-40B4-BE49-F238E27FC236}">
                  <a16:creationId xmlns:a16="http://schemas.microsoft.com/office/drawing/2014/main" id="{B09C2E05-B49C-4ED0-A9ED-872B40566800}"/>
                </a:ext>
              </a:extLst>
            </p:cNvPr>
            <p:cNvGrpSpPr/>
            <p:nvPr/>
          </p:nvGrpSpPr>
          <p:grpSpPr>
            <a:xfrm>
              <a:off x="5823621" y="4812291"/>
              <a:ext cx="731520" cy="731520"/>
              <a:chOff x="431800" y="4525963"/>
              <a:chExt cx="731520" cy="731520"/>
            </a:xfrm>
          </p:grpSpPr>
          <p:sp>
            <p:nvSpPr>
              <p:cNvPr id="37" name="Oval 36">
                <a:extLst>
                  <a:ext uri="{FF2B5EF4-FFF2-40B4-BE49-F238E27FC236}">
                    <a16:creationId xmlns:a16="http://schemas.microsoft.com/office/drawing/2014/main" id="{17214C49-3E9C-4144-9DED-0CBEF3401AA0}"/>
                  </a:ext>
                </a:extLst>
              </p:cNvPr>
              <p:cNvSpPr/>
              <p:nvPr/>
            </p:nvSpPr>
            <p:spPr bwMode="auto">
              <a:xfrm>
                <a:off x="431800" y="45259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8EA61342-9E6B-4A40-AA8E-DD18944ACE67}"/>
                  </a:ext>
                </a:extLst>
              </p:cNvPr>
              <p:cNvSpPr/>
              <p:nvPr/>
            </p:nvSpPr>
            <p:spPr bwMode="auto">
              <a:xfrm>
                <a:off x="478096" y="4572259"/>
                <a:ext cx="640080" cy="6400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9" name="Freeform: Shape 58">
            <a:extLst>
              <a:ext uri="{FF2B5EF4-FFF2-40B4-BE49-F238E27FC236}">
                <a16:creationId xmlns:a16="http://schemas.microsoft.com/office/drawing/2014/main" id="{7D1131E9-D076-4215-BD84-5090C242A8D0}"/>
              </a:ext>
            </a:extLst>
          </p:cNvPr>
          <p:cNvSpPr/>
          <p:nvPr/>
        </p:nvSpPr>
        <p:spPr bwMode="auto">
          <a:xfrm>
            <a:off x="5155051" y="2757386"/>
            <a:ext cx="1808623" cy="99836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22225" cap="sq">
            <a:solidFill>
              <a:schemeClr val="accent1"/>
            </a:solidFill>
            <a:prstDash val="solid"/>
            <a:miter lim="800000"/>
            <a:headEnd/>
            <a:tailEnd/>
          </a:ln>
        </p:spPr>
        <p:txBody>
          <a:bodyPr vert="horz" wrap="square" lIns="89639" tIns="44819" rIns="89639" bIns="44819" numCol="1" anchor="t" anchorCtr="0" compatLnSpc="1">
            <a:prstTxWarp prst="textNoShape">
              <a:avLst/>
            </a:prstTxWarp>
          </a:bodyPr>
          <a:lstStyle/>
          <a:p>
            <a:pPr defTabSz="914367"/>
            <a:endParaRPr lang="en-US" sz="900" err="1">
              <a:gradFill>
                <a:gsLst>
                  <a:gs pos="0">
                    <a:srgbClr val="505050"/>
                  </a:gs>
                  <a:gs pos="100000">
                    <a:srgbClr val="505050"/>
                  </a:gs>
                </a:gsLst>
              </a:gradFill>
              <a:latin typeface="Segoe UI Semilight"/>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273545" y="3253712"/>
            <a:ext cx="1746442" cy="270704"/>
          </a:xfrm>
          <a:prstGeom prst="rect">
            <a:avLst/>
          </a:prstGeom>
        </p:spPr>
        <p:txBody>
          <a:bodyPr vert="horz" wrap="square" lIns="143422" tIns="89639" rIns="143422" bIns="8963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a:defRPr/>
            </a:pPr>
            <a:r>
              <a:rPr lang="en-US" sz="1600" kern="0" spc="0">
                <a:solidFill>
                  <a:schemeClr val="accent1"/>
                </a:solidFill>
                <a:latin typeface="Segoe UI Semilight"/>
                <a:cs typeface="Segoe UI Semilight" panose="020B0402040204020203" pitchFamily="34" charset="0"/>
              </a:rPr>
              <a:t>Microsoft Azure</a:t>
            </a:r>
            <a:endParaRPr lang="en-US" sz="1600" kern="0" spc="0">
              <a:solidFill>
                <a:schemeClr val="accent1"/>
              </a:solidFill>
              <a:latin typeface="Segoe UI Light"/>
              <a:cs typeface="Segoe UI Semilight" panose="020B0402040204020203" pitchFamily="34" charset="0"/>
            </a:endParaRPr>
          </a:p>
        </p:txBody>
      </p:sp>
      <p:sp>
        <p:nvSpPr>
          <p:cNvPr id="62" name="Rectangle 61">
            <a:extLst>
              <a:ext uri="{FF2B5EF4-FFF2-40B4-BE49-F238E27FC236}">
                <a16:creationId xmlns:a16="http://schemas.microsoft.com/office/drawing/2014/main" id="{C63DD6F0-A9BF-43C1-B9AC-BC695607A60C}"/>
              </a:ext>
            </a:extLst>
          </p:cNvPr>
          <p:cNvSpPr/>
          <p:nvPr/>
        </p:nvSpPr>
        <p:spPr>
          <a:xfrm>
            <a:off x="4704686" y="6257130"/>
            <a:ext cx="2723792" cy="483544"/>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p:txBody>
      </p:sp>
      <p:sp>
        <p:nvSpPr>
          <p:cNvPr id="64" name="Rectangle 63">
            <a:extLst>
              <a:ext uri="{FF2B5EF4-FFF2-40B4-BE49-F238E27FC236}">
                <a16:creationId xmlns:a16="http://schemas.microsoft.com/office/drawing/2014/main" id="{4F665637-05CF-423C-AF80-6FCFD5196801}"/>
              </a:ext>
            </a:extLst>
          </p:cNvPr>
          <p:cNvSpPr/>
          <p:nvPr/>
        </p:nvSpPr>
        <p:spPr>
          <a:xfrm>
            <a:off x="4577770" y="6040060"/>
            <a:ext cx="3035544" cy="483544"/>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 &amp; Network Monitoring</a:t>
            </a:r>
          </a:p>
        </p:txBody>
      </p:sp>
    </p:spTree>
    <p:extLst>
      <p:ext uri="{BB962C8B-B14F-4D97-AF65-F5344CB8AC3E}">
        <p14:creationId xmlns:p14="http://schemas.microsoft.com/office/powerpoint/2010/main" val="25082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35" presetClass="path" presetSubtype="0" decel="100000" fill="hold" grpId="1" nodeType="withEffect">
                                  <p:stCondLst>
                                    <p:cond delay="0"/>
                                  </p:stCondLst>
                                  <p:childTnLst>
                                    <p:animMotion origin="layout" path="M 4.94001E-6 2.51929E-6 L 0.01467 2.51929E-6 " pathEditMode="relative" rAng="0" ptsTypes="AA">
                                      <p:cBhvr>
                                        <p:cTn id="9" dur="500" spd="-100000" fill="hold"/>
                                        <p:tgtEl>
                                          <p:spTgt spid="123"/>
                                        </p:tgtEl>
                                        <p:attrNameLst>
                                          <p:attrName>ppt_x</p:attrName>
                                          <p:attrName>ppt_y</p:attrName>
                                        </p:attrNameLst>
                                      </p:cBhvr>
                                      <p:rCtr x="728" y="0"/>
                                    </p:animMotion>
                                  </p:childTnLst>
                                </p:cTn>
                              </p:par>
                              <p:par>
                                <p:cTn id="10" presetID="10" presetClass="entr" presetSubtype="0" fill="hold" grpId="0" nodeType="with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par>
                                <p:cTn id="13" presetID="35" presetClass="path" presetSubtype="0" decel="100000" fill="hold" grpId="1" nodeType="withEffect">
                                  <p:stCondLst>
                                    <p:cond delay="0"/>
                                  </p:stCondLst>
                                  <p:childTnLst>
                                    <p:animMotion origin="layout" path="M 4.23283E-6 2.67817E-6 L 0.01468 2.67817E-6 " pathEditMode="relative" rAng="0" ptsTypes="AA">
                                      <p:cBhvr>
                                        <p:cTn id="14" dur="500" spd="-100000" fill="hold"/>
                                        <p:tgtEl>
                                          <p:spTgt spid="124"/>
                                        </p:tgtEl>
                                        <p:attrNameLst>
                                          <p:attrName>ppt_x</p:attrName>
                                          <p:attrName>ppt_y</p:attrName>
                                        </p:attrNameLst>
                                      </p:cBhvr>
                                      <p:rCtr x="728" y="0"/>
                                    </p:animMotion>
                                  </p:childTnLst>
                                </p:cTn>
                              </p:par>
                              <p:par>
                                <p:cTn id="15" presetID="10" presetClass="entr" presetSubtype="0" fill="hold" grpId="0" nodeType="with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500"/>
                                        <p:tgtEl>
                                          <p:spTgt spid="126"/>
                                        </p:tgtEl>
                                      </p:cBhvr>
                                    </p:animEffect>
                                  </p:childTnLst>
                                </p:cTn>
                              </p:par>
                              <p:par>
                                <p:cTn id="18" presetID="35" presetClass="path" presetSubtype="0" decel="100000" fill="hold" grpId="1" nodeType="withEffect">
                                  <p:stCondLst>
                                    <p:cond delay="0"/>
                                  </p:stCondLst>
                                  <p:childTnLst>
                                    <p:animMotion origin="layout" path="M 7.27598E-7 2.51929E-6 L -0.01532 2.51929E-6 " pathEditMode="relative" rAng="0" ptsTypes="AA">
                                      <p:cBhvr>
                                        <p:cTn id="19" dur="500" spd="-100000" fill="hold"/>
                                        <p:tgtEl>
                                          <p:spTgt spid="126"/>
                                        </p:tgtEl>
                                        <p:attrNameLst>
                                          <p:attrName>ppt_x</p:attrName>
                                          <p:attrName>ppt_y</p:attrName>
                                        </p:attrNameLst>
                                      </p:cBhvr>
                                      <p:rCtr x="-766" y="0"/>
                                    </p:animMotion>
                                  </p:childTnLst>
                                </p:cTn>
                              </p:par>
                              <p:par>
                                <p:cTn id="20" presetID="10" presetClass="entr" presetSubtype="0" fill="hold" grpId="0"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par>
                                <p:cTn id="23" presetID="35" presetClass="path" presetSubtype="0" decel="100000" fill="hold" grpId="1" nodeType="withEffect">
                                  <p:stCondLst>
                                    <p:cond delay="0"/>
                                  </p:stCondLst>
                                  <p:childTnLst>
                                    <p:animMotion origin="layout" path="M -4.91703E-6 4.26691E-6 L -0.01531 4.26691E-6 " pathEditMode="relative" rAng="0" ptsTypes="AA">
                                      <p:cBhvr>
                                        <p:cTn id="24" dur="500" spd="-100000" fill="hold"/>
                                        <p:tgtEl>
                                          <p:spTgt spid="131"/>
                                        </p:tgtEl>
                                        <p:attrNameLst>
                                          <p:attrName>ppt_x</p:attrName>
                                          <p:attrName>ppt_y</p:attrName>
                                        </p:attrNameLst>
                                      </p:cBhvr>
                                      <p:rCtr x="-766" y="0"/>
                                    </p:animMotion>
                                  </p:childTnLst>
                                </p:cTn>
                              </p:par>
                              <p:par>
                                <p:cTn id="25" presetID="10" presetClass="entr" presetSubtype="0" fill="hold" grpId="0"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par>
                                <p:cTn id="28" presetID="35" presetClass="path" presetSubtype="0" decel="100000" fill="hold" grpId="1" nodeType="withEffect">
                                  <p:stCondLst>
                                    <p:cond delay="0"/>
                                  </p:stCondLst>
                                  <p:childTnLst>
                                    <p:animMotion origin="layout" path="M -4.91703E-6 4.26691E-6 L -0.01531 4.26691E-6 " pathEditMode="relative" rAng="0" ptsTypes="AA">
                                      <p:cBhvr>
                                        <p:cTn id="29" dur="500" spd="-100000" fill="hold"/>
                                        <p:tgtEl>
                                          <p:spTgt spid="118"/>
                                        </p:tgtEl>
                                        <p:attrNameLst>
                                          <p:attrName>ppt_x</p:attrName>
                                          <p:attrName>ppt_y</p:attrName>
                                        </p:attrNameLst>
                                      </p:cBhvr>
                                      <p:rCtr x="-766" y="0"/>
                                    </p:animMotion>
                                  </p:childTnLst>
                                </p:cTn>
                              </p:par>
                              <p:par>
                                <p:cTn id="30" presetID="10" presetClass="entr" presetSubtype="0" fill="hold" grpId="0" nodeType="with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fade">
                                      <p:cBhvr>
                                        <p:cTn id="32" dur="500"/>
                                        <p:tgtEl>
                                          <p:spTgt spid="119"/>
                                        </p:tgtEl>
                                      </p:cBhvr>
                                    </p:animEffect>
                                  </p:childTnLst>
                                </p:cTn>
                              </p:par>
                              <p:par>
                                <p:cTn id="33" presetID="35" presetClass="path" presetSubtype="0" decel="100000" fill="hold" grpId="1" nodeType="withEffect">
                                  <p:stCondLst>
                                    <p:cond delay="0"/>
                                  </p:stCondLst>
                                  <p:childTnLst>
                                    <p:animMotion origin="layout" path="M 7.27598E-7 2.51929E-6 L -0.01532 2.51929E-6 " pathEditMode="relative" rAng="0" ptsTypes="AA">
                                      <p:cBhvr>
                                        <p:cTn id="34" dur="500" spd="-100000" fill="hold"/>
                                        <p:tgtEl>
                                          <p:spTgt spid="119"/>
                                        </p:tgtEl>
                                        <p:attrNameLst>
                                          <p:attrName>ppt_x</p:attrName>
                                          <p:attrName>ppt_y</p:attrName>
                                        </p:attrNameLst>
                                      </p:cBhvr>
                                      <p:rCtr x="-766" y="0"/>
                                    </p:animMotion>
                                  </p:childTnLst>
                                </p:cTn>
                              </p:par>
                              <p:par>
                                <p:cTn id="35" presetID="10" presetClass="entr" presetSubtype="0" fill="hold" grpId="0"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par>
                                <p:cTn id="38" presetID="35" presetClass="path" presetSubtype="0" decel="100000" fill="hold" grpId="1" nodeType="withEffect">
                                  <p:stCondLst>
                                    <p:cond delay="0"/>
                                  </p:stCondLst>
                                  <p:childTnLst>
                                    <p:animMotion origin="layout" path="M 4.94001E-6 2.51929E-6 L 0.01467 2.51929E-6 " pathEditMode="relative" rAng="0" ptsTypes="AA">
                                      <p:cBhvr>
                                        <p:cTn id="39" dur="500" spd="-100000" fill="hold"/>
                                        <p:tgtEl>
                                          <p:spTgt spid="114"/>
                                        </p:tgtEl>
                                        <p:attrNameLst>
                                          <p:attrName>ppt_x</p:attrName>
                                          <p:attrName>ppt_y</p:attrName>
                                        </p:attrNameLst>
                                      </p:cBhvr>
                                      <p:rCtr x="728" y="0"/>
                                    </p:animMotion>
                                  </p:childTnLst>
                                </p:cTn>
                              </p:par>
                              <p:par>
                                <p:cTn id="40" presetID="10" presetClass="entr" presetSubtype="0" fill="hold" grpId="0"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par>
                                <p:cTn id="43" presetID="35" presetClass="path" presetSubtype="0" decel="100000" fill="hold" grpId="1" nodeType="withEffect">
                                  <p:stCondLst>
                                    <p:cond delay="0"/>
                                  </p:stCondLst>
                                  <p:childTnLst>
                                    <p:animMotion origin="layout" path="M 4.94001E-6 2.51929E-6 L 0.01467 2.51929E-6 " pathEditMode="relative" rAng="0" ptsTypes="AA">
                                      <p:cBhvr>
                                        <p:cTn id="44" dur="500" spd="-100000" fill="hold"/>
                                        <p:tgtEl>
                                          <p:spTgt spid="115"/>
                                        </p:tgtEl>
                                        <p:attrNameLst>
                                          <p:attrName>ppt_x</p:attrName>
                                          <p:attrName>ppt_y</p:attrName>
                                        </p:attrNameLst>
                                      </p:cBhvr>
                                      <p:rCtr x="728" y="0"/>
                                    </p:animMotion>
                                  </p:childTnLst>
                                </p:cTn>
                              </p:par>
                              <p:par>
                                <p:cTn id="45" presetID="10" presetClass="entr" presetSubtype="0"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35" presetClass="path" presetSubtype="0" decel="100000" fill="hold" grpId="1" nodeType="withEffect">
                                  <p:stCondLst>
                                    <p:cond delay="0"/>
                                  </p:stCondLst>
                                  <p:childTnLst>
                                    <p:animMotion origin="layout" path="M 1.21777E-6 -4.25783E-6 L -0.01532 -4.25783E-6 " pathEditMode="relative" rAng="0" ptsTypes="AA">
                                      <p:cBhvr>
                                        <p:cTn id="49" dur="500" spd="-100000" fill="hold"/>
                                        <p:tgtEl>
                                          <p:spTgt spid="117"/>
                                        </p:tgtEl>
                                        <p:attrNameLst>
                                          <p:attrName>ppt_x</p:attrName>
                                          <p:attrName>ppt_y</p:attrName>
                                        </p:attrNameLst>
                                      </p:cBhvr>
                                      <p:rCtr x="-766" y="0"/>
                                    </p:animMotion>
                                  </p:childTnLst>
                                </p:cTn>
                              </p:par>
                              <p:par>
                                <p:cTn id="50" presetID="22" presetClass="entr" presetSubtype="2"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right)">
                                      <p:cBhvr>
                                        <p:cTn id="52" dur="500"/>
                                        <p:tgtEl>
                                          <p:spTgt spid="53"/>
                                        </p:tgtEl>
                                      </p:cBhvr>
                                    </p:animEffect>
                                  </p:childTnLst>
                                </p:cTn>
                              </p:par>
                              <p:par>
                                <p:cTn id="53" presetID="22" presetClass="entr" presetSubtype="2"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right)">
                                      <p:cBhvr>
                                        <p:cTn id="55" dur="500"/>
                                        <p:tgtEl>
                                          <p:spTgt spid="48"/>
                                        </p:tgtEl>
                                      </p:cBhvr>
                                    </p:animEffect>
                                  </p:childTnLst>
                                </p:cTn>
                              </p:par>
                              <p:par>
                                <p:cTn id="56" presetID="22" presetClass="entr" presetSubtype="8"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500"/>
                                        <p:tgtEl>
                                          <p:spTgt spid="24"/>
                                        </p:tgtEl>
                                      </p:cBhvr>
                                    </p:animEffect>
                                  </p:childTnLst>
                                </p:cTn>
                              </p:par>
                              <p:par>
                                <p:cTn id="59" presetID="22" presetClass="entr" presetSubtype="8"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wipe(left)">
                                      <p:cBhvr>
                                        <p:cTn id="61" dur="500"/>
                                        <p:tgtEl>
                                          <p:spTgt spid="51"/>
                                        </p:tgtEl>
                                      </p:cBhvr>
                                    </p:animEffect>
                                  </p:childTnLst>
                                </p:cTn>
                              </p:par>
                              <p:par>
                                <p:cTn id="62" presetID="22" presetClass="entr" presetSubtype="1"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up)">
                                      <p:cBhvr>
                                        <p:cTn id="64" dur="500"/>
                                        <p:tgtEl>
                                          <p:spTgt spid="58"/>
                                        </p:tgtEl>
                                      </p:cBhvr>
                                    </p:animEffect>
                                  </p:childTnLst>
                                </p:cTn>
                              </p:par>
                              <p:par>
                                <p:cTn id="65" presetID="53" presetClass="entr" presetSubtype="16"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p:cTn id="67" dur="500" fill="hold"/>
                                        <p:tgtEl>
                                          <p:spTgt spid="40"/>
                                        </p:tgtEl>
                                        <p:attrNameLst>
                                          <p:attrName>ppt_w</p:attrName>
                                        </p:attrNameLst>
                                      </p:cBhvr>
                                      <p:tavLst>
                                        <p:tav tm="0">
                                          <p:val>
                                            <p:fltVal val="0"/>
                                          </p:val>
                                        </p:tav>
                                        <p:tav tm="100000">
                                          <p:val>
                                            <p:strVal val="#ppt_w"/>
                                          </p:val>
                                        </p:tav>
                                      </p:tavLst>
                                    </p:anim>
                                    <p:anim calcmode="lin" valueType="num">
                                      <p:cBhvr>
                                        <p:cTn id="68" dur="500" fill="hold"/>
                                        <p:tgtEl>
                                          <p:spTgt spid="40"/>
                                        </p:tgtEl>
                                        <p:attrNameLst>
                                          <p:attrName>ppt_h</p:attrName>
                                        </p:attrNameLst>
                                      </p:cBhvr>
                                      <p:tavLst>
                                        <p:tav tm="0">
                                          <p:val>
                                            <p:fltVal val="0"/>
                                          </p:val>
                                        </p:tav>
                                        <p:tav tm="100000">
                                          <p:val>
                                            <p:strVal val="#ppt_h"/>
                                          </p:val>
                                        </p:tav>
                                      </p:tavLst>
                                    </p:anim>
                                    <p:animEffect transition="in" filter="fade">
                                      <p:cBhvr>
                                        <p:cTn id="69" dur="500"/>
                                        <p:tgtEl>
                                          <p:spTgt spid="40"/>
                                        </p:tgtEl>
                                      </p:cBhvr>
                                    </p:animEffect>
                                  </p:childTnLst>
                                </p:cTn>
                              </p:par>
                              <p:par>
                                <p:cTn id="70" presetID="53" presetClass="entr" presetSubtype="16"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ppt_w</p:attrName>
                                        </p:attrNameLst>
                                      </p:cBhvr>
                                      <p:tavLst>
                                        <p:tav tm="0">
                                          <p:val>
                                            <p:fltVal val="0"/>
                                          </p:val>
                                        </p:tav>
                                        <p:tav tm="100000">
                                          <p:val>
                                            <p:strVal val="#ppt_w"/>
                                          </p:val>
                                        </p:tav>
                                      </p:tavLst>
                                    </p:anim>
                                    <p:anim calcmode="lin" valueType="num">
                                      <p:cBhvr>
                                        <p:cTn id="73" dur="500" fill="hold"/>
                                        <p:tgtEl>
                                          <p:spTgt spid="27"/>
                                        </p:tgtEl>
                                        <p:attrNameLst>
                                          <p:attrName>ppt_h</p:attrName>
                                        </p:attrNameLst>
                                      </p:cBhvr>
                                      <p:tavLst>
                                        <p:tav tm="0">
                                          <p:val>
                                            <p:fltVal val="0"/>
                                          </p:val>
                                        </p:tav>
                                        <p:tav tm="100000">
                                          <p:val>
                                            <p:strVal val="#ppt_h"/>
                                          </p:val>
                                        </p:tav>
                                      </p:tavLst>
                                    </p:anim>
                                    <p:animEffect transition="in" filter="fade">
                                      <p:cBhvr>
                                        <p:cTn id="74" dur="500"/>
                                        <p:tgtEl>
                                          <p:spTgt spid="27"/>
                                        </p:tgtEl>
                                      </p:cBhvr>
                                    </p:animEffect>
                                  </p:childTnLst>
                                </p:cTn>
                              </p:par>
                              <p:par>
                                <p:cTn id="75" presetID="53" presetClass="entr" presetSubtype="16"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p:cTn id="77" dur="500" fill="hold"/>
                                        <p:tgtEl>
                                          <p:spTgt spid="31"/>
                                        </p:tgtEl>
                                        <p:attrNameLst>
                                          <p:attrName>ppt_w</p:attrName>
                                        </p:attrNameLst>
                                      </p:cBhvr>
                                      <p:tavLst>
                                        <p:tav tm="0">
                                          <p:val>
                                            <p:fltVal val="0"/>
                                          </p:val>
                                        </p:tav>
                                        <p:tav tm="100000">
                                          <p:val>
                                            <p:strVal val="#ppt_w"/>
                                          </p:val>
                                        </p:tav>
                                      </p:tavLst>
                                    </p:anim>
                                    <p:anim calcmode="lin" valueType="num">
                                      <p:cBhvr>
                                        <p:cTn id="78" dur="500" fill="hold"/>
                                        <p:tgtEl>
                                          <p:spTgt spid="31"/>
                                        </p:tgtEl>
                                        <p:attrNameLst>
                                          <p:attrName>ppt_h</p:attrName>
                                        </p:attrNameLst>
                                      </p:cBhvr>
                                      <p:tavLst>
                                        <p:tav tm="0">
                                          <p:val>
                                            <p:fltVal val="0"/>
                                          </p:val>
                                        </p:tav>
                                        <p:tav tm="100000">
                                          <p:val>
                                            <p:strVal val="#ppt_h"/>
                                          </p:val>
                                        </p:tav>
                                      </p:tavLst>
                                    </p:anim>
                                    <p:animEffect transition="in" filter="fade">
                                      <p:cBhvr>
                                        <p:cTn id="79" dur="500"/>
                                        <p:tgtEl>
                                          <p:spTgt spid="31"/>
                                        </p:tgtEl>
                                      </p:cBhvr>
                                    </p:animEffect>
                                  </p:childTnLst>
                                </p:cTn>
                              </p:par>
                              <p:par>
                                <p:cTn id="80" presetID="21" presetClass="entr" presetSubtype="1" fill="hold" nodeType="with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wheel(1)">
                                      <p:cBhvr>
                                        <p:cTn id="8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5" grpId="1"/>
      <p:bldP spid="114" grpId="0"/>
      <p:bldP spid="114" grpId="1"/>
      <p:bldP spid="117" grpId="0"/>
      <p:bldP spid="117" grpId="1"/>
      <p:bldP spid="118" grpId="0"/>
      <p:bldP spid="118" grpId="1"/>
      <p:bldP spid="119" grpId="0"/>
      <p:bldP spid="119" grpId="1"/>
      <p:bldP spid="123" grpId="0"/>
      <p:bldP spid="123" grpId="1"/>
      <p:bldP spid="124" grpId="0"/>
      <p:bldP spid="124" grpId="1"/>
      <p:bldP spid="126" grpId="0"/>
      <p:bldP spid="126" grpId="1"/>
      <p:bldP spid="131" grpId="0"/>
      <p:bldP spid="13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Monitor</a:t>
            </a:r>
            <a:endParaRPr lang="en-US" dirty="0"/>
          </a:p>
        </p:txBody>
      </p:sp>
      <p:sp>
        <p:nvSpPr>
          <p:cNvPr id="3" name="Content Placeholder 2"/>
          <p:cNvSpPr>
            <a:spLocks noGrp="1"/>
          </p:cNvSpPr>
          <p:nvPr>
            <p:ph idx="1"/>
          </p:nvPr>
        </p:nvSpPr>
        <p:spPr>
          <a:xfrm>
            <a:off x="201591" y="1231901"/>
            <a:ext cx="11197929" cy="4933487"/>
          </a:xfrm>
        </p:spPr>
        <p:txBody>
          <a:bodyPr>
            <a:normAutofit/>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br>
              <a:rPr lang="en-US" dirty="0"/>
            </a:br>
            <a:r>
              <a:rPr lang="en-US" sz="2000" dirty="0">
                <a:hlinkClick r:id="rId3"/>
              </a:rPr>
              <a:t>https://azure.microsoft.com/en-us/support/legal/sla/summary/</a:t>
            </a:r>
            <a:r>
              <a:rPr lang="en-US" dirty="0"/>
              <a:t> </a:t>
            </a:r>
          </a:p>
          <a:p>
            <a:endParaRPr lang="en-US" dirty="0"/>
          </a:p>
        </p:txBody>
      </p:sp>
    </p:spTree>
    <p:extLst>
      <p:ext uri="{BB962C8B-B14F-4D97-AF65-F5344CB8AC3E}">
        <p14:creationId xmlns:p14="http://schemas.microsoft.com/office/powerpoint/2010/main" val="189823165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246" y="718171"/>
            <a:ext cx="8098173" cy="5421658"/>
          </a:xfrm>
          <a:prstGeom prst="rect">
            <a:avLst/>
          </a:prstGeom>
        </p:spPr>
      </p:pic>
      <p:sp>
        <p:nvSpPr>
          <p:cNvPr id="3" name="Rectangle 2"/>
          <p:cNvSpPr/>
          <p:nvPr/>
        </p:nvSpPr>
        <p:spPr>
          <a:xfrm>
            <a:off x="1710137" y="6128739"/>
            <a:ext cx="8771728" cy="369332"/>
          </a:xfrm>
          <a:prstGeom prst="rect">
            <a:avLst/>
          </a:prstGeom>
        </p:spPr>
        <p:txBody>
          <a:bodyPr wrap="square">
            <a:spAutoFit/>
          </a:bodyPr>
          <a:lstStyle/>
          <a:p>
            <a:r>
              <a:rPr lang="en-US" dirty="0"/>
              <a:t>https://docs.microsoft.com/en-us/azure/security-center/security-center-intro</a:t>
            </a:r>
          </a:p>
        </p:txBody>
      </p:sp>
      <p:sp>
        <p:nvSpPr>
          <p:cNvPr id="5" name="Title 1">
            <a:extLst>
              <a:ext uri="{FF2B5EF4-FFF2-40B4-BE49-F238E27FC236}">
                <a16:creationId xmlns:a16="http://schemas.microsoft.com/office/drawing/2014/main" id="{AACAF54B-527F-4AD1-8CCF-EEA291746BAE}"/>
              </a:ext>
            </a:extLst>
          </p:cNvPr>
          <p:cNvSpPr txBox="1">
            <a:spLocks/>
          </p:cNvSpPr>
          <p:nvPr/>
        </p:nvSpPr>
        <p:spPr>
          <a:xfrm>
            <a:off x="494323" y="5538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Azure Security Center</a:t>
            </a:r>
          </a:p>
        </p:txBody>
      </p:sp>
    </p:spTree>
    <p:extLst>
      <p:ext uri="{BB962C8B-B14F-4D97-AF65-F5344CB8AC3E}">
        <p14:creationId xmlns:p14="http://schemas.microsoft.com/office/powerpoint/2010/main" val="319086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Log Analytics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1779" y="1231899"/>
            <a:ext cx="9377030" cy="5368926"/>
          </a:xfrm>
        </p:spPr>
      </p:pic>
    </p:spTree>
    <p:extLst>
      <p:ext uri="{BB962C8B-B14F-4D97-AF65-F5344CB8AC3E}">
        <p14:creationId xmlns:p14="http://schemas.microsoft.com/office/powerpoint/2010/main" val="26279702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Analytics – Everything in one place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7515" y="1231901"/>
            <a:ext cx="8946356" cy="5136000"/>
          </a:xfrm>
        </p:spPr>
      </p:pic>
    </p:spTree>
    <p:extLst>
      <p:ext uri="{BB962C8B-B14F-4D97-AF65-F5344CB8AC3E}">
        <p14:creationId xmlns:p14="http://schemas.microsoft.com/office/powerpoint/2010/main" val="406181883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2"/>
            <a:ext cx="2723282" cy="342335"/>
          </a:xfrm>
          <a:prstGeom prst="rect">
            <a:avLst/>
          </a:prstGeom>
          <a:noFill/>
        </p:spPr>
        <p:txBody>
          <a:bodyPr wrap="none" lIns="179285" tIns="143428" rIns="179285" bIns="143428" rtlCol="0">
            <a:noAutofit/>
          </a:bodyPr>
          <a:lstStyle/>
          <a:p>
            <a:pPr defTabSz="914056">
              <a:lnSpc>
                <a:spcPct val="90000"/>
              </a:lnSpc>
              <a:spcAft>
                <a:spcPts val="588"/>
              </a:spcAft>
              <a:defRPr/>
            </a:pPr>
            <a:r>
              <a:rPr lang="de-DE" sz="1176" dirty="0">
                <a:solidFill>
                  <a:srgbClr val="FFFFFF">
                    <a:lumMod val="50000"/>
                  </a:srgbClr>
                </a:solidFill>
                <a:latin typeface="Segoe UI Light"/>
              </a:rPr>
              <a:t>http://azureplatform.azurewebsites.net/</a:t>
            </a:r>
            <a:endParaRPr lang="en-US" sz="1176" dirty="0">
              <a:solidFill>
                <a:srgbClr val="FFFFFF">
                  <a:lumMod val="50000"/>
                </a:srgbClr>
              </a:solidFill>
              <a:latin typeface="Segoe UI Light"/>
            </a:endParaRPr>
          </a:p>
        </p:txBody>
      </p:sp>
      <p:sp>
        <p:nvSpPr>
          <p:cNvPr id="17" name="TextBox 16"/>
          <p:cNvSpPr txBox="1"/>
          <p:nvPr/>
        </p:nvSpPr>
        <p:spPr>
          <a:xfrm rot="16200000">
            <a:off x="10957333" y="6152857"/>
            <a:ext cx="1755247" cy="343710"/>
          </a:xfrm>
          <a:prstGeom prst="rect">
            <a:avLst/>
          </a:prstGeom>
          <a:noFill/>
        </p:spPr>
        <p:txBody>
          <a:bodyPr wrap="none" lIns="179285" tIns="143428" rIns="179285" bIns="143428" rtlCol="0">
            <a:noAutofit/>
          </a:bodyPr>
          <a:lstStyle/>
          <a:p>
            <a:pPr algn="r" defTabSz="914056">
              <a:lnSpc>
                <a:spcPct val="90000"/>
              </a:lnSpc>
              <a:spcAft>
                <a:spcPts val="588"/>
              </a:spcAft>
              <a:defRPr/>
            </a:pPr>
            <a:r>
              <a:rPr lang="de-DE" sz="1176" dirty="0">
                <a:solidFill>
                  <a:srgbClr val="FFFFFF">
                    <a:lumMod val="50000"/>
                  </a:srgbClr>
                </a:solidFill>
                <a:latin typeface="Segoe UI Light"/>
              </a:rPr>
              <a:t>* Preview Services</a:t>
            </a:r>
            <a:endParaRPr lang="en-US" sz="1176"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962819" y="4385356"/>
            <a:ext cx="3019425" cy="1638300"/>
          </a:xfrm>
          <a:prstGeom prst="rect">
            <a:avLst/>
          </a:prstGeom>
        </p:spPr>
      </p:pic>
      <p:pic>
        <p:nvPicPr>
          <p:cNvPr id="8" name="Picture 7"/>
          <p:cNvPicPr>
            <a:picLocks noChangeAspect="1"/>
          </p:cNvPicPr>
          <p:nvPr/>
        </p:nvPicPr>
        <p:blipFill>
          <a:blip r:embed="rId4"/>
          <a:stretch>
            <a:fillRect/>
          </a:stretch>
        </p:blipFill>
        <p:spPr>
          <a:xfrm>
            <a:off x="971551" y="2230738"/>
            <a:ext cx="2976563" cy="2109788"/>
          </a:xfrm>
          <a:prstGeom prst="rect">
            <a:avLst/>
          </a:prstGeom>
        </p:spPr>
      </p:pic>
      <p:pic>
        <p:nvPicPr>
          <p:cNvPr id="9" name="Picture 8"/>
          <p:cNvPicPr>
            <a:picLocks noChangeAspect="1"/>
          </p:cNvPicPr>
          <p:nvPr/>
        </p:nvPicPr>
        <p:blipFill>
          <a:blip r:embed="rId5"/>
          <a:stretch>
            <a:fillRect/>
          </a:stretch>
        </p:blipFill>
        <p:spPr>
          <a:xfrm>
            <a:off x="984251" y="143137"/>
            <a:ext cx="2957513" cy="2095500"/>
          </a:xfrm>
          <a:prstGeom prst="rect">
            <a:avLst/>
          </a:prstGeom>
        </p:spPr>
      </p:pic>
      <p:pic>
        <p:nvPicPr>
          <p:cNvPr id="23" name="Picture 22"/>
          <p:cNvPicPr>
            <a:picLocks noChangeAspect="1"/>
          </p:cNvPicPr>
          <p:nvPr/>
        </p:nvPicPr>
        <p:blipFill rotWithShape="1">
          <a:blip r:embed="rId6"/>
          <a:srcRect b="7848"/>
          <a:stretch/>
        </p:blipFill>
        <p:spPr>
          <a:xfrm>
            <a:off x="969169" y="6112560"/>
            <a:ext cx="10253663" cy="697815"/>
          </a:xfrm>
          <a:prstGeom prst="rect">
            <a:avLst/>
          </a:prstGeom>
        </p:spPr>
      </p:pic>
      <p:pic>
        <p:nvPicPr>
          <p:cNvPr id="19" name="Picture 18"/>
          <p:cNvPicPr>
            <a:picLocks noChangeAspect="1"/>
          </p:cNvPicPr>
          <p:nvPr/>
        </p:nvPicPr>
        <p:blipFill>
          <a:blip r:embed="rId7"/>
          <a:stretch>
            <a:fillRect/>
          </a:stretch>
        </p:blipFill>
        <p:spPr>
          <a:xfrm>
            <a:off x="8224838" y="106241"/>
            <a:ext cx="2957513" cy="2095500"/>
          </a:xfrm>
          <a:prstGeom prst="rect">
            <a:avLst/>
          </a:prstGeom>
        </p:spPr>
      </p:pic>
      <p:pic>
        <p:nvPicPr>
          <p:cNvPr id="20" name="Picture 19"/>
          <p:cNvPicPr>
            <a:picLocks noChangeAspect="1"/>
          </p:cNvPicPr>
          <p:nvPr/>
        </p:nvPicPr>
        <p:blipFill>
          <a:blip r:embed="rId8"/>
          <a:stretch>
            <a:fillRect/>
          </a:stretch>
        </p:blipFill>
        <p:spPr>
          <a:xfrm>
            <a:off x="8231188" y="2241812"/>
            <a:ext cx="3019425" cy="1662113"/>
          </a:xfrm>
          <a:prstGeom prst="rect">
            <a:avLst/>
          </a:prstGeom>
        </p:spPr>
      </p:pic>
      <p:pic>
        <p:nvPicPr>
          <p:cNvPr id="21" name="Picture 20"/>
          <p:cNvPicPr>
            <a:picLocks noChangeAspect="1"/>
          </p:cNvPicPr>
          <p:nvPr/>
        </p:nvPicPr>
        <p:blipFill>
          <a:blip r:embed="rId9"/>
          <a:stretch>
            <a:fillRect/>
          </a:stretch>
        </p:blipFill>
        <p:spPr>
          <a:xfrm>
            <a:off x="8248450" y="3949254"/>
            <a:ext cx="2943225" cy="2114550"/>
          </a:xfrm>
          <a:prstGeom prst="rect">
            <a:avLst/>
          </a:prstGeom>
        </p:spPr>
      </p:pic>
      <p:pic>
        <p:nvPicPr>
          <p:cNvPr id="14" name="Picture 13"/>
          <p:cNvPicPr>
            <a:picLocks noChangeAspect="1"/>
          </p:cNvPicPr>
          <p:nvPr/>
        </p:nvPicPr>
        <p:blipFill>
          <a:blip r:embed="rId10"/>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a:stretch>
            <a:fillRect/>
          </a:stretch>
        </p:blipFill>
        <p:spPr>
          <a:xfrm>
            <a:off x="4639368" y="2239516"/>
            <a:ext cx="2962275" cy="1690688"/>
          </a:xfrm>
          <a:prstGeom prst="rect">
            <a:avLst/>
          </a:prstGeom>
        </p:spPr>
      </p:pic>
      <p:pic>
        <p:nvPicPr>
          <p:cNvPr id="18" name="Picture 17"/>
          <p:cNvPicPr>
            <a:picLocks noChangeAspect="1"/>
          </p:cNvPicPr>
          <p:nvPr/>
        </p:nvPicPr>
        <p:blipFill>
          <a:blip r:embed="rId12"/>
          <a:stretch>
            <a:fillRect/>
          </a:stretch>
        </p:blipFill>
        <p:spPr>
          <a:xfrm>
            <a:off x="4633018" y="3923854"/>
            <a:ext cx="2981325" cy="2138363"/>
          </a:xfrm>
          <a:prstGeom prst="rect">
            <a:avLst/>
          </a:prstGeom>
        </p:spPr>
      </p:pic>
      <p:sp>
        <p:nvSpPr>
          <p:cNvPr id="2" name="Rectangle 1">
            <a:extLst>
              <a:ext uri="{FF2B5EF4-FFF2-40B4-BE49-F238E27FC236}">
                <a16:creationId xmlns:a16="http://schemas.microsoft.com/office/drawing/2014/main" id="{89A5B917-1FD1-43C0-80CD-8EDC4716DCA1}"/>
              </a:ext>
            </a:extLst>
          </p:cNvPr>
          <p:cNvSpPr/>
          <p:nvPr/>
        </p:nvSpPr>
        <p:spPr>
          <a:xfrm>
            <a:off x="832513" y="6100450"/>
            <a:ext cx="10658902" cy="709783"/>
          </a:xfrm>
          <a:prstGeom prst="rect">
            <a:avLst/>
          </a:prstGeom>
          <a:noFill/>
          <a:ln w="539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2" descr="data:image/png;base64,iVBORw0KGgoAAAANSUhEUgAAA8AAAAJYCAYAAACtlI8BAAAgAElEQVR4XuydBXRU1xaG/5m4hyRESJCgIbi7uxZoocVpoUadttTdXSiFFlooTinQ4u7u7hAIISEeQlzf+vdkhiQEKymU133WeuvRzMy953733HPPv/c+extwl5pfu/dy79Kp9bRKQAkoASWgBJSAElACSkAJKAElcBcJRKx+x3A3Tn9XTsoLVQF8N263nlM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FgcHWBwdYGObHxQG6uUilmAiqAixmoHk4JKAEloASUgBJQAkpACSiBv0fAYG8HQwl3ALnIuRh9QwFocLCHwd0NyMgwCUYAVtWDYF2pHDJWbEBucsrf68hd+JXByRG2nVvDqlJ5OXva+CnISUi85Z7wOBTRuQmXkJuadsu//3//gQrg//c7rNenBJSAElACSkAJKAEloATuEQJWVSrArldnkwCcMgc5EVHX7bld3x6wKl8G2ecuIH32XyKY7Yf2hdHfD+kz5iP77Pl75MoBm46tYFOnOtLnLhbxn5uWBmRl33L/bbu0gXXNYGQdPo6MRatu+ff/7z9QAfz/fof1+pSAElACSkAJKAEloASUwD1CwDqoImz7dJXeZm3fg4zVm67Zc6OPF+yHD5DPs8+GIX3mfBHA4gH1dEfO+YgbepD/TVjsHx0I5OYg7ZdZln5b160B69rVkD5nIXIvJ9+4uwYDHB4fJB5gGAxIHfcbchOTbvy7/9A3VAD/h262XqoSUAJKQAkoASWgBJSAEvg3EzAL4JyYODC8OXXspGt6QW1aN4VN47ryeXZ4pEUA/5uv73p9c3hqmIRxp8/6y/I1246tYBVcGWm/zETu5RsLWasAX9gN6YfMdVtg06IxMlZtQNbuA/cqkn+k3yqA/xGsN3/Q1vXLY92uMzf/A/3mVQSqlvPGE/2aYN3O05i/9pASUgJKQAkoASWgBJSAErhHCYgA7t0FaVN+h/2gvsjcvAOZm3ZcdTUGayvYP/Uwsk+dhTHAT7yjZg+w0dMDhhKuyD4TCuTkWH5rsLGGVVAlGHy8gOxs5IReQHZIKAw2NjCWLoWcqFjZM2tdrTJgZXVFOFpbw6pSIIx+3oDRiJyISGQfPnGlTwYDrMoFwFiuDGAAcs6eN53b3AwG+a1V+bIwODoiJ+ESso+dtHhmjSU9YXBzgW33DshNvIzMDdssP7WuUwPGMqWQuWK99I0COTf+UtF312CA/YgB7ALSpv0B+0cHISc6Fukz/yz4fTtbWJUudc0RkhMVw1RcMHp7Ijv0ApCRWeC7VmX9kZuZhZzwSPEyW1UoK3utGbYtnDxLIGvvIeSmpQsvq8rl5R7xONlHT0qf7mZTAVxM9A0GA14Z1hqfTlpb4Ih92lbHxZjL2HLgnOXvXm6OeG5gC7w9bjnef7IT3vpx+S33gucr7++B02FFD6CvXuiOr6dvxIWoazwghc742XNd8f2MTbgQXfRG+27Nq6J8aU+MmbkJtSr74eUhrTH4zZm423np7G2t8elzXTFm5makpGYgIvYyAv09cPZC3HX7ZjQYMP6NPnjx60W4nJJ+y/z/7g84IfXvUgdB5UrCxckeVkYDZi/fj837z/7dQ+rvlIASUAJKQAkoASXwf0PALIBTx/wC267tYPT2Mnk/CyVzsmnRCNYNaiHtp2mwG9QHuZdTLALYtl1zWDesg9QvxyM30yTerKpWAr2pFLa5cQmAjTUMLk5ybIO9PeyH90fm6o0wli8r56RXmd5nY7nSsO3UGkZXF+TExongo8BL/fE35CYly/GYuMq6RlWTsOPnHiWQ+tMU5F66LOew7dBKRGBOfAKQnmFK2mVlhcz1W5G15yBsWzeBVa1g6QdycpGbcWVtSnEufU5Pl7DozM07kbVjX5H3m0KaYdT0/mZu2QXb9i1gXbcmUscXDIM2+pSE3YBehY5hEI87DQNp0+YKA9subZH281TkxJiSi5mbw5NDkJuQiDQKa6MRjq8+jeyTZ5AbGw+rWtXka+nT5yM3KxO23drBys8H9OiDhoYS7sjcsgOZG7bftTGrArgY0Y95pRee+aygheXntx5AYlIaXvpmkeVM/TvXhqO9LX75cwc+GPn3BLCjvQ1+/3wwuj/7a7FcwZQPHkJcYgqe/2JBkceb/P6DOBuRgHfH3bpYL5YOXuMgbs726N2mGiYv3G2a3IwGLBv7KDo/NQHZOdeW542ql8ZLQ1tj4+4z+H7W5n+yiwWObTAAHq6OiL1kykjI/k54uy8e/3AuMv9GkoM71nE9kRJQAkpACSgBJaAE7gCB/ALYWNpfEmJRaNGram4Uatz7mx0ahowlq0W8Xk8AW1UsB7t+PSWhVvqMechNz5BDUZzy3xRlcgx6Zk+fQ8aK9SLs5DwjBiA3JRVpk2YBmVmW39m2a4H0P5dJxmm7nh1lj272yRDT59x/m54ux7Z76D5YlfFH+u8LryTkMhhg16cLrKpULPC72w2BtmlYGzbtWyJt8mzxzjKjtsPzjyLr4DFkLL5+Miwzo/SFK5B98Bis61S/JQHM8Gx64dOmzzVxsrOD/cA+MDg7Im3iDGFI4wCNENb1aiLt15mmLN93oakALkbozw1ogX3HLmD9HlNIs9FowOsPt0VwBR888u7vSMvIAj2PE9/pi7d/XI6wqEsigN8etwLB5b1RqqQb9h8PR1R8wfj+SqW9UD7AAyfOxSAkPA421lbiQfzmpZ548uN5SM/IQujFhAJX4unmiEtJacjKzuFYQ61KpVDSwxkHToQjMu7q/QPfj74PaelZ+Oy3tYhNKJguvnKZknj6waaIS0oTAWxrYyUi7mLsZcs5vT2cUatyKSSnpGPPsQtyrfxOUko6qlX0RWhEvIg+Xn/tKqXg7emC4yFRcj35W3CgNwJ83eWzc/muydfTRTzPicnp2HXkPDKzcuDuYo/y/p5o27Ai/lp3GOHRiQjwccOEt/ri0ffnICEpFZGxV18r+/DDq70wdvYWTPnwIbQaMQ5JKaaJkIYFf2+3q0YF+dLbTJ7Jqabvsvl6uQgvitdSJV3F2x8U6C1e5fN5/a9SrqT0c+nmY0WOts+e6ybjIT1vUi3GIamHUgJKQAkoASWgBJTAPUUgvwCmgLQfMRBISUHab3Ms10Fvql2fbkib9SdywsJvKIDt+vcCvaMUsUUlkqJHlAKYob8Uj+bMy7LHuGl9i6DMD9LxpSeQ8u1E2DSuA5vmjZD64+Srkk0ZXJ3h8MRQZO7ah8y1Wwok5KJIdhg5VEQzsz6z3a4A5jUYHB3EO01PLpvdgz1h9PNB2oTp1y4JRaH8yEOmcOm5SyRs/FYFMLKykPrzNPEMsxn9fWE/+AFkLF2DrP1HrqCzsgI9yLLXuXBo9h0aqSqAixF0/eAADO/VUEQpW/lSHqgT5C/i9bdFuxEVlwQnB1t88kwXPPu5aXP7R093wenzMSKkouOS0aN1MF4fsxSHTl2Uz0cPaQ3PEo44eiYKLeuVlzDlcxfj8fLQ1ujaoioWrDuMi7FJ+HF2QS/mq8Nai1c0Oj4Jrw9vCyujEWGRl9C4ZlmMeP/KBGK+/B9e6YXJC3eB+2mnLtljoWJtZcTMTwZi+pI9qF01QARwxdKe4j194sO5sLIyonfr6mjXqCK2HwiFj5cLjp+Nwp/rDuO1h9vA1dlePOAb9obgyOlIfPBUZ8TEJ0nodqMaZXAqNBZjf9+CrKxsjOjdCBUCPHH8XBRa1CuPkR/NE2E5sEtdtG5QAet3nQaFdnB5H7z54zKU9nVHrzY1UCHAA0dDojB9yV4M6lYXvdpUx59rD2HP0TDMX3P1nmB6jV99uC1eG7MErw5rg60Hz2H9bpPRokJpTwztUd9y/Q52NqhR0Re9XpiMAV3qIDzqEpZtvbLnY/xbD+CLX9eKkJ/2UX8s33JcjrH3WDiWbD6GFwa2AM935PRFbD0YilPnC4asVyvvg2E96+OV75YgRwudF+PTqIdSAkpACSgBJaAE7kUCBQRwUgqsqlaEXa8uIpakpJGVEfYPPwhk5yBt0myAe4Fv4AF2GPUYcs6Eise2qGYWwLLfeP2V/bcOTz8ioccUj4Wb4+vPmkKuc3LFy8vw6Izl65ATEQ2KQTazRzZ1/BRT2HWhZv/IQzA4OyH1+1/kk9sRwNzDbBGcB64IToZAi7f69wXIPnNlS6alKzbWsLu/G4xeHiL0c5NMjrBbFcA5FyIKGClsO7SEdf1apuzVhfYQ8zODizNSv58o/O50UwFcjMQpFhePGY4HXpoiHsCvRvXAT3O3wcvdCQ621li98xToyezYpBKmLDKJzF/f64e5Kw9gyebjyM3NRQlXBwzrUR/fTN8onzvZ2yI5zeRxpHdz+scD0Gr4OPFUXi8E2iyA6YWmx7n7M7+KwOJ/5xQx0CiAGab917cP48HRU5GQZCqaXbOSH3q1qYaF64/gvrY1rhLAdar4o2W9QPz4+xbxyrJxfzKvZdkPIzDyk/k4c8Ek+ngOhn3vPR4u/82+PNSptgjjk6Ex2D7jWdTu+3We19p0jHKlSqBP2xr4fuYm+Tsb/zZ6WBuM/HieiMv72lTDlFsIgW5ZJxA2NlZYveOUcKRI/eiXNVeNBIYn//puP/EU7zh8Ho/c1+C6AnjW54OwfNNx/PKXKVFD2wYVhMWanae4ZQMvD2mFL6ast5wnsFQJvPJwG7z09SIk5fMqF+OQ1EMpASWgBJSAElACSuCeIlBYAEsYMr2TzPI8fymkTjCTZE2fh5zz4TcUwCwr5DD6Kcu+2KJgmAVwxrI1yNqT5zwxGuD46jPIPnEG6X9c2cpo/j0FcObilcg8cAzWwZUkgRUT0DDBVcb8JciJjoNt17awrl0dKZ+MKbIck12vTrCqXAEpn/8oh/3bAtgA2D3QQxJQiYc790riL1hbi1c4+8RppP9h8jTnb9wrbdu2mWSezl8z+VYFMPcAp8+5wsnuwfskOda1GhNkpX47oUCSsjs1UFUAFzPpUYNaYMH6o4iMvYwlPwxHm0fHw8fTRcTP818uwIMdauH4uWjsO2ESgd+81AOjvlooAonNztYao4e0wgcTV1t65uPhjHKlPET4ffxsV1Ts/gkcblIAMwx6xqcD8Okva7D90LULgVOcPv3Zn+jYuDLK+Llj4nyTiHtuQHMRl2VLlUCvIgTwU/2aYNby/ZY9rflxfvNiD7zw1UL5k4erA/767hG0Hj4O2fmy8ZXxdUePlsEY/8dW/PbBQ5i8YBdW7zhp4fFo74bYeiAUh06bPOJsDGFe8N3DGPbWLGRm59ySAOZvGfY8+tvFEjLNxnBoilCGbedv97erATtbK8xYako0cCMBPOfLwXjmk/kIjzGFhn/5QnfxhHNvNdvIvk3w9KemPeJ+Xi4Swk4RH5eYWsyjUA+nBJSAElACSkAJKIF7k0BhAcyrsGFSq5rBSBs7Gba9OsFQwh3p9FZyL++NPMDZ2XAcPRJZu/YjY5XJwVS4WQQww3X35glgA+D44pPIiYpG2pQ/rvqNeIApGvO8qvRoWtcKFq8nvdTpM+bDukpFWDetj9TvJhYZfmw3sDeMXp7yOdvfFcAUuPSCc+8tM1QXbgYvDwkBT/1paoEM0sZSPuK9zt5/BBlrNxfwxloE8ITpV2VtZug2M1EXSIJVyFBgd18nKd+UOnayJRy7YL9ykZt8d9bAKoCLeW6oWt4blUuXRGTcZVQN9MGkBTsl0dHK8Y9JGO34N+4XEWQWRYWTYNnZWGP0UJMA5u9ee6QtalT2w4ZdZ3DkTCQmvtcPFbvdvADmPl0bayO+frGn7AV+d/xKxCRcXUTbLICJgyHar/+wDJ5uDnjniY549rO/ZP9tUQL47cc74JupG4rMpPzi4Jb4auoGIUwB/8mzXdD/1YIhJDQOPNanET6YsEo8wu890RFl/UrgtTFLJYP1myPaY9qSPThbaK/wL+/0w6eT1khY+a14gKtX8MWszwdi95ELlizRgaU88NOcLZix7EpGPe5FfqZ/c7lXZsFelAD+6a0H8HleCPSMTwfioVemWUbU718MlpDnjLy9vQmJqfg2z7Pfsm55CSX/9a+dxTwC9XBKQAkoASWgBJSAErh3CRQlgA12tnB4ZjiyjpyAdfUqyNi4HVlbTQlQbyiAMzPh8MQQ5GZnmUKmi0g6WqQApmPqgW6wqlReQpRZ5id/cxg9Eqlf/XSVuKPYdHikPzJ37kP2ydOwH9xXQqOZ7Tl/k2t64TEpl8Tw5NsRwJYEVotWIvvA0asFvrcX7NmnbbuQuW6rfG7xrF+6jPRpc6/6jVVQRdj16VpA5MuXbG3g+PxjyDl/4boC2CKg6ak/F/avGpAqgIv5djDx06sPt8HRkEjxjKamm1KvP35/I6SkZaJDk8oY+tYsi4fzegKYnlHuGZ613CTM3J3tsWf2C6hwiwJYBrkBqFLWG9+/0gt9Rk2+KuQ2vwDmXteEy6loVqscfl+xH/tPRkjiqqIE8KhBLUXkxxfhxXx+QAt8O8NkaXNzsseycY+ixcNjLaHM/Du92h0aVcaE+VdSoZf1c8eYV3rLHuNOTatg15EwHDwVYblTNAws+WEE+r08VWqt3YoAZn837D6NU2FXkm/RO/31Sz3leBlZ2RKu/vkL3SQ5Wf7rGtS1riTAyl9reP7Xw/DSVwste4AHvD7D0s8Pn+qM72ZsRHT81QYHFyc70NhRlDGimIekHk4JKAEloASUgBJQAvcMgaIEsOgulvRpWAfMNpw6fiqQV97oZgSwTZumsGlUF5kbtyNzy04JVZb1saODlEli2SJ6UCVhk9kDzKhDX2/ZV8tawenzFls8pAZbG9h0a4eM+ctMNYijYiz7XA1eJUwCeNMOZG7dLcdleaO0mfOlTJC52bRsJMmzmAAr+/hp+XORHuA2zSRrcuqkmciNvXofMdfCFLeGEm5IG/OrJcN1gRtuawP7hx8SZmIEyM01lScKriKe9KLq8nJPMEPP2bf0v/KqwFhbm7JXVwxETkjodQWwwclRSjKJp3jGPEsGbfaLodqs32wRRHd4dKoALmbgFGfTPhqAU6ExeCtfySAKY+7f/XrqeqzcftJy1usJYO4Fpqd4wXrTRvauzYLww+u9RQDb2lrLfuNOT7LcT744/7wjm/cAM/MyxW9GZja4R5lh2YNen3lVpun8ApiCcM4XQ7Bxzxm8+9NKOeK1BHCTmmXRuEYZSWTFc7DZ2VghPTMb+QUw//7u4x2wcU+I7IWW79la49mHmkmY8JmwOAk3ppGAYco/v90XX0xeK4JzRO+G+OK39Za90Ew21rlpFXw4cfVVe4D52yVjh6Pnc5Ms/cl/i78a1V1q/xZu9HrzGihWP3iyo3iD9+XtVTZ/NzjQB/271LbUbaZ4n/PlEDz08rQiBXD7hhXh4eaIP1YflH3XJd2dEJ3nfWcmb3q8mcFbmxJQAkpACSgBJaAElICJwLUEMMN17Yc9aBKxG/PVkL1RCDSFsp0t7Hp2kj2p3JubEx4h4tfo7yeJnwwOphDiwgIYRgNsmjWETaM6IizNe2R5nLRfZyM38TIorhmeLaHQuYBVxbLITUlD+qw/JSu0saw/7Lq2BzNCU/SxHJDRz1tqCWfuOYjMfKHHRQlgq8AyksmZe4tzL0QiOyy8oEjP45K1+4B4mq/VbDu3gXWtapKp2aq0n+xZZoIvc9bm/L/LXLMJ2ecjZK+1iNWwcOTGxIGecgpaZnhmUq/rhUDLvWxQG7YtGyM3N0fKSzE5GI9hcHNF6nfc/3vnE2CxXyqA/4HZZmj3+ijt544PJxSst/Xb+w9i2Du/S3Inc7ueAKZgnffVUOw+EibZkTfsOYPXHm0nIdA8wufPdYOrkx0iYhLx3s8Fz2UWwLbWVlj8w3DMW3VAygttPxiKn+ddXXg6vwBm3/q2q4lzkfHYkbdv+FoCmEmeuE/3vtbVRDDXqlIKf60/glnL9l0lgOnxHP9mH1gZjBLO3aZhRYydtQkLNxyVbNFbpzyD+asPSiKw2IRkvD1+hRiGurUIkqRXyzYdk1BqF2c7jHjvD6SkZVwlgNn3D0d2gq2NNfafDJfM0ObG8OcuzYPwxW9XTw4NggMQXMFX7s2oIS1x9MyVumSZWVkY8uYsOcwHIzvD19NZmLO0ESX/++NWFCmAef8+fbYryvl7YOfBUMk2vWGPqT4cRX2z2oF4+J3Z/8AI1EMqASWgBJSAElACSuDeJGDwcId1pUBk7j0IFHIUWNevKR7JAqWMjEZY1wiitwdZx06KCDWW8YeVnzcyd+6/kmTJYIBVQClYN6gFg4cbcuMTkbX3ILJDzsPgaA/r6kHi6c2JKlixgxQNbi6waVJPygmxvBATY2VuMyW0Za1dm8Z1YQwsY/rsZAgydx+Q/lgaPca1q4Hlm2Bri5wLF5G1Yy9y4i8VuEk2daohNzUdWcdMziJzM1KwNm8k63+WU8q5GHXlM39fWAX4IevISfGOX6ux5rF1cGUp9QQba6l9fK3Ga8hh1mqyrVkV1rWrITc7B1n7DiH78HFY16gKpGeY+mkwSLZrCuOsE6aqKvmbwd0VNs3qw+jjLQI4+1wYsnYfRG7S1RGSd2rEqgD+B0izTq61Fb2ZV+rF8jTOjnZSFzd/c3WyR2KyKeOyPEQGwNnBzrKn1sXRDoH+HiIImbTJ29PZUtuW3uYq5bwRn5iCiLzES+bj8Fw8Pz2Pnq6O8Pd1w6XLaVIvOL8AN3+f2ZSZMMvyoBkNksE4Oy/zMj2WDnbWUoeXwo7HZ5i0uTG7NUsgxSWkICwyQR5QZwfbq0Kt6aHl9fD3/B491ObGa6VYTEnNQMiFuAJlgSiKy/iWQHJquniLzSWDeDx7O2vxHJsb+VcuW1Jq8uYPMWbGZ/YrNd93zb/hNTna2yIXuRJ2XqDlwlLzmN/j3l2j0YhT52PkN7ynzFDNPhYVCk7RzprF+T3K7i4OUlc4fy3lf2Ao6iGVgBJQAkpACSgBJaAElIASyEdABbAOByWgBJSAElACSkAJKAEloASUgBL4TxBQAfyfuM16kUpACSgBJaAElIASUAJKQAkoASWgAljHgBJQAkpACSgBJaAElIASUAJKQAn8JwioAP5P3Ga9SCWgBJSAElACSkAJKAEloASUgBJQAVxcY4DZqwzFdTA9jhJQAkpACSgBJaAElIAS+JcSYFbRfFVN/qW91G4pgSIJqAAupoFhcHaBwdm5mI6mh1ECSkAJKAEloASUgBJQAv9OArmJichNuXtlbP6dVLRX9woBFcD3yp3SfioBJaAElIASUAJKQAkoASWgBJTAbRFQAXxb+PTHSkAJKAEloASUgBJQAkpACSgBJXCvEFABfK/cKe2nElACSkAJKAEloASUgBJQAkpACdwWARXAt4VPf6wElIASUAJKQAkoASWgBJSAElAC9woBFcD3yp3SfioBJaAElIASUAJKQAkoASWgBJTAbRFQAXxb+PTHSkAJKAEloASUgBJQAkpACSgBJXCvEFABfK/cKe2nElACSkAJKAEloASUgBJQAkpACdwWARXAt4VPf6wElIASUAJKQAkoASWgBJSAElAC9woBFcD3yp3SfioBJaAElIASUAJKQAkoASWgBJTAbRFQAXxb+PTHSkAJKAEloASUgBJQAkpACSgBJXCvEFABfK/cKe2nElACSkAJKAEloASUgBJQAkpACdwWARXAt4VPf6wElIASUAJKQAkoASWgBJSAElAC9woBFcD3yp3SfioBJaAElIAS+D8hYDQY8N6THVGxjBdysnMtV2VrY4Wlm4+hfeNK4Hey831mY23E76sO4I+VB/6VFGxsrWEwGJCRnvmv7J92SgkoASWgBEwEVADrSFACSkAJKAEloATuKAGj0YCZnw7C55PW4vCZSMu5R/ZtAhcnO/TvUgcj3puDXUfCLJ/1a18Tbq4OGDNz0y339aNnu+K7aRsQFZd0y7+90Q9sbKww+vFOaF4tQATwjOX7MGX+9hv97KY+NxiAqZ8Mxptjl+Ls+Zib+o1+SQkoASWgBK5PQAWwjpACBKyMBjg72uFSUtodI+Ph5ojLyWnIzMq5Y+fUEymBO02AC2MHexukpGYU66ld3RyReCmlWI+pB1MC/zQBswD+4OeVOHTqouV0z/ZvhhKujiKAB785EzsPnbd81r9TbXh5ON+yAA4K9Mbrw9ti2uK9WLH1eLFf2v2d6+BCeBy2HTgHClY7WxukFaMXuE6QP46djUJqmnqWi/3m6QGVgNwooiEAACAASURBVBL4TxJQAVyMt71nq2BUCPC85hEZznUuIh5/rD5Y5HcaBAfgSEgkklMLvuS8PZzh7GCLyynpaFa7HP5ce7jI33OBbWNlREZW9t++Ki83B/RpVxM/zytovfb1dEGtyn5YvvVEkcduU78C1u46/bfO++4THTD5r104GxF/1e+7Na+KTftC7qgg/1sXoT/6vyBga22F7JxcWcT2alMNg7vXQ3RcMj6bvBYnQ2/O+8JnpWW98qhYtiQY2MnF/cK1h+Bob4M2DSph8cYjxcpq5KBW+HHa+quOae9gi5ce64So+GT8PGVNsZ3T0dEeHVsFY8GyvcjJvRK6Wmwn0AP9JwhcSwC3a1BRxlVUbBISktNwIerSbQvgFwe3xKINR/HcwBZ4+pP5lnFrZ2sNa6MRri72KO3jhtT0TJw+H4eUtAywf34l3ZCenokAH3dYWxtxKjQGCZdTr7o/Lw5vh4mzNxf5nnJysEW5Uh5wdrRFaEQCImIS5fc0/LIF+nvi5PkY5GbnwMraiITEK8fneXn9pUq64mLsZWRnm4zE/t6u8Pd2E6Px8bPR0l9eS2CpEnBzcUBEdCLORyZAH8//xKP0f3uRdjZWMsaLes/Y21ojLSMLJUs4IzYh+Y68i+ztrFGjop88X2H55qXCN4Dr9aRiNnRf6ya7uzjIvJN7mw87tYuvlwtCwuJEa/B/N9M4T7rkOc04/4THXEZ6RlaBn/LYIRfi7sg9upk+m7+jAvhWaN3guz++3gdfT91wzW95ujli3Jt90GDAd7LILtya1y6HxjXK4MtCx3hxUEvMXXMQMfHJ8rI8eCqiyHNULO2J4PI+WLD+7y+wryWAa1cphR9e7Y3uz/561QKAXuNV4x9Hm8fG/y2a1xPA1Sr44PT5WJnotCmBf5JA7cql8PXLPXExJhFzlh/Ad6/2kkUvW9jFBDR/eCwyMq9vXKofHIAH2tfE2N+34NLlVAmHdHK0RXhU4h0XwKOGt8eEmRvBl3Z0fHKxobO1tUZQ2ZI4eOribb90i61TeqB7jsC1BPCI3g3x/KCWcHWyQ8LlNLw7bjnmrTkk1/d3PcCjh7XGF5PX4cOnO2POygPYdzxcjsf3ZeemQYiOT8Lm/WdRzt8D3VtUxehvFsHRwRa/fTwAi9cdwbpdp2BjbYWRDzXDC5//haxCRub2TYNQp4ofvvptPXJyCkYyvf5YByxad1hE6kNd6uLrqeuRkpKO5we3gp+/pwjn8JhEuDvYYuTAFnjjm0XSN0d7W7z6RCe8890iTHjrAYweuxxxsYno16EmvL1csXTjUVAExF1OlQX58wNbYMv+s4i9lIJuzYOwdNNxEdbalMC9SqB1/QqwMRqxcsfJApdQs6IvAkt7YsG6w3jqwWaYOG/7HVkj0tFzIjQGcZdSwFwFFOaXk68Wip8/1w3fTt8gYvCfbn3aVsfCDUeReRuOL67hR/RqhN9X7UfruuXlGvNvS7neNdCw37ZhRZOB8aFmkqMhotB1vzK0Nb6ZsfGG66d/mlXh46sALkbiX7/YE6O+WiBHDCrnjXce74DTYbH4bNJasaaULOGE5eMeQ4MB3xYpgB3sbLDkh+Ho8eyvFuuRp6sjxrzWC0PenCWLaXcXe1nM8sXHhy/Q3wP83Ylz0eJ14nkXbzqKk+diQE8UX+xmsc2BygV8VnYODIBYlcuW8pCF+pGQKFnMXk8Ajx7SCr/8tROrd5wqQO2FgS1A8TD0ndnydx6blusyfu6IjkvCyfOxloUyr6FK2ZIo6eGEc+HxCL2YAArgqQt3y4LDxckeR85EWkS2l7sT4i+nyqKirF8JxCSkoHoFX7Ew0RDAazGfk4sX/5KuCL14CaEXr3iTK5fxgrenC06fj7nqwSzG26+HuscJ/PpuP3RuHiRXkZOTK+Nl9faTsijmszXglenYcfhKOGbhy+XWgY+e6ozXxixBShGhioU9wHyGgyv6wt7OBmfCYnEx2uQZ4n5CaysrpKZdCZX283FHRGSCaawbDAiu6AdXZ3scPn0Rg3o2KNID/Mc3D+OBFyZddVdcXRwQXMEXKemZOHwyAtl5L053NyfYWhtRMcATWw+cRUCAF8LD4yxeJysrI/y83RF2MR6+9EjlWcDZn0ryTDvL83UmNNqygK9W0Rd0Qx04GWGxCrs526N6RV9hdPDklWf4Hh8+2v1bJGAWwPSq/vrnDlQq44UG1Uqjb8da8CrhZDkaxd2j781B8zqBqFnJD/tPRtxSCDTn/7pVAzBr+T6U9/fAg51r45NfTBERNLA+cl9DvPT1QonWYBt6XwMsWHMI2bm5WDbuUXR6YoJs0WG7r011ODrZY+aiXQWuls9Gr/Y1UTfIH4vXH5ZQaM4hrRtWEgPUso1H5ft87vi9j39agXee7IgpS/cj5OyV/c+vjmgv+5T57PM96R/ghTWbj2Lyew9i1PdLYczOxrODWuKdscsKGJ8qlvZCy7qB+PWvnXIevvuZYOzxD+fe4l3RryuBfw8BCs7hvRvKOE7O86hSeI5/vQ/mrjmExRuPgh5Qc1SGrGu93UBBRw+ttZURBhjg4+mM85GX5JnxLuEMZydbhF28ZImW5DFL+7iLk+lS3rPuZG8Lv5KukjMgMTkNjOTo1aY61u06LaK3egUfZGbnYGehNQENd4O71ZNzvj1uhcBkP7xKOMvamC01PQOJyenyd7NRncfnNXIusbO2AiM/GfVB54+PhzNsbawlqqNw4++4rYrzV0l3J+lnaGSCzD/5G7203uRwMaGAELUyGlG2VAl0alJZolOb1Sgja3azAPbzcpFkhBeiEyUyjusV81YMerqT0zLhYGct73MK4DmrDsLKyiCee/afLb8A5vlK+7qL7uDa/m42FcDFSD+/AH7i/saoHVQKF6MviwieumTPDQUwu/Jwj/o4dCbS8lA91Km2PIBrdp6S8KaHezbA2+NXgHuCapb3gZ+Pm+yROhEajcceaAIO1v0nIjB29mZ8//J9eOvH5ZZB1qJOII6fi5bjVS/vixF9GsoE0q1lsGTdXL7l+HUFcM+WwZKxc9g7sy0PF73atHZxIf719I1Cs1OTKvIwLdl0DF1aBGHyXzvFW8SB/+FTnRCfmIodh86hjG8JTFm8RwQwsnNxLjJBJrIHOtSS5CcMR3t7RHuMn7tVPAHrJj6BzfvOYu3OU6hZ2Q/pGdn4Ju+cnZtWkQXA2h2n8UDHmvh2+kYcDYkCvertG1XCln3nUD/YHx9PWluMd1wP9f9CoISLA2Z9Ngg1KvvJ2Ob/6KmJS0iRZ2P254Pxy/ztsoguKnqDHLhgpVHpWlsB8gtgvuQYUbFt/zlERF/CAx1r4fNpG3EqJFKiPCgwt+4LseCd+ulgDH51qoRlfvBMN8TEJuLYmUg80b8F9p6JwrvfmAxv+dsnz3fDa98uLvA3fx93fP5Cd0xfuAsVy3giOceAX2abEgq9+1x3lPNyxpxVB7B0w1G8/nRXLFi2R8QrW62qAWhXvwK+m7kJE968H4+8+7v0Z/SwNjDk5mL7oVC0b1wZr41dBjdHO4x5tRf+XHVIQj/LBXiCez0pln/g39ccEsGzYfcZme+0/fcIcDHVuUkV8B3CuXrhD8OLhJCYlIZhb85C1XIlYbQyYvfRMOw7UXQUVFEHmP5xf3z0yxqEhJuMom+OaIc3xiyVf1MAc3G5ZueV7Tut6lcQjyoXb2PfuB+DX5tuOSwF9KP9muG1bxYW2VdGR3wyqgfWbjmORRuO4LtXe8Pe1koWu2wM6Szp5Y7+L03GswNbYOqi3YjPt3+/TYOKCI1NwukzF/HaiHb49a9diIy+ZBHAvm4OcHS2x64D5wqc/4m+TdG0dlkJG2czGIEmNcqi6dAf/nsDS6/4/4ZA63rlkZCUJuH+XKuyMUoyPT0Lft6ussb88ZVeGPnZn/IuYrQknSoUwLuPXoCnqwP6dqiFJZuPyRq6f+fakl+ADqPGNcrig4mrQOX46bNdsHLrSZRwdRAPJo1mT/Ztir/WHkK7RpXw64KdslVicI968j7ktoPmdcrJWuDnP7YV4E2H0Py1hzCkWz18P2uzrGkpFDs2qSLeocplvRAedRmLNh5BRX8P7MhL8vfkA00w7o+tKOPjjlGDWmDFthPYfui8CO3KZUrKephC9eNf1xTY2vBYn0aYtGCXcGlSs6xss2TU5K6jV5IH0jHE723adxac396iAS2v18xLwq2GjWuWwcptJ+FgY2URwIO61IHBaBCHW2p6FmYs24tRA1vi6+kbRBQP7V4Ps1fsR6/W1TBt6V4RwHQEHDodiSrlSgrnP9cdtgjgzMxsjBrUEsdCotC6QQXMWLYPe49duGvjVQVwMaL/8oXueCkvfImLaVpbaEVatP4IPpiw6qYEMD28FL3j8x6q1x9pi08nrTV5ewsJ4PvbVBcxbN4fwXAuemI5SNl+eKXXNQWwaa9jjmm/I4DnBrTAtzM2XlcAt29YCWfD48TrykHN1qVpFZy+EIvuzataBDCtaWarFi3Rj93fCO//vAqt61UQi9eqQuEsFMD0WE9faup3h8aVceJsFM5dTCgggI//9QpaPvKjxQr28pBW+GLKellAvTCoJd4et1yECxm+PLQ13vhhGaZ/PAAvfLngH8n8WYxDRw91Fwm4Otlj0fePoGJZL/F2PvPJfGTl5KCEs4MYbsIiEzDvm2ESbfHJxNX4cc7WIntLAxGNXdcKHcovgBkdwv309BSx0Wo7/dOBGPjaDLFQX0sAd2lRVQxJizcclpcgX0wfPN8DL38+/6o+8Tno0aE2ZizYafHyvvtUZ/EwcdFNMcrMuJ/9th6XEpIw8cP+ePLd3y2hVK5uTri/bXVMystmO7R3I8xZugfpWTkWAXxf62pIzczGyi3HCryUnxnQHIvXH8WZC7HSr2f6NxcDW2ZWFro2DxYDnbb/NgEuoN5/qhN8PVwk0uKrl3sWCYTvqIMnwmV70aghrfDbgp2YvXz/TcEr4+uOj57ugskLd1kWfA2rlcaSjUdlIUsB7O/lihXbr4RYdm4WhD1HLyAtIxM/vd0X/UdPtZyrTpVSaNM0CF9PuvaeenpIfni9D0a8M1vE8NwV+y3PAQ+UlZWDxMupGNm/OaYv3oNLiVcS2DFK7O1nuuLjH5dh1KMdMfrTeeK1MnuAfVztUaKEM7bsOVPg+of2bIDouMuyYDa33JxcxOU79k0B0y8pgX8RAQpgClmuiSfkvYeG9aiHyQt3o2vzoAICmNuP2PJnjW9dNxAZWTnYcuCcrD0faF8Ds/LmDhqsKRgprB9/oDE+nLhafs9Sa0/1aybvKHp4ufXhw5GdZX3ZvlFFLNtyQtbOlUp7ITM7G2fzDGv8Lb2s7z3RES9+sxDBgT7y230nTNst2Hw8XTCwcx388PtmEYrXEsC92lbH9zM3yfv9mf7N8OWUDTIP9G5dDVsPhlo8qzymWQAP61EfkxfslD4XbswNlJWTK8cY2a8J/lp7WDy65ubsZIeeLYJFO/RqFSwCmGuZ7i2r4o9VppxF7Pf0ZXtRNdAHzWuXlSjPsbO3yNaO/AJ40/5zYqRkG96rIX75c4dFADcMLo2M7GzsOHRe1h+P9KwvUaV3q6kALkbynz/fDaPzPC6BpTxk4NLSMWXR7rzN+tcPgWZXuLj9alR3jP5uMRztbDCgSx3LgruwAHawscaWg1cswbcigPmQM5SYCQR8PZ1RJdAHb/yw9IYC+KtpG/DWo+1E0FLo8mF/Z/wKPN2vqUUAMySbCwsvN0exWNWq7I+Rn8zD+Dfux5s/LEPMpYL7ESmApy/Za0kyVK9qADIY4nz6YgEBvOW3p1F/4HeWO0Yv+/i529C1WRAa1yor3mE2ebDua4B+o6eiXcOKEhZOCyAnqttNFFCMw0UP9S8hwJfS5slPSQj+xt1nMH/1QQk/YvhTnar+sk+Qnicu2Pn5g69MK7LnFMBnwuMKZLTN/0WzAF6+5RiWjXsMHR7/qcB4ZJba+euPIi0145oC+MkHm2NcnsfWfOxrJcHi58Pua4DK5X3x9pglsgD4a8xwfDllvUUMcIHwx+pD2Hc4FKOGtcHXkwtGSLzyaAd8PnEVjEYjRnEf5S+rYWVtZRHAzwxsgTF5URj5r3XtxCfx2ZT1yMrOlhC06uW5lz9GvGLvP9lJvOq0/BYVKv4vGRbajX+YgDkE+sdZm7HtYCgmvf8gqpb3LvKsly6nod/LU8UgY21rfdMh0L3bVBcvRH6jFA1Znz7fDf1HT5PzPX5/Y7z87WIJ0eeC9cWhrfDdtI2yFWHFT4+j28iJiM17Z704pDUWbj6GE6evZK1mhxmemJFpylNBAfzZqB547pN5aFQnEGW93fD78n3yGY/PuYSJtYoSwPwOI8kiL6di5oqDCD1rOo9ZAFvlZOP5wS3xwfiVlj2P9KQH+Lqjd2vTotm0jjBlnE9KKd6M8//wkNDDK4ECBMwCmKHQ3NYWfzkNreqVlzV1YQE8emgrTF6wG1HxV8qcNalRBtEJyTh1PhblS5VAWX8PrM2L9uD7eMwrvTD8vTkY2KWOOJIYkcSw3C7NqmDualPeAbYnHmiM31ceAI93PQHMLRDs3/HQGDjZ26BKmZL48BezsLbCo30aSiZ6hlQzCd61BDBz7izYcEQ80S8NbW3x5lIQz16+D5F5kR7sm1kAcx1PwblmxykRyfn3BDMyjdGQXO/z2J/+uganL8RZrq8oAUzXOA1rp8JixUvO6zFHXNL5xNDvdbvPiHc7vwBmCDRzGrCRKx1b5hDol4e0lrBzqTJjALKzckQg362mArgYyX/zUk98n28xSCGWy5GTF2vAAT/h3X7X3ANs7sqwnvXFY8kw58UbjlosSIUFcHJSGk5wcOa1ogQw9yCYrcCmEOgYRMVdxitD22Dz/hBZGDAsYUTvRjflAf5y6noZ1Jv2hsi+KnrM+KCOGtjCIoCZjGP1tpOyB4MvYXpnX/5mEWZ8PABPfjzvqkyZhZNg1a3qj6yMbBwoJIDXTnwczYb9aLleepZ/nrsd9EJRdC/bcqW8BYWuuZQT9xE/2bexeJlnrbg5z0ExDgs91L+cAF8qc78eKs9bWlom2owYJ2L353f6Qvaw5jV6boa8OVP2ABXVJAldoI88D0U1swBeufW4CNEuT/5c4GuMWli65QSSU9JRytsVm/deCYGe9ulgDHp1Kp4e0AI/zDBtNTC36wlgfqdL8yA4Ojtg+YYjGP9OXzxdaF9gUkq6RHU88VAzjJ9V0DM7oGcDnD4TCSd3JzhbGbFg/eECAvi5wS3xXRGJ/1b9/AT6vTSlQNZHWooZGcJstXWrlMIT/Zpi5MfzLHu7/uXDRLtXzAQKJ8GiQdXe1kbyONjZWslijaHRDB+mp4X7zm41Cdb7T3TE+xNWWXJF8BIoGKd/PBCvj1kKJwcbNKhRVha2a7efBCMsJi3chXU7Tske+98+GYj4+GRs2HkSlcuWxNHwBEydVzDkkcd87/nuiI9JRExcEto3rYJxc7Zh+/4QMca+92xXZKdm4NT5GLRqZNoiEBt96ZoCmBFNn43ujRFvXAm9Ngvg+NhEtOS+yF4NsWj9YVSr4IvFm49jx8FzeKp/c1QoVQK7Dp9H09rl8Ov8ndhz/O6FFxbzcNHD/QcJmAUww38Z0chcOtzWx32xhQXw4K51JcQ3JPyKsGtcvTQi45MlAzEdSowu/Gu9KXqR2wX5HNHzyzmBUViDutaVcGL+f35h9sHITvjk1zWgEL+eAH64Z30s2njUYth99/EOEsHJxHQUqlsPnJOoMjaGW9es6If1edEcDA3+etoGCYGuVtEHSzcfB7dmPXxfA/n7tZpZAFPwcmsVvayl/dzxe7617qR3++LJj+cLt+cGNJeo1BsJYG4DaVYnEAsLrWe4x5mh5j5eLhj5yXzhml8AL9x4zBLxMrhbXUxdvMcigB/sUEvyqHAr5r+hqQAuxrvQu211SSDDxqQw3VsFy78nzd9h2aR/ISoRM5fttXhgijo9N/VTTHPv0KA3Zlr2HN6MAK4X5C/7jdlee6Qtlm46ZhHQI/s2kWyaTKK1/McR6PjkBFmgUjzSk0uv8/WSYDEEmgKYIZpjX+st+34Z2s0QtfwC+NNnuuDVvD1WTH/+0pBWInyH92qA3UcuFAgJYT9vVwAzzO3RPo0k4YDZw0sBkz91Pi3vK8c/hnaPjb/mHs5iHAp6qHuMACf1RjXK4MOnukjWZmZ5ZVInMWLl5kroM1+uB05EXDOVPwXuly/0kJJJ3IdTuOUPgf529H1ivDmS50miCJ/5+WAMeWMmXJ3t0Lp+RUxfvFsOUbWCD959sjMefOk3DO5RH7uOXMDR06Y9kHzhfTG6F0Z9Mu+axJvWCZQyLDMW78aY1/vg1W8Xi8hmM18f/12UAC7h7oSPn+0qYVWvfLVAREh+D/DwPo2wfk8ITp2NKnB+ZtsdO2uzJelc/vOYv8hsu5zrpuXNV/fYkNHu3iaBa2WB5nuKiWwe6FDztusAe7g6FhkGzGSL9PhWKuMJDxdHHDsfg3KlSshCmSKWjQL4u9f64JmP56FSoLfkoTgbGl1kFJGNrTUqlPUWLwm3CcXmJX/hcejxrVLelOyOURCJed5kZ2d7yQZdOFkNf8PPkuglyWseJZyRkJiCnLzwRhoHypX2REx8EkLOm4zgfMaYDMvNxV4STDIBpjYlcC8TMAtgCt/W9cvLdjezZ7awAOY7nBGT9OKyFBiT61UI8LAIYHJgZCAjQmISktGsVjmprsLoprpV/HEh+pKERDORHDMrc35ilBLLHtGH9de6w5Jd3SyAmciJ++x/X2lyqogwHNwK7/600jJHVC3njaa1ykqOASbzMjtpLkRekvM9+1Az2QpFJ02PlsEY9fXCAgKYxx3Rq6E4qpiIr3yApwjj/N5dswCuUdFX9gkHB3qLp5x7ns3tvcc7YNnWE+KwGtKjHr6ZuuGGApjnpOd75+EwWQ+5uzpg454QPP1gU/HAc182oyuXbz1eQABz3b1qxykpCUvDOq/Z7AFmhOvw+xpIIl1Pd0eJUDlwKgKP92ks+5/vdFMBXMzEeYPL+LpJtrgXh7aWo4/+aqEkiDl7McGSUfVGp2U2WYYJctFtbuX8Skh2OW7c517fpOR0nMrbY8fv0HLOvYWfTlqHkAuxsojghvwxszZLwpkHO9aSfbEMEfn6xR6Ys3K/JKR6+sFmEh5MccukAcx0ac4maT43s2+2bVAB384whVg93qeRLG7N3i4+yNzwz8Y+MOSLu4tpAaLHh3ujKQA+e7YbfvlzO+ISUxHg7SZ7M5iUhMlAuOeXjSEaWZnZkhzntYfbYOL8HeLNXfbjCLR97CcLj0d6NcCvf5r2Dzwj1xAnGUJphKB1jVkCH+vVEOv3hcDV0Q4Pda6DF78uOnnJje6Hfv7fIMAX5FuPd5Bw4RmL9yIlnfVAjZLAyZxx/HokGDr92XPd8NvCXbKYpuGlTnAA5izfJ9EQrepVwLLNx0xhks91w89zt4EeWBrPNh84h50HQ+V5Gft6H0z4Y5tEa/RuXxPVKpXC8LdmStjUpA8ewjs/LkdySgYe79cESZk5ePc7U+kUc6MwfvGRdvhzzUEM7dEAb49ZLHMPs+x2aFoFs5bulS0MPdvXwucTVsrPRjzQBBOLeAm9/GhHRF2Mk2tiM1pbYdyrvSQzJwXGxPf64eMJq6UWY73qZfDHin2S5fGZh1ieYoe8rAd2rSOWds5h9KTRAkzWM5ftw7FC4vm/MdL0Ku+EAL4RZW7VoQDemC/hnPk3ZgH88BszbnQY/VwJKIF/gIAdtxZkZYugpIGHnlqzwchcBzh/FmgmmWP0Q2x8Mg6cugjmuqEgy//u5lqWWea37j8ngpGN4pGCbPO+cxZxyeR43AK1/1g4IvIMWuZzmi+Vzhcm3WLj+5Trf/MxLfOIk53808nBzlQiBZB3PjNJc33QrHY5nDoXjfikNImGsjYaYG1tZdniQGcO9zdzm8XW/WclO33+Zs4CzT3FFPDcdsks0IVbo+pl5Lxcl5BpfiZka87kzLVJdna2ZHHmHE2Rz+8y5JkRrYzSMV9j4SzQ/G/yZoIxJgqjyGdj33htvI/sL/vJbNRcB9AB17xWuatKXf0Dw+mqQ6oALmbKHNDB5b2ljEnhxqQbN1uri6VCWEjbXPje/IAxg11k7GUZNCwNlJ6vLiknB1qAOcD2Hw8Xq1WAj5vsZ+RiOTw6UQYuBzN/z4UoBystZdz/yAUsF848N+uc5W/8PrO5muuJ8jopEswPAi1YtKqxuTjZmRIEZJkSBPB35rpgnKzK+rnLRMEsm+wTJxoKcT6UbDwXHxSGa7Dv7Au9zMzAyY355kYxYO4nJx+KfE6YyWkZOBMWJ+fn3gcm4uK/WduscIHuYr79erh7nABfBMy6SBF6+HTkVS+zm7k8Jr5j6SS+jDlu6YnhOOeLzMnRzlJShc8CPbNGA2SfEmsNm19tTMwVGOAhL/0z52Pg5uKI83mlvcyf8ctnI+LlOeSzW7iV8Sshgpm/i00wPc88HsuTebo5yTzA3zMhD5unu1ORx3F2spckWpYXu8GAAG9XhEWaXm6cbyqU9pRnmtst6H3ie557qPnscY7hdzk/cN4IKldSXvDkYj7GzXDV7/x/ETALYI6//O8bilJmeaYHeOu+swUSGLIKAfedjcnb63q7RCoHekuyu+35cmmYj8lx//6onhj1we+3exr9vRJQAkpACRRBgPmIaBwwl7K6k5BUAN9J2nouJaAElIASUAJKQIwxDGP093a9isahU5Emg6bt1YZklv3be/xKZlVFqQSUgBJQAkrgVgmoAL5VYvp9JaAElIASUAJKQAkoASWgBJSAErgnCagAvidvm3ZaCSgBJaAElIASUAJKQAkogbtJgFt7uDeZ9YHv1cZtX0VtEWSWZ25/Krjz+Naukvl/brfkoWmfMo9TfKXdVADfVyPkLAAAIABJREFU2n3UbysBJaAElIASUALFQID7gCv4e+BMeLzskWdeC+Z4MZcQ5L+ZD4L1ME35H0xZ2Q1G03cd7Wzh7eGUl4jGYEoyI0liDJIIkXvSuTDlefiROSs09+ZzzzoXrNwDbDACyamZsLIySKkuZm89HBJZ4LeSgScvAQ3/j/vbI+MumxaGuZBzcM89F3pM+FLCxV5ygbAECvvMvfCsz8v/l4zN/p44eT5GskR7ujpKDgzWB2V/ua+fe/SZxIc5RQ6fiZJ8IPwd++zFDKrJGVIeynS1pmqLvCYms+G1mM/H4/C8ltw5chmmPvBHzHlw6HSk3E2pomAAjAYjcnJz5J6QFa+Nn5HL0bNRKOnujJi8bNbsr+m6TCWmSJp95G9YxoX5Pfh3M3PeN+YaYd4Ocw4TuUf8rcEg183PS+blFeF5+Vs2uY/57oP5nDUr+GLfyQjLfebf2ScfT2fEX0pFSnqm/I7Xw4sWZgYDvN2dJBcJz2c+D9lzwc4kQPx/MuV94f0xXatRxp61Ne9RriQtYpZ887Wzn+aETbwWHo+/o8Bg4/iSPlgqZPLaOZ5N9yR/9YpieMT0EHeAQNv6FXAhJlESP92r7aGOtYosE/r6I23x1dT1qFm5lOQpMScEu5XrZJWZd8avuJWfXPVd5hoZPaw13hl3e8fJf2AVwLd1S/THSkAJKAEloASUwN8hUKdyKbg72+NMRDyCypaEg601zkddQqXSnrCztZESGcfORqNRtQARLZXLlMSh0xfRsFoZrN9zWsQV68YzoyqFRqXSJbHzSKgkZmPiN9bmZkbUUiXdsGTzMQSV9ZZkiqwFWjfIXxI2MisqS3JNX7oXHRpVliSKZbzdZEG7aNMxDOlaF2HRl9AgyF9q01PgMYEdM6pSkDGBHcuznDwXjVpV/KUOL5PCRcZcRqemQdi474wkf2PFg05NKsPL1REXohNFHK7ddVr2OjepXQ4L1x9B/aoBUkKNWdRPnY+V5GAt6gXi9PlYEYTMOBsWdQn3tQrG/NUH0bl5Val+4OZkJ2KSgjkhOQ0+JZylhEubhhUlIWbNyn44FmIq4XQpOQ2RcUloVrMcLqekgaUT956MkHqe9jbW2LjvLNo3qohDpy6CCckOno4UAwQTaVYu64Xxc7fhxUGtsOvoeRH4y7edQPuGFXE2LE6um0Jv99ELqFnJVxLuXYhMlHOu330GnZtWQS7FrpUBXm5OWLcnBPWr+ksCnHMX49GqbgWcCYuVexBYykNYMHs+M8/uOhqGauV90LRmGamlejI0BvWqBkhVC17D7JUHpBRNh0aVsO1gqCTQpBB3tLeVWqZM/NehcSVJiEmjBI0O5yMvyRirXckPVcp5Y+PeEEnSSY7Myuvl5ijJEJklOCohGet2n0b7BpWQlJoON2cHMXLwXvK+uLvYy/dCIxKkdjUTkPK+03vGPhw5E4kqZUsiMSUdlQI8cS4yQYwVe45ekPqyFOLc2857o+3eIvBfEMA0ztDQkz8x783eJRXABUnlJQO/WXzF9z2/du/djif/uh2h9ZcvRdbGOhoSJdbSIyGR1y2fwpeA2ZIqlsO8lOGse2ZunESZXjw+L1tr/k74ebrIy4NWZFqd2fgS4GTPguDMsMxWeFKl9ZUvL2aqLXxc1vnlSyV/Y41EWinPXIiTlz77w0meC5JT52Nkovcr6YLouGR5eRXVCtdkZN9udbLneflCoUW4cFgF/5v9YMmkohpLsPCFxzqrrOlorhlc+LvsF1kyGzaz95oHjGTezs2VMBFmm07PzCpwj8iSXFmDrfCxWfCcL1pmwOXChpZhLviO5SsIzmzZuTkowC9/2v38lvrCfWaN6JDwq2vPFsWBqfu5cOQ1Foe1mVzZuAgojuMV39N+c0fiwpkLN9bo5vPLxr9xARMelWjJTn5zR7v6W/REsKbwxZjLt3wILqw5BrjI+ruN5y+f52261WNwPuJ44fNGDwefn7J+JQrUOaag4JzA6zM/m0Wdh/PS5RRTKQQP8c6l5s0lduJhuVajGDqZV+s0/3fYn+BAH6mRyOcuKyvnuuOP5dFOhcWKl4XzCCdb1kzcfui8LKR3Hw27aTxcXEflW6hyYc5+mBuvlXMR54nwmKLvnXjHipjTb7oT/wdfZC1Ozhlp6ZniWWNpvIuxieJ9qxscgM37zorg47zp4eIgtXmPh0SjXnAAthw4K/Mzy5r4l3QTby/rVPNvfl4uiLmUItnKOSbdXRyxcvtJ8TZTXLIOJcUoz8t3NTOmHz8bJSVJ+O51drCTSgL00D7YoRaOh0bBx8Pk8bU2GsE6vDwf7yE9g9nZudh55LyU96DQYRUEZlivKvWDU2Vs7jkejnYNKogY4pgwhxZSpAUGeGLv0QvgPM73F58N35KuOJAnXjlf0+O8fs8ZlPJyFa/w7iNh6Nw8SBhxjqha3kdEIUUV39UsBcMa4pGxSVLjeMfh8yKoKbhZfqR6eR/Jxm5jZUTc5VS4OdnL80hxScMA33d1gvxx9Eyk1PzkM8rrnb/uMB5oW13me5Y63Hv8AhpUC8DZC/GS+Z1Gh+i4JPHAR8Ulw9fLRYwEFMAPdqqFQycvym+b1Sor2b7bNawoRgPOLV2aVZG5hdUjyI4imIKe2eIjYhJR2scNrWoHYtHm4yI4TZUh4qS82ro9NDQYwTURGVN8M2rAxspKrr1OUClZr7AaB72vXK8xEz2FN8cb38ec9zmvMJM/xw/XQhwDHKehUQnYtCcE/drXRFR8slSp8PFwkrmJgpqMOV8z2z05c0ySoaurPU6fi8HRc9Ho2KgSktIyYMw1IDzmErw9XKQubZsGFaTGKmutHj8XU6xhnvfyNMH7wDFB4w7fYzRs0FDAZ967hJMYW7ju4z3Ydzxc5pBOTSqJR5//XrD+iMwv9G5KiaE8gwRr1xaqJmTBxNrDLo52UqqQtXR5b1l2tLSvm0RMsOIJnwE+13wmG9coIwaobYfPF/AAcyy0qBMozxRr93IeoqGmlLerGHRoTGFVFRrTaADJys6WMbVy20k5Jq+Vjc8rnwkaZThnMYKAzy/nRT47jNbIyMqSc+Rv5u+SDytHcH7i2rN362rSfzYa1ZhZf+uBcxjYuY6s+8mU43bRxiNITc+C2QNcobRp3qAADvT3kPmDuoMGImoAc2M/OzSpLFomLT0Lq3acRH4B3LFxJXkvMoKCxk3Ov7Uql5Ka5uZ1zoBOtTFj+T65D12bBUkEh621EXWDS+ONH5YW25BWD3CxoQQaVy+DtAxTIWq+hHu2DMba3WfEGkpLa4eGtC6nIyMzR0oDLd50DD1bVpU6oxz4LDbNwccJkS/85VtPonyAhxSU5kCpF+wvRak5EfAF7+7sIAOWFtPebWtg094QXIi+jLpBpWQit7ezlkUYF/X87/SMbLi52MlCn4OO1m4+dHypdmteVR5IWjD5Pb6EnextsH5viBCipf70hVj5TXpGJiqX88aPc7biuf7NsXD9YXmg+UI5eCpCFqP1ggLkhUlLPIUkwyZYR3jvsXBZOJbzLSF1fg+evohOjStJ/7YeCDUtdNwc5QW2eucpeXnRksw6jQEl3eRlSos3F6CVypTEhahLIsobVS8tCwEraytZKDWuWUZeoqlpGYhOSBELNh9cTmpcmPDFysUnv8uQLtYgrlOlFFJSM0wv1tJeCI+6JC/CeWsPoUmNMiL4uXCmeC7t546k5DQkJKVJ3WGW5iDrMj7uqFctANsOnJOXMxfbXLzQQr7l4Dl5QXIhFljKU/q0/2S48Fmz67T0ifWKWQf5SEiUvIi5IKR3g4trWhmnLt0rL2paq/ny5d9Z/9nKykqs3L3bVMeeo2GyEOGiLyL6ErYcDJXz8wXAl4YD74mTvdRh4+Tu5GAjoYGsOc3FC8fblMV7xNrOMcTFT1TsZbg6O8hEx3HOiS8kLFY4sARPOX9PTJy/3RKqVoyP1T9+KI7RquVK4mJskhSjZ13aiOhEmeT5smW44eqdp3F/6+rYeTRM7hufwbCoRNSq4ieLTk76fJn8ueEIujULEs/OkO51sWTjcTQI9kdIRII8F1y4ckFKZgajUT7jc16jgq/UAe7TthpmL9+P7i1NHqkPn+qMg8cjZNHE+SE1I0sWeBz3dnbWWLrlBHq2qCqhmzRosb804PC+8jniItjW1lrmlWVbj6NHi6pifOEcE+jvKS+p9PRMlC5FARCN0t5usqDni7Jh9dKYumQPujcLktqDfGnxJXt/u+pSio3eG77Uh3WvJ4KB8wg5st45GXZrHiQhqjxGnzbVZazSw0UPX7tGFbB88wl51k6ExqJhtQB5xtPSslCvqr/UDeTcxr7SOzNu7nb5OxfCvIZth0NlDnGmqE5OF49MRGwS6geVwvSl+0SIkLedtZXMPVyclnC2R1j0ZazYdgINq5WWhROPvf3weXm2Pvh1De5rGSyCuGIZT+w/ESFzFp9fCqSLMYkiDNhHYXspWYSDv6er1JXkPef8z8UZF/79OtbErsNhIrT/WH1QFr8UG+ejEsXDWaVcSWzce1YMLby3HIc8l3lx8o8P/HvsBJyL+d6jeOKiML/BobguhXNrgK+7LHzNIal8J1I0/d3Gccs1wJ1u9E7yvWAuT3inz3+r55MSbb7uBYxrhY/BtY2Lo73MNXezcX6iGuJ7tCjjJOceLt45D2v7+wTua10NG/ecEYMQjTyvPtwG7/20UiI23F0dMXXxbjn4E/c3lsiEAZ3r4MDJcAnp57uG6+ffVx7Ar+/0xWMfzpX3yWO9G2HumoPXvDclaRih8cPDWWrVfzppLQZ0ri3zDtdIjJLo0KQSlm05gc+f64oXvlqICW89gC+nri8ggAd1qSNrPbOTh2O7T9vq+HbGJnn3jBndCyPen4PB3erKOyv//uEh3erKGoyNIprGWRrMfnm3H/q9Mg0ZGVn4alR3vD9htQjxkX2biFGPAtXcRg9phX0nwrFi20n501P9mmLs71vw0cjOeOPHZfI3rlGb1Q4Ujh+O7CR943zBvvbrUEuuySyAW9WrIBqBxrVXhrXBBxNXWWoy57/Dj/ZuhGVbjuN8vlrEZgHMer9cO27Ie36H39cAv/y1E7zPp0NjRBOw/TC6F57+/E882LEW5q85JGsSzvmP3d8YL3+z6O8PqEK/VAFcbCghQoheOno5MjKzTCLU1kYWfNwzwptPK2daZqYIseVbTohFhwKI4sy098RWLDX0Hs9bdxi1KvlJKQh6VmnBDImIRxlvd1loca8Rw2nOXYhDp6ZVRPC5cd+R0eQNprU8NT0DTvZ22HYoVEK++DtayVkkvGnNsmLpoWeyTmV/8VbTwstFHh8CWpoZksMQsi5Nq8giktbxE2ejxdr826LdoDWHXuz4xBQkp5ms6bweeoNpgeMLghMA+9m0hil0idY5iovDpy7ieCitq2WlT7Uq+8kDzJpgZEHh2aJ2OTEo/DR/BwZ3qStWL4owhlTVqeJv2r906qIULP9j5QFuXpI9XZz4WBC8bcOKOHgyAgHe7jLh0dtOaxgFDIU4+79yxymci0hA42qlRUiw4DithvRo+fu44c91h3Ffi2DhwHrJtJZRLHOhS/HNfi/dfAyXktPh4kDLcwm4ONqifCkPrNp5SjwHDYMDsP9UhHjmN+wNQZUyXiKkuPgu7eOet0DKFaMDx0/tIH8YARE0vG8Mn+MEwIU0xSzvDQ0MtHxSnNPCzgV4WT8PlHR3FJG8Yd9Z8fDT80ABkpSSJmFbFNf0EvAlTlHAhWSnJlWwctsJ2cTVvHY5mZS48OOCkx7wy8I7AHuPhcnYZc1YLgC4SOSinVbOPcfCxStyrzW+jDo3DUJ03GWxvLIECwUVQ+84RvhMbDt0Hk/0aSTPkckrWgJnLsSKIYIeH3qEaBmevXI/HuvdUIQi959JXW1HO4TFmEIe+fKgOOzSLEhEpFm08hnguKAwW7zxKFrXr4BpS/eif6fasiCkpZiWaXojaJCgYKIXYtWOU+jePEjqXXP8hUbESx8ZthmbmCohpdyjxn/vOHIePVsEy7XxWeDcsmjjUakH7uPpIqGgHDvcP3cpKRW+Xq6Yu/qgWL6tDDSo2aBx9dJST5tsGOpH4xEjXnhdXOjzfDuOhMlzzGegcc2yOHwiAt1aBsv1UbzTkMZnh4sRhhjyGeD86OvlhoTEFHkpczFAEU5vMz1JXAyQ6/ZDoWhTr4Jci6+nq1iR+SxzDNIQQW6/Ld6N7s2rIiEpVUIOWZeYHmzOi+zXCXp0apaVcC6fEk5Iy8iGo4MNFmw4ihf6NxcmnOvIkUYtLkD43KenZSI9K1tCdmkglPDIkCjx9nFQzFtzCI/2aiD9vhiXhAZV/bH/5EUxqh0/H4MuTSrL/Md5WUJKU1mTPVtqQ1+6nCrHLOvrjj/WHLrXHqHb6i8NeEWJCBoLOc4K14rm+4VRODQa30yjd5BePs7DfK9x3N1q4/hmlAjHWN420quSwlQK8MLJMJMnhPNhQElXhEUnFrlIvNXz8/slSzjJPHCtRiOU0Qgx1Moe6txc0x7cQlEGfF64LuH+YdN+VNN+WfM+28LHZzg1vbB8l5C5+Tc3ugbZ15rPzcZ507Qv21R3nK1KmZI4HnrjfZMVAkyeXjby5zvcHOnF85j3GJuPa96rfK0+0ut2o7qjNGpSCDBqJH/j+4IGRc45hRvXLRS+Zua8D5yb+R5h6HX+xrmwqP2UjI7hXP53Qk1vdE/utc/pYPlh9haLOBw9tDV++XOHrF25Fubaj61v+5ryrvrihe6W8cT7V6OCDx7/aB5eG9YGn0xeK9/lOpxG2rB8Ai0/F87vPVtVk7HKtefjH88TR9XuY+FieGbr2SpY1mzB5byxcsdJdGxUGeci4wsI4OoVfGUrwaQFu2SsPtqnkRhOzWODofrD3pqNpx9qis8mrytwa64lgJ8d0Bxvj1shEVSzPx+MOasOyO/oyOG7hWsHc6MA5hqCzji2QV3rYtqSPdcUwEO61cOUPIMCx+38r4ag16jfrhLA7RtVQkx8skRVFNWG9aiPyQt3FfjILICnfdQfw9+dY4me7NW6mqydOzcLKlIAD+/VAL/8uVOOxfXES0Pb4J1xy4ttGKsALjaU//4DcTFHDxT38hSe1P/9vdce3mkCDPuhOC784r7T/bib56NQoei8VrhUcfaNCycKYEY+3EqjgYQGr/zW32v9niFYu48V9EYx6oJhd9faEnArfbkT360f5I9dha7hTpy3OM7BSJoz4XHX3KZRHOe4l45BYwcNO4z+ocCjAYehdpv3n5UIKnoKGFFz4EQEypXykMgJGo3iLiXD29NZ9gnzfUZvvNmoSuMsxRYNiTT40mOYkp6BGuV9EJ+UKuKC4ak0dASV9RLDLcUMDYyc6yimaETNoiUoN1e8DwzBrODvKYbXxKQ0CcmjOFq946QYQCiIGF6990SEROTQYEKPfiijkDIyJZKIcwgNNvxs+dYTEklzIjRafs/FJMOvaezi77hPlqGJFE4Mn+b3uBinMZ2RXzRMnr4QJxEFNFgztNPWyihRE4xQYgQE90ozFJ+GK+6HZr1lRird37Y6TobGipGH3rK6QQFilOHiuGWdQBHQjGig14njNf5yCjxcnXD2QpwYhHntDP1kJAWjlmjopihkpBkNGfyMkRENggMkFJh9575p3h8aNWh4Sk/PkuiRyqU9cSgkUvgwCotilkZUipTI+CS5VhrraOSd+OcOcPFNgyONGSU9nJCZSQOSrcxfOdk5cnyGPXdpGoRdx0zRchTObeqXR8iFeDFGMLqDxm2ODQphjr2WdQNF2FPg8zuM9GKUTI08IzefKe4N5hzL9yKNXByvNNzb2lkjJzvXtI85Il4M1kyzdeRMlOxPd7CxRkZ2thhy/LxcZWzz3nNBT48XGdJb5kjDv8EU3bd2z5kiM/LeS892cfT12f7NMTafAKbnccK87eI04TzK8Fu2vh1qYu6qg3hxUEt8MXX9Vad+eUgrfDHF9HfuIWcUDiPgCjeyH9m3Kb6csl4MRJ8+0xXPfvGXRB3xncPIMDYKYEYzVi7jKdFhXZsG4XR47FVJsBiyP6hbPUyYuw192tXAvFUHEZPPSWDyprbGJ5NM4tzchnavJw4mNoY50+lCDzBF7LczN4k4f2N4O7x0HW8oBfDUJXtl6wCbWQB//FRnvD7W5AGmoah+tdLiATZ/zr/TkDPlg4cw4PUZVwlgGu85T1+rFvt1BfCHD2H4/9i7DrCqjq276L2JUkQUFLBgw96wd000lphYEmNiTDP1pZpeTH/mxZjEGKOxJ8beey9YwYoFBRVQUERAennf2pdzvSAoIAiYmf/7v2cu58zM2VPXLmt/8s8tANylIVbvPCkGGNYZciZa9t9p7w/BM5/9g2cHtcZvi4Okr9zL/vNEZ3yoAHDJl1ZZxgAX1itOJrrEFJcGnBrX9EwduyALN2ZaiItCA07LLg8Ygl5DAKNphrW+8r+pKWM8K62C9Pln4e9sX8dEaYpsZIs/f1ELNfc8HO5HMYyTLag9yp4xPtoFX2NopDzLumjjwHZoDeQtSHevytu2oey1Dagklor838Ox5QWuoN9Zf0Exu7zQ8AC/H/Ipa/mXtH6NNbYwq0hJ6uU8ZbmT5YpLXVhOjXTrvSiF87uoVhnD+tgMx1qbZ3eqh3+jRSK/PNhfXrC519yPUtJvZd84pvxebT/kvszvKS3gz/rYxp3GwoDANo+4KEe6qheUhuJ+yLW82iDIJSDixZ9AjqCjoY8blm07AbcqtmI9Y7zvX+tDxOskwNcdkVcTJV6MZ1Z9b1cBJRxDAsmgoxdQv46beD3Q6ksQxnPrWkKyeB84O9mIGyP/TVIlxsPRQ4CERGT0bezjJhYTxuKeCI8RpmauQoJeO1ud5xA9OKhw6tbKFzNW7Ee/dvURdS1BiI3oiePv7SLxgNziqdA6fu4yrMzNZJ2xHYL+9btPizvnXIaa+LgJkVS3lj6yHxO40sLFdRWfkCJ/++KFXhLiwjsEwXr7AC9szw1BYLwcQ2jogUZwSO8UWprW7T0lnkuHTkeJxYihTTtDwtGleW0BagSqJAejAozWo5W7QvGfkR2xed9ZVHG0Rlx8sng/7Ao5j3rerhJzTE8wtkXQSX4EsXYmJAvJFsNozl6Kg6OtBVbvOoVhPRqLPOhZwvsA1x5DDei9Qe8ThnVVr2onYIQxlBzrVbtOoYarPdo3qoWdIRGg5Zegml5WP87fhbH0rtl9SgAHv4EKCXqTrNp5UupnrOfqnaFoWtcDK3edlBCHPUcviCcNvVo4vxhvyLAJer1Q1pw/rRp4wsezam5ohaOc0fuPXUC7pt64mZImlsbRD7cUNtwOTb3FE4SeHVR6/LXxiABaeqss2XpMFDfLt58QeRDkero6yVzVeA847xhDzVC0m2np8HavIrHIVNxEXbkhCgZ6qRBk/9sLXWO3HzwnVlPepV4bEYiJf2wWQGpnY4l5aw+LiJ4f0ha//LNH5gdD4ejlRnBJay6VMQUBYN5Pu7X2kZAjrbRoUANuVeywcudJ8S6kBXrs54sKBMCM1f3ipd4CQud8/jg++W1DHgDMs4BnOOduNQcbUfD061gfP8zdIc3Rg4hx5i8ObYdfFu3Jc95rrsF8jtbTr2duyQOA+fv0j4bi9e9XiDKV9zy2Z3i3IACmspuu0QyzfGZgSwGTlOGCdSECjAm0OdcJgCe+1AdfzdgsCjDuwfSOIrjP7wJNZdcbozoJEC3IMEBZT1uyL4+HhWYBJvGeientLtBU7nGfn73qkMT+83m6ehNM/7nigOzBDMl7amBL/Oe/ygW6xPtCWQJgWlcYE0oiBsbLUSvMCcnDNCk5Xdx36eJGLQcnETdcugfzQnb2wlV0aekjGlO6xdG1lppELnoeTtxceejSIkWXZbrzUXvYo5WvuPpRu0iNOJ9hfMCAjv5YuPmoxHTS1Y7ustSg8JCgCzG1zNRgR19N1GuJaVlZtOWYXGYb+biLFoiFlwe689Idl4c4L2nUYvNCzIsHY1YZZ0G3XmrKqeWuU72KbEKM0aMGm9/MWMH9xy8KEGTsLy8s1ODyv6lxJmslDzNpM/6mvMtvZ3wkv4vaWrZNsMj2qR3nJshNjhZtAgyCB34ftduUK9+hNp8HHWNfvdwchXiK5BY6IEzddA6S0zIltpjj9ViPJkJ2wk3jUGgkerbxQ8hpuoLfkEB8HqDcdMTN3MZCNpnebetKnBi13PxGug+TDIwHMOOo6SbOeeFgR2KQJNmchcQrLUNH9JGQgstx1EpniqaeqRvYT7Jm0pWbmuM9RyPk4kANOd2mT56LQQv/GjqiD1MTsXrwQk8XQW68jN+VixvjlEgk4+2C3SHhcuGhHPk9jFnmQc0x1j2fJmlFzl+Kk3HhwUOtOv+fGzjTRnCj5e+ck3Qp5ObLby0qCVeJF28ZvSixomamouGnlpUuenR3JPkLXZs5bokp6TK/qOknGQotKrxIUs5UMPAdYReNvykxLhxTEuxw/fL/uS8wdpYHD+crY3lJFMOY9vT0LInnZYwRL6XU7nJdcQ5YWZnpSCJ83GSMGeLAddW1hQ9+WxIkLtu0gDHEgJdMRxtL2R/YJmO5OX+5frTDkZYltsXx5x7Ab6JFjMXL3VHcgFma1a0u+1WD2q4y90lEwXgmXph5kWSYQlYWyX+yBYSQ1IcXSa4rXoqF0yArW6wZZJWlJpwu4nyeewFlx70iKSVdrF1MayMAEhDLFi+2ZOzl3sZ9ivImbwL7y72R+yjHhJdoAiXKkfst9xDuXXQRJ7AiYODFk/OUACE9d//i9zNWmn2juzVd3hjzzz2OYQgcQ1q0uM4Z+7RkyzGx/LBcv5Es48C9lGuU38t9lmuEsYm8THMtkBho37GLYs3iNzGE4sLl6yIjhmjQAsGQBe5N/Ab/Om65LLROIie6hhZXaVpGS6TMqtWUrPx2Aipa3jg2NQk/AAAgAElEQVR3uBcSEFOZwPWpKV9p8czMztZZ6awtZM0x3IhcCXyGVkONpDHxZrqsXU2hJOlosnRpfrj30p2Y7XHP5JnH+cnwAPJOcO5yDDineJZoYIT/TfDEsCRaonmucn0xtIkgR0sXxLa0y6iWBodCpFWZ4Jzzj3OIa5dAl6FFdOvlt7AOIXm0MJM6OQf4rfwbybasLE3FosrzR0uto1lgdeSQ5iIX1sPzlXJkn/ndlCff0aU3ypZv5XnNf/OewBAGPsd6KAOGMFEmXHe0lGvKfP431yTvI+TUMDMj14juPOR3685psjeb5hLcGQn5JL+F+46fpy6GW0vRxPXP+xMt1FxXXOscE95z+Df2lzLiWuOeYWlOwklT+UbKkHufpBwyNpYzleMu45mcLnsIXcEpL+6hfIf9oyxEbinpojCgGykBCbkcKK+Y+CQ5Fyh3uozzG7kf6FIkZQnvAcef7bJf/E1nSKBCMFP6zJAqSRElOWJ1qZDYDz7PPZ6y4vM8Qyh77ok60lMzRJWANLHMFmo5Vcy5zDA1yo5hMiSGokcAATDXBGVJpSLvYLwD8y7Sp0M9XUqrrGyxttMjgiRm/DcL704cN95bQ89fwZW4W2EFlP0jXfxl7lHRxJAxKlcYSkPFmEZOS/4GcmbwDu9To4p4FDDcwTDenvd3nl2cF4yJ5Te0a1JL9n/+xnVDCzZDpajwogKOyiQq6BhWRG9NgnR+L62t3PuoaNLIsbg2GeLHuji/GA7FuaoVAmCdclCn/GUIEvEF5x6JxbgWeV/h3ZdnPPtLJRT3S95dNu8Pk32hY0Bt7DoSLkRz4dFxsgeRHZ7nKRV2tITzrqAVrt3urXRjxnstuT1I8sUQPRYq+sg7w35xD+B5zsI7Bvci9on3dnIkcQ3zXY4H77JmZqbidVNaRblAl5YkodP2csIFkjHwSrwwlFILzQ2SBzQnCQEMgRIH2FLo/Wl1zcDGvWdl4dIdgFppXhKpoeRFjocvY4V5mSVoNDMn4MiQtAkk3AlnfJOjjcQGsjCGrHcbP0RSK+3hjL83HQED8nlh5GHBlAoEMA91qC+Mm/E3dTGBBLAM/udEI8jiwc4DgSCUGkuQITE7R2IAa3s6IzU1QxggA5t64++NR2QCkyCLG7e3u5PEtnGBcGOftzZYSHG44TNWmYCVWh/JwWdsLO4Xa3afRL/29fHPxqPiDkbiH8YHUHY8eBlXx+9izAVd2Hhh58ZAuVOWvLCaGBlJ7DQJENgHxuDSrYsLzZcpCBJSJL8jNcjBZ6LQuI67xG2xD3RDYkwONYAk3uKlhppdyoKbKzXRJO0hacHSLceFzY+bMLVWQ7o2Ejc8stSt3x2qY7Y8ESlpEnj5rc8UH1bm4urWtaWPXPCMcqCLh8rJEXcqbgTcRDlWu4PDxYrQtlEtONhaiHVo9Y5Q0aqfjYyTMbIwNYZrVXuZH9wsSdrATZqAmPOM6SsoY7qyMY6L1g8SplFDvXp3KC5eSUAjH1eJpaS7jwCXtAy5ADDWmG5xPPCb+lZHw1wiMpIqtfb3lPibVg1rCkgkMKYrDTXzlTERPC9ktES0bOApcT0ktmJ8Oi8ugc1qi6sfQRXXHb+fByMPXF5QB3bxF/ckHqpUbhw5HSXuiDzIePhxnfNQ5WWbY0RLAhUHvLwxBonaTlp4SN6x5WAYEhJTRRFBxRT3gYTUdGzbrzs4eBBwX6CVivOVLImM7abCiwolXlxZD61lJO4iEd2s1Yfg7+0qYNjIxEjcBAnu0tMyRDHzeM8miIi5AXtLc5l/jFOnwur5wW2EPIPxvyTtooKKLJsEKu7Otli75zT6tPOTiyIPJV4gecA1J3COTZAUI1SgcC4eO3dZDj3GpROocy8Y3KUhwqLiUN3ZTmTBC+r89cECMnmJXrPnNJr6ucvlhRccXhCYxoaKJioTCHgvRl8XAMv9p6abg+yzK3aEinscD3e6OnJtUJlxMTpe3Nfo0kh3xPS0TLFM0aVU52JZCxZmxnIJTkzJELdPKp04p+miSwUgY66pXOjcvI4A9JvJacKlQKZhAhIqntYHnZGLBLX7/G9eTgh0PXNjxvk89zBeerhueEHgJTs6LgHDewWIcoOAhfNgxc5b8VyleExV6KqK6lHANcW9xtBLIr9F39D7SbPGFPbxhjGwBC4CWnN0IPBOhee3BuLorVVSbwJDT6GyGiDNe4IgjEAhf6YJKpa5nu/miXCnvnIv1SklbnkdaYr0u8myrL5b1fvgSYAAmFbye8m7S7d3elE8qIUAeOaKg7dldHlQv7ck36UAcEmkVsg7PBioGaaGRA5cHqC5hyIPY7pCMI5o2fbjQqfOA0FLbE+NIbXR1EbyYk0rDTXaQu6QlS0Morywagc+66b2iwcO2zAzM5aLNg8eHsJsnxolWix50JGNldoV/o1aRr5D7SQPcLoHsx0t6T3BkL21pWglCcA1rSYPTr7H/xYtc4bub+wD+yIWspwc6Qf7LJp3QLSxTA0klpXcRPYEcASPfI518LLIfhIw0AopmlNaYW4y356lWHPEJTxDx4TLQ5VAgOCS8US8/PPb+DtlyLHgpYZ18EDOyMjWaaBT0kULr7mM8B3WyfeokWK8FseGlwV+C7+TsUIEHNpzvKBrBBwEOwTeBI+UF2OZqDGnNp8yYR9IhkDgQjmwP6yHsqZbB7WalJNoiXNdo9l31sHx52WYMqdsqbSg1o/tUAvNPoiGOlfbz28SbWBOjk47bgR5l9px6QutJ5lZucA2TTwNaHmixpzM5JoLJ0eN/eK3sQ2RpYmRaNM5pBxfutNRDhw7avoIYEpKMFOKS7BEVVH+VDLQ2stBYP5PbU5z/BnbxbmvzWuOHQEQ5cS/829UYlHzyXnNceS/ub75LMdEtP9mOrmRafhc1DUhMGPbnD/a2ucHsG3KmmPMNcsxYD3apV83TjoLJdcL15A2zzlvbySmypizX+w75wV/5yLhmGtzhr9rCgvNG0LYwa/Ew9nRWr6Fc4DzlYofKmvYJ1ps2R77IftNbswQidJoKWGfZc5amAoQpWw4V2gxo2s9+0TrCeWipWHhOqTrFS3O3LNI3MZ3xEpjZS7zlMop1sv5TlmyXSr0uI9wfvIH7iHaPqRjvs8UWXAtUa5iYcl1feaaYx+0/YKy4FzX9lXZa8iQ7eooZHzU2BOgUuHAb+RioIZeszjyPSr4OFaS0ixH58au2xfMZA5oViyuG34z9wnKg1Yu7h3sJ+XGMWW/HvRCF1KuO+7xVBaT6Z9zi4z5VIZwTnHNUGFApRDZs3leHQ+7LAo/ypgpxmLiEmUtcszo2kfFKhWnVAAeCI0CXRuplNKx2NdC0PEL4v3CdUc3XRK+cd6R7I6KGi3VB5UuVIxRuUm2biqxwy7SO8ZIrEIcX3rWMH6Na3HFjpPi/aOl2uIYUuFNSyldn6n85Rnk4eooc8vNWZcKUHceGSMy9oYoT/hvusq2bVhTziQne12KRfIRUFnDOjmvaEnlXsTsAUmpGXImc75TWUXFDfdkuo5T8UbmXMYV8neuLzK280zh/Gb7VOqRmO+hwAYiQ0mtSMs0SccyMkGLOhWFXFdUdnUI8BaFK2On+f2UD9cTXXs14idmI6AikPl1WbiPaG6T3B8LiyN80Oe9+r57k0BpAOC7KcXurYfl/7YCwHcfAwWA7y6je3qisBhMrdKiaH55YeNl735qUHkhMWRZpPtPUeLTCJDkEmyiA96GhX/j5ftOMZB0B6MVMn8pTE6G/byngVIvKwnkSqAocaY8PEXJlJnXQqQB5/zCzJ83uijCvtvecC8xrATHhuuZ1k6NLKMofcv/DEGolkP5Tu8XJU72bt+dd0/RWesKImqTMAMrc1HmEKjcad/RKQPopph3PA0VEwRmfM4w3rmw8c6fo/xOMjFso7DnijInSzJu5f0OvRqYT5IeJWQWJVAkyGR4D5W+4oqb6+JHIPb3+hAM6NoQQSHhkvqPViBRjlxNFOXc/hOXxAWdHi707qEHjoODtRA49Q8kc+tFOZ9Onr8iikKGt5BJtV0TLwHidHfkfOKYMJaWfaGlaE+IjvmfLu9s49HujURRwv7xvNIBwWqSuYAxuQnJJMtKExDOlF1k7ecaY5gNXe/pLcKwFP6bShXKgEpezj+dO3M6lm47gf7t64rXBGPyomMTEXbpqrhl0jWQYSdkmKesqNhhOAT7QvC+IeisMNdyXTKekQoAXiLoVkiSLrpOcv0zpQvBLYE5PZoYAtG5WW0BuoydZEgGv5Pa1MyMLAHgDCkg4/+LQ9tg8/5z8HC1F8sxlQ88j7UwKQJzhm4kpeiyTrSo76H3+KIyj8+RaZ0eNZXRc6i8145qX0lASeDeJKAA8L3JL8/bPLhoKdRib0gUQZc6WnpIKkHNL2NuxHKRkobHeupSnNAlV7uM0qJATTI1x7r4JF3MLS9ffJd10z2XBxC1zBmZtEaQAdJELHk81Hnho4svYwKoqSYQ5aHJ37V4IhJp0W2PFmuasnhY04qZlUOrlbFYLKhhrmpvg9gbNyVuiZYtXnJ5yFFrTisMWTh5QTGnW7bEtliKBpwukev3nhKrD60aEhdtbipacLpQE1zTlZaWUWMTI4mD5MWBbph05+SFVRdTkyUHLl04maaJ1nVTE1pPjcTd+aFO9TFntY4IQRUlgZJIgECJc5rzndalOh5OcqFmmIG1hS5GlhdpXuRo6abFzr2KLejkx3+Ld0BuHlde8hijQzddWlNpcaU1h1YWugNz/UrcbVKqPo2KzouDsY46qz29QbiX0K2cc56Fa5vvcT0wpID7Ad+jhUezxGoEVZq1kdbW5JQMVHFgTLGOyIffSUsr4+3IaklLJlN3MRUSQx24Vtk2v4t7RmpGpvydexD7TvdI1klAxm/jpXdgJ+Y7Zw5cnWcJn+MapdcHrbjcFxhnTmsTLX5EKrTQEbBwn9Mx5DJmK0fvpaKzzurAqMTeJaZKmAAv2uyzxFimZcq+w//lXsRYJsqI7Uvuc1MTPPlQCxw7HS17HMMP2BYv5gTZVCxyv2RbjNHPMQLOR8WJVZYggnKgG/nWw+fEdZy5kO2sdB4ZDM9gf4Q1mLmU07OkDYmVTEkXizEJRHjRlwdYchhbyXp1bqL8nYCaxCC0eHIv5/hy3+cYOVjT80UX40oGZHIHEAwVlRytJGuhsr/D+UZSIbryF1Q4bwhomZ+ZsrxfhWnwgmm1NXANvl9tl2U7DLUhgGf4lJbDsyzbU3UrCZSmBHSeeCRCLF6t3NKL+UrxGlBP3xcJKABcimLu1Ky2gDqmMaFbEBkHqeXkxWV4nwCJl4xLSEVA/epC5f7MgFaiUSUwpIaXbIVkWnzq4RYIORUluUI37jsjbIzM88tD3cbCTLS6Czcdkby1DKgnMNUIj1jXkq3H8Wj3xnJ5YuwqNdZkUCPBFK08vEDxQk4Qzsu2a1U7zFtzGMyxxnhW5vrkZZqXbhK+UOvNvJokYSJ5DVMOkOylb7u6Eot7NpKunJBLKi+XD3VsIBp3XoDZBklyeIljjBRdrEgWs2pXqMTuUhvNSwljiMcNaoPQiBi5pJJkgG5W1ExTC82YRsZEkyjFxclGiFB4EeVvdOsqiM24FIdWVfUAS4BAkqRKBBm0fDA+nTmmmReZVhuu5/HD2mHn4XBxDSb4o+KK89u/touAJwLD65Ib1grBp6IlXr9t45rizmhLYqrTURjctZEwqNIlke9rJM8e1exgzfCC7Bxxh6QLJl0DSURFUrpHezaRmGS6+2u5QEkuRYK1KMasO9tJflKCN/bl8V5NJEaXSqiNQafxWK8AYUZlbCwLfydXAePkD52KFPdIt2r2Yk2iy+j2w+ES907rFQE/ybkCA7xEcUUrHN0tT4bHSrwv96TGPu7iNk2FnPTl4lWJQSdJ16vDAzFn5UF0a+OHMxGxQvxzKSZB/k4iEuYRJkkUf2MhOy/dVAPqeUgfSTDCmFzGYXNP09KU8G9UqpFQjLG5HEMq3igjgmEqISjLTs1ry15EN1b2q0vLOpJXslOAtxBX0TLFWPZ1u07Bt1ZVkTuZarlP0uWZ7qbcB3lR2hh0RvKN02pGwM+4f00R6OJsh5BTkWjRwFMAARk0CXLXBZ1Fz1Y+Ap4ZX96hcS25ONHqRlmevXBNiMI459hXkmaxkPiM7rG1azjD08VBcidzH5275vBteV0f4KVZ7E+jBxFd1O90HuhJoYpde8lf4FyVcKiSV1Eh3+TZLeRTuf9bITupOlVpJcA9nedO0bwPjYRkiizQNV0d4GBnjaOFKMIoEHqb8A5KciieccUp5HEh4zy9MIpb+naoh01BZ/WpgIr7fkmep3GL5z7vHarckoACwKU4GxgTRCIJEq/Q9Y4EN6ckZUIGGvm6CbNuXCLJpdwlvoeLmwQsjNthPBMtByTPYuoGAj+CaJKkcHHSgkxgyMszL3S0JPCCR9ZhWoFoIaWFmdYmsoryv8VKk5ktlidhiGX8TXaOxDvxAkk3qpTUdHi6OcrljFYhunzREkWrCNu8EB0v1l9LS3MhkSEwZe7EvzceldgeWrLoEsh8gcGno8X6wouzZuHgwtOYGnl5p2WN30CAUNvDKdfaZS6XXpLHkImVwIBMyPw+usURuNN1rKa7I6JiE2Uh85JDCzst2uzXvyFerhSnqqrKQAK8vNFSx3nLA43rkGuXLoq01vEAbtPIU0+4QQsh1w6ts/TKYLwnAQ2tqGRuplUy5HS0gEd6NxDUkVCN5GJULBFEc/5rljxaAck0S9BFEM71LB4ZNhZiseX/EuByrtMqSY+O5vU9EB55PTdlgavEorIN9oUM1FzfWhwplUwkXOKewD2Aa5brku3QkkzXSnIIkOWRLJEE9ox7Zy5RKpzopsl1S+UW+0pXS+4T3G+Y0oD7GwEi5cZ9hoCOsYkk4OrQ1EuUeoxhTM/MFA4Egl56uZBFlm6ljHsU9vzccWCMP0E2v5NxoFTuUeHGfYDKRFpZuT9yj2VspoUZreXVRH60WpNFm6RjBLwuVewkjtHWhrHcqQK8aQnmWLN+uoySm+H0BQLMapITtJYbGffThOiP309gb2lmInszFSK0QDPOkTk+z12KE+u1sLsmp0k+yr/WH5ExY+7SBetDhAyR84PeLSRCi427mRtTbixx1bTYCxO5uan8jV44lCn3YBKm0XJOKzeZN8lyfSdXbrWwlQSUBJQEHhQJ0OASdPxSkVJ/cp/u1MxbmMQbeFWDS1V7bD0QhiHdGgmpZ/7ySJeGwu5fkvJEv2ZYvu2EnFvFLSTOXLPz1H0FwEx9RO3bpHm6FEyq6CSgAPADNBMkJpCpicrwmwzTCJRhM6pqJQElgQoqAVqzNPfkgrqoI9zSpVy516Kx7N5P/oN76bMWq0vwylKaeaTvpV/qXSUBJQElgcomAQ0AMycvlbVBxy6I4ti9mp0oULUzhgYkKkc1LgsNAIddvIoJT3fD70v35VE603gzrFdTbNkfhtMXYiU8iAYsGpTo6UUSUhYqjWnMoSJSI3Lj7wTAK7efhE/NqqJQ5W7PPtBow6JlAKDSmv9mNonDoZdEcVrbwxnnIq+JpxK/iWk1GQJFT02t0LORcfs7D50XxTMLieWYuon9o/cU7/u0RFOxSgNSYYUeo8zNSy+t35fsy/MYPUiZSjM4NEpSGbIwVWi9Oq7YGxIhAJ8hXm0a15TQJ2Z9YWHbzIfNflCZz8L0mkzrt03CoW6lY+LfqPxvVr+GpOHMzw1UnnNSAeDylL5qW0lASaDcJUAPBcaEclP3qGov+acJYOh5wdRX3Vv6iIsqU5BtO3xOck0yDQ9T/dCySvcsWgXphksXf270ocxxmZ0jFmWm4+KBwMOEVmFagCOi4yX+vnldD3HD5aHOuNhW/jUkh6zE09tYSoosxuEy3p3uWqt3nxJrMT1DSKTDA4gEW7RYkzGdVk8euHQL5gFLN1uSzNDiyX6ei9Ll3FNFSUBJQElASUBJoCJLoE+7uuJRJPwNVhZo6e+Jn/7aBVo0/1oXrM+V/MyAlpi+/ABefbw9Js3bqbcAM5Tkg6e7Yco/e3DqfIw+NILn97CeTSTVHxnMaSVmyEvklRto3qAGTpy7IpwYC78agRkrDiI0PEafr5byIgCmNxRZ4+kVSUvy2IGtMHVxkIiTwPRKXCJOnY/FayMDsXDDEQldpHfmr+8NwnMTF4vHFVNqLtlyXDyiyF9A1vkerX3Fk4qhSQO7NMSCdcHiXTS4e2NsP3hOMgYw7/Anz/XEr//slZy65NIpjBuCnqb8G7OguDjZYdm249JHMmmzMEUoPbSYLvPJ/s0lbJKM/PR+o+fZc0PaYMPeM+I9xnSE38zaJs8dOhkp3lkE7kO7NxagThdr3k00RQDrp1ds+ybeiIiOw6h+zSU0im1UhKIAcEUYBdUHJQElgXKTAEMLerT20bmhmplKjDsPC8ZgzlkTjKf6t8DB0EuiXaYGmgfZ472b5uYK1iWnZ35YM2NjIV6iNnnvkQj0DawvuXr7d6gn7st1alSRFCqMG6WbRv3aLuL2y0NxYNeG2LwvTGJ8maLF3spC6mVub8azero6SN+2Hjonca8EwacjrgqbK/kCaJUlYKbmujVzUQedEe01gTnzWs9YcUDcq5k+RcXLl9tUUw0rCSgJKAkoCRRRAv3a15MYXc1q+NnzvfD1zC0YO6h1kQAwXaA/GdcTH01df1uLBG1kgCdJ5PND2uKL6ZvlGYaiDO/dFDOWH8CmX8eh1wvThHPGsBAAE/gRYJOzhzw0BQLg8Fi8MbIjJv+1S+4ALBoAJu+Is5ONAEmW4b0DpD8/vjUAH/y8Tn7jud+0rgeWbT2Gnm3rCtCmIpuK9I+f64kJU9YIY/ydythHWmHp1uPS/qxPh2HYO3PlGye98RCe/XyR/lUy1Y9+uAUm/qGTAwtZ8mne1vo48aXeeP37FXrgTqDLEKBxQ9pgd3A4jofp2PXzFxoHaGSgJZ2AeGdweBFnQNk+pgBw2cpX1a4koCRQwSXA+FWCU7qr6tJzZAmrLwEx3Yv8vV1wJY65Qu1w7tI1ONpbCVmWxO9nZovllyRvJJajpZjWVmpTGVO/78QleFd3ksOHhxYPHsaqEujq8vJmS7wqn2GsMd2IeKjS3YmuRzxcxHJsbyWWZz7jV6uqWHstLc2E2Z1xpLpcv6biikVW5uU7Twp7M+PpGfNLDTOJregmpmJIK/iEVN1TElASUBJQEhDSVcMY4P880Qkzl+3HqP7N8wLgga0wfdn+2yzARQHAPHNpWSYBLAs9wZ4b0lYszTM/GorRnyy8bSQMY4BH9m2GeWsP5wHA3Vr5iEcXASHJFmltJc8OwbwGgEluyLsELc0CgPsEYPnW43h3TFf8sXy//Ma7Ce8O5CMhH0bv9nWxcEMIwi7FCddHv8B6woGzaHPBsczMRPHrB4PF1Zt3CfKU/LZor8RUD+rSSIC5VsiFwdzozGWuFfaJlvP4XDds3nVI5ktrfI9WvqjiaIWpi4LkrhTY1Bv9OtbHxOmbcDU+WV8HM7+QcJNWarqJsxi6k5fnNFcAuDylr9pWElASeCAlQHcmAly6KN/PQrcqgnISS6miJKAkoCSgJKAkUFklwFzWR89ekQwHVE5/9Gx3fPDLOgzt3kS8meiaTMvlsN5N8MPcnQUC4M+e64UPftVZVA2LZgGmB9ibozvjs982CrksCSJ7tvXDok1HMf2DIXj6s39ue5cAmG68zOpAC+vvS/fjjVEd8f3s7QI0aUndf/wiToRdEU4eKqZfG9kR/52z/Y4AmG7d377WHxN+WivksgTADNFiv2hYJQHns4Na47vZ2/R9Gje4DWatPJgnP732x5F9A3DkzGWRFQszsAQGeEtWBVqaX5i4RFI4slApT2v1e1PW6t2pGXZFklzKgoUpGElSyawv7A/TDC7bckzcn/nfJHTs2Lw21uw6pe/f6yMCMWvVQQHFI/sESNiYAsDltCLdu31SlhxR5fRVqlklASUBJQElASUBJQElASUBJYEHQwJMSTegsz92Hj4PL48qWLUjVLIvkPH5s+d7CqkSuTnImVFQDDAtwASIDrYWmDR3py47SW7RADD/k7GtJKo6eiYKg7o1xls/rBKPqTsBYALnqzeSsfVgmHhxdW5eG11b+SI4NwXizJUHERWbIKkAg45ESPaT2asP3REAMx0pUwm+NbozVm0/gYc6+ePz3zcJOO3Wyhc3klIkMwtJtF54tJ2EWjWpW12eeW9MN0xbvDdP/O1bT3SSmF2tkHTr+9f649XvlksM8lMDWmJPcLhknJn8926RQ7smXpLClTG/s1YdwusjOiImLlGsvFUcbfDdrG14b0xXAfjMFPHptI14+fEOiI69Af86bhLvzLhirTDzQmAzbxmjxJtp0j8FgMtpfSoAXE6CV80qCSgJKAkoCSgJKAkoCSgJKAkUQQIEbAzzIRcGARQJHbVCgkfyYZBZmVZSgltaifm//G/+Hy2ntFYy/IjvGlq/8ueurmJvLenr6G6sZR1gFoKCQobYDvvlXs0+D6ET0yMSKDLUiLGwJJ/ib0xfyHoZZsUwKMbxEsSzbxp5Ffk6mLaUhf3ge3Rv1tonBwnJQy5f08XdVnWwgZWVrl7WQeIspkM0LJo8DH/T2udvJMykG3Z0TILeEsx2WRcJwfgNlCVDspiuVSO34veQqZpkXLRUU5bVXRyQkJhyW2ooWr/5LPvI1Iv8bo5LRSjKBboijILqg5KAkoCSgJKAkoCSgJKAkoCSgJKAkoCSQJlLQAHgMhexakBJQElASUBJQElASUBJQElASUBJQElASaAiSEAB4IowCqoPSgJKAkoCSgJKAkoCSgJKAkoCSgJKAkoCZS4BBYDLXMSqASUBJQElASUBJQElASUBJQElASWBokqAjMw3U9P1cbJFfa84zzk5WOP6jVtpe4rzLp9lTGstd0eER10v7nQz1dgAACAASURBVKvyPN9nrDFjacuiMKa3tocz9h2/oK+eccrpGbcIwcqi3dKsk/OALNNJKWmlWS0UAC5VcarKlASUBJQElASUBJQElASUBJQElATuRQL58wDfS10FvUuCp0d7NMGCdcElrtrc1AS/vD8YT3/8d5HrsDAzQd1a1XDk7GUhohrRJwA/L9xT5PeL+iDJql4bEYg5qw5J+iGt9Gjti837zwopV0GlqoM1btxMy8OaXdQ2i/KcWxU7xCelFEgwVtD7XVrUEZKuXcHhRam+yM8oAFxkUZXsQb+a1YTRreglB2cvXsONpPubP7To/VNPKgkoCSgJKAkoCSgJKAkoCSgJlJ0ENABsZWEqbMRkEaYlkBZMFjI3x15PEgsx0wyRjTgm97/5d1pXqznaIDM7G3EGVl4yITMn7rX4ZDzStWGBAJjg0cneWtokazML3zE3MxWWZ43JOD8A5t+rOur6lZHL6sx3He2swO8gk3JtjyoCen+YvxMJSWnCEk2WaxZ+G622CTfTkJSss3haWZgJM7Xu91T9s4aS57eyXeYOjrlOOeVIWqLurXwwc+UB3Ei8hSkszEyRlpEp8qJcmV+Yhd/K3zq3qIMzF65Keqfk1HRhq3apYofUtIw82MTWyhxk46Y8yDhNKzat2YTVDjaWMhbsl0sVG6SlZyE+MQWWFmbo16Ge5Ca+cDleZEsZVnWykfYNLdNk7+ZY+dd2RWpGpgLA97rU7mcaJA78gq9HoG1jryJ3Owc5eOajv7Eh6EyR31EPKgkoCSgJKAkoCSgJKAkoCSgJPCgSIAD2r+OKazeSBUASlG3cdxZ92tVFuya1sO3QOewKjsAjXfxhaW4mAKuJX3V8Pn2jgM+PxnbHyfAYeLo6Sn7aC1fiBcS+PiIQu0Mi8FDnBjh8MhJTFwflEVmL+jXQv2N97AmJEDDH+/j4Ye0ENEbFJMDHsyomzduhA6wGFmDXKrZ4fWRHyVvcq31dvP3DanHh7t2uroDeK9cScezcFTT2q46+7eti/tpg7AkJx9uju+D9n9ehmpMt3hndGRuDzqBFgxpYvPmY5NRl2wTjB09ektzAn0xdj+iriXn6/NyQtki6mSpWW6aN+u/cHRjVvxla+9fE8u0nsH7Paf3zDwXWx+rdp9DYxw1929dDRPR1VKtii0MnIxFyJhrjhrSRHMYhp6NwIuwKJjzdFcfOXEYjP3d9nt+arg4Y/XBLHDhxCU3ruovFeMpfuzHm4ZaSNol9XbP7FH56eyA2BZ1BPW8X/PTXLjCd04h+zREeHYet+8MkjdObozoh+FQUhvVuile/XS45mId2b4Tq1Rxw8XI82jethcVbjisAfK8L+34D4IXfjkK7psUAwDk5eOqDv7B+763Jqn1zU7/q+PWDwej30nTZEFRRElASUBJQElASUBJQElASUBJ40CQwoGMDnI28huNhV2BibIwvx/fB+1PWoldbP7EIbth7Bh7V7NG1lQ9mrzokn9/Ezx2mxsY4GBoJawszJKdliKX4P090xHs/rcXLj7XHrFUHEZ+YKtbWsY+0xpS/d+tFR2srwRfr0xyEq1e1R4Parti4T2eYCgzwho2VOdbuPpUHAD/ZvzkWbjyC5NQM1K7hDHtrC6SkZ6BlfU/MWaPrH4uLky1GP9Qc38zaBsa3fjC2O9763yq88nh7zFh+QKy/tMQSTH/z51YB7DuDw7Hv+EWxrA7t2Ri/L9mnr8+vZlXU9XLBiu0n5LeuLevg7IVrgBHQs40ffl9661n+fWBnf6zYcRIBfu7o1tpX2jA2Msaszx7DyPfnoWUDT5w8H4vE5FQ0rOMmFuCjZy9Ln2i5/nvDEXz+Qi+8+9Masdj61HDGwG4N8d2f22SMvpm5FdcTdTmbad2mPGq6OYrigsqGnm39BGzT4vvMwFZYu+eU5FO2tbZA91a+2BVyHh0DvLFo8zGp4+mBLREaHqsA8L0u8PICwPEJKXqXCVMTEzjYWYo7geb2wO+ihocTrTAA3LphTSye9CQCHp0krgWqKAkoCSgJKAkoCSgJKAkoCSgJPGgSoAV434lL+nvyq8MDMX/tYbTy98TZS9dw8nwMHu7UAJExCWJxZHFztkO/wPqYsXw/aDTq1Ly2gEa3qvZ4buIiTJ0wGOO+WCTPFhQDzJhcgt09RyL04mxWzwOJyWligWYhaP3Pk53w0S/r8wDgmZ8Okz4RODPOd+fBc7CwMBOgbFgKA8D/e3MAXvl2mf7RD8f2wGe/b8Rrwztg/rpgvdX3+SFt8cs/t2KGxwxoKVbn07n9IyAOqOuBPUcj7gqA6Tq+Ltc6/Nv7Q0RGtIBrAHhk32bwq1UNSSnpxNMwMTbCrJUH0aGpFxasD9HL8eXHO+CHuTvw4qNtMeVvXd8ImGnJ5rPEN3Tp/nLGljwAePkPo7HrSIS4trNERMZh//GLMDU1wemIWPlNxQCX0souLwA89PU/cS4qTr6isW91zPhsGP5ac1g0L1pZM+UZcUNQALiUBltVoySgJKAkoCSgJKAkoCSgJFDpJNCrjR92HQlHUrIuPvabV/piwpS16N22rlgEz1y8itb+nnCws9J7TXpXryIxo5GxN1CnhjOWbj0ugPXzF3rjxa+X4Od3BuKlb5ZJ3DAB8Kh+zfHnigN62TCmtXk9D2w5EKb/jRZOxq4eC7ssv3lVd0Kf9vXwy8I9eQDwm090xqS52yVeVyvdWvkg5FQUrhp4bRYGgL8a3xfv/7xW3ifY/HhcD3w0dYNYgO8EgCkPug3TQszSrL4HzE1MEHU14Z4BcOfmtRF2KQ4Xr9wi0aKr96M9m2Dygl3Sno2lOZ57tC2+n7UNYwe2wrRci3PHZrWRmZmFoGMXxS16eO8m+PrPbXkA8OS3BuLtH1eJlVgrlK+dlQWO5sr74Y4NcC0hWVmA73UFlxcA7vzUzzh9Uac9onZl+eQxmLE4CBN+Xqf/pIPzX4VbVbsCATAXMt0uvni5j/yd2i7lBn2vs0G9rySgJKAkoCSgJKAkoCSgJFDRJMBYVVp0CUYZH0sQtWjzUfB3DQCTa+eFoW2F1ZjuuO0a15KYV8aa9m7nhyVbjqNZ3ero1a4unpu4GH3a15Xnwi5eQ31vF4lNnTRXF8/LQqvlM4+0Eivk1fhk8cq8ev2mAOXth88hOSVDANzf60PEzdcwBpiAj0RXoedjUMPVQe82TMs1maZJxnXlapIA3Inj+2DqP3tw8coNvQs0LaWMdSZBVE03J9jbWGD1rtC7AmD2eeyg1ti076yQX3Vo4iXEV4x9vpsLdEEWYMrF08UBR8OuSEzxQx3rY+uBc3p35vORcRIXvD7oDGKuJaF9k1pwqWqP/87OC4Bp/a3v5YIdh8+jQ4A3PF3t8eWMrWjbqCboCRsaESPjW8/LBUHHLojMwiOv48bNVIwb3AZrdoWKomJUv2YST6xYoO9xhVZWADzlvUHCVqeVlyYulgB5VZQElASUBJQElASUBJQElASUBB4kCZBRmOlvGBd66Uo8TpyPkc9jXGlGRhYyci2ttOQS9FlYmGLL/jC9Bbaakw1aNawpZEsW5iaIS9DFpTIFUe0aVbBu92lYMkY1l4HZUHZNfN0FhG4+cFbvgk3iLQdbK2zed1YIsVhoqa3iqGOUZqnl5igkV3uPRCA2/qa+ysBm3jAxMsKO4HBkZWUL87KTnaUAYLpdazGzLk42aNO4lliNtdRFBMI3UzPkPRZatOmSbVgIgjs280Z2Tg62HzovwJG/kRwsf/5cK0szpKRmSAy0sbGxhGOyCDN2rqXax9NZ4qQZp2tpZoqurX0QHZOA4NNR+tjogLrVRTFBd/GRfQPwyz97JY5XY69mnTVcHNDQxw1bD4QJgzZZrDle/C3swjUhCXN3tpNx2nfsAqKv6ci9KNdOzesIszSJuQjsNTbu0prjKg1SaUmygHqomdJIsP5aE4zriboF4upsh0e6NcKxM9Hit6+VUf1bwNrKrEALsALAZThQqmolASUBJQElASUBJQElASUBJQElgbtKgECd6ZYIZl8Y0hab9p+V+OfKVBQALsPRMgTARW2GWo6CYoAVAC6qBNVzSgJKAkoCSgJKAkoCSgJKAkoCSgJlIYFHOvvDq3oVsdTuDNExVFe2ogBwGY6YBoDpzjDw1RmIjE2Q1uj//tN7g7By2wl89Ot6fQ+W/vdJ1HBzVAC4DMdEVa0koCRw/yTg7e6E2h7OMDbhMVl5CgkpE5NScfh0lMSLqaIkQAkYGxmhsa876FpJcpdsLU9KCcXDWMCc7FuEOSWphn1gbOGdCruprcDEm2nCFktluypKAkoCSgL/VgkoAFyGI28IgNs9MRkXLutY1MiqNu/rkVi4PgSvfHOL8nz3zBdRy6NKHgD82siO4P+bmBiB9WklK5sHJ/DUhwsk8P1BLYxJmPnpY3Bxts3z/eX9vYyvOHshFs99sThPvEN590u1X3kk8FDHBhg9oIUwWFbUkp6eib1HLuC/c7YXe56TbGTaR4+Ki1RlLZv2nsao9xdU1u6rfpeiBBjLNnvicNT1qobo2AQk3cwbg8emeEaXhrKHsXusSwOuhv8r7QD6v2mfmP9ZgnWDK4NeEgzBYpzfdzO3Ys7qW7lJS1FUqiolgX+NBBhH+29XkjJ3MmN1K1tRALgMR6w0APAbozrhjSc7FdrLJyfMx4YgXXLuB7H41qyGbX88XyE/jYH+gaOn4EqcyslcIQeoAnfKzMQYJ5a8CRMTE8xffQixFTSvd5dWvmjZ0BPv/rAKf648WCyJvj26C14ZGVisdyraw9eu30Sjod9XtG6p/pSDBP731gAM7dkEB45fxKNvzkZquo4Ep7KVEX0D8O3rD0nezYBH/4uYCrr3VDa5qv5WbAmMebglVmw/kYeY6l56TOCbkZmNJ/o2w5+rinY2UrGVlZ3zwHlffPtaf7w5aWWh4iSZWUXcLxUAvpcVcJd3NQDctkktvPbtMgkYZ2ns44Z3nu6GHQfP5UlmPemNh8XSaRgDrADwLQBMly1qrslyV+Ri6Ptl+FJhvxdWce7zZPGr4mAjmnUFgIs8CurBfBJwr2YPpj3bfiAMj787r8IeiH61qmHr9OcxY+l+TPhpTbHG8d0xXTF+eIdivVPRHr4enwz/Id9VtG6p/pSDBGZ+9pikP5k0axu+nbWtHHpQOk3aWZnj1Ip3pLIOT/yEc1FxpVOxqkVJoAJLwL2qnaQ1Ylqf0ijDejTByp0nMaRroyIDYKZoOn7uCm4kpZZGFypMHXcCwCbGRnh6QCv8tiSowvRX64gCwGU4JPdCgrVx3xlJBP3SY+3x4uPtC+3l858twpYDZ5FQgDtWGX7afataswCTpr7NqB9lAyvv0qK+B5ZPfloB4PIeiErcPvMZHpj/KtbvCsXoj/6usF9Sy90Je2aPx8xl+/He5JID4ODQSEyet1NSNxRHf3W/BWNmaozmDTz1XjcKAN/vEai47WkA+Ps/t+L72dvv2FEPFwdUsb//oQ0paZk4F3lNUqAUVqwtzHB21bsKAFfcqaZ6lisBj2r2CKjnAYKolTtCwdC/Jn669EQ0iGw9eE7uYcw3W8XeGnEJyTgdcRX1vaohKJeUiTlm6Z5bx9NZUhMlp2agQW1XSVdEK+7uIxGIu5GMlv6eqOZoI+fTtkPnJPVRYICXhCilpKZj074wvfGFYRAEdTuCz8O9ih1ORcTCwc5S0gYxswv71ql5bUkJxFiFVbtC4enmgKHdmyDs0jXsO34BUTE6TiAW35pVUaeGM2gpPXjykqRGYuhQywY1JM0Qv3/1rlNieGndsCYc7SyRnZUj9bLP/H4zMxMwvn93SISkaHqyX3Ocj4qTFE0nwq7Ayd4ars628q07g8Ol3cAAb9B92cbKDEfPXoFPDWeYm5tIH4+HXZE+tG+iy02cnZ2NI2cu4+KVeEmv1LZxLfk9LT0DA7s2xAsTl0idHQO8RWaUwdrdp9CwjhvGDm6NhRuOYPvBc7CzsZBvsLQwRVRsAg6cuFRu810B4DIUvSEAnrX8gD6/Fi+/w3o3BS+FzFmmFSaytrE2FwvwyfNXsGHqOJkshrG/+bvLg+5KXCJaDf+fuFY8aEUDwDFxSWj+2KQK8Y321uYIXf6OAsAP2mS7j99TVABMV+m9s19GrJEZalgaw9y49DrJ3WLr/rMY9/miQistLQA8YfIazFi2v/Q6X8Y1nV/9HizMTaEAcBkLuhJVX1QAzBylK34cA+NqVfHL+TS84G0BH9tSXLh3kBkVxf1emo4zF64qAFyJ5pbqasESGP1QC8xfFyw5f+n5R4BGj8o5qw/D2d4ar40MxIQpa/H1+D748Nf1kjOY9+V5XwzH4+/OlTj5iS/1xge/rMeEMV0x5e/dMDM1QWBTbyzafDQ3n20O6nu7wtzUGCFnLoM5dzs09RKw17WlD2atOijA01CpxP8mAP57wxF8+lxP/Od/K5GVlYPebf2w60iE8AOQv+bqjWQ0r+8hOX+37D+Lbq18cOhUFK7fSNbn0uWXuzvb4krcTQGFH43rgbf/txrN6noIAD0YGqlv/6HA+pITlwBZ69P7T3fDd7O3IS0jC56uDqjl5iTA/ODcl/HIG7MQGXMD8yYOx+9L9mHjvrN4dUQgBI8kJIts3p+yTuqa9dljGPXBAlEAjBvcWp7v26GeAOZdIREglcf0j4bixa+WSh5lxj3Tmk15/fL+YAx/Z64Moo2VuSgZ+nWoJ5hn//GLeHV4IL6fs11A8cuPtccvC/cgMzsHI/oEYN6aw8Xz6izFxaIAcCkKM39VhgC481M/4/RF3aHUon4NLJ88BjMWB2HCz+v0r9El0q2qXS4AjsHm35+TyXS3Ulxw2D+wPl4dGQg7a8tb1JB3a6Ss/p4D0dp9N2sbNhUQy6wAcFkJXtVbnhIoKgB2cbTF8C9fxJmkLJxIysaiFjYwLRanVEE0OrcquB4Th05jppQ5AH77h1WYXcwY4vIcn3Or3oWlhZkCwOU5CBWs7aICYFtrcyyd/AyeCbcU4Hv+Zjb+bmGd58JbVp+Wlp6JMW/+gVN3yMepLMBlJX1Vb2lLoHe7umLtXLb1hFhxPx7XA5diE8TSydKtZR288OUSPNm/OaYbKFh7tvFDQlIqToTHoFtLHyzZcgwfju0uAJjW34jo63pSWtbz1IAWMDIyFquvqakxark64n/zd+Kd0V2wdOtxscrmL88MbIW/1oeArtC/L9unv9uHRV7D9YQU0HrdvqkX3JztkJKagWlL90lfDp2KlL8bFnoedW/lK6B5QGd/DH17Dn7/YIh8G0E9C0/tn94eiPHfLNMDRndnOwzp0RiTF+ySZ2hBfn5oW0yauwPrfnoGvV76XX7/6uW++PKPzeJ6/XCnBrgQHY/g01Ho36G+uHGLDB5ugRnLD8i/h3ZvjOXbTuDJh5rjt8W3XJdpkWZ/6nu5YPn2k0hOTRfw/N3rD+GN71fIu/51XIUpv6qDjXijrN19Gq+N6IDvcr1mPn2hl1iXWWhJX77lGIJPR5f21ClSfQoAF0lMJXuoNADwxcvxmGYwAd9/uiucHG3ydKi4AHjxf59ErepOeOK9+eUei0DXi98/HiZaqsfennOboAsDwMauVQFT02IPTE5CIozs7Qp8Lyc5hTSeMLKyvP3vZN1Ouinv2pub4sS0McoCXGzpqxc0CRQHAI/88kXsisvExeRsbAu0RWlmFIqKjkOH0QoA55+ZCgDf/7XK87J/x/rYeiAMjJVr5OeO/87aLlYQqnFoPaAVxsTYGFUdrYVUJSk5XdwiNXIZugrSgkHPKbogR0THy3tVHKzhQldCEyOcOBejf0dTD9G6xLrvRFJTXAD85DkLNHMywaHrWVjbzkZH21zGhTIZ9cYfCFUAuIwlraq/XxJo6OOGYT0aY+IfWzDhmW74YtpGpOQjoHusRxMs2BCSp0sj+zbD8bDLYo2ki7IGgOkufCzsitw5tfJ4r6ZYvSu0wPvwyD4BqFbFFj/O3yX7hlY0ADyoS0N9DHDz+jUE9DEEonsrH0xdFCRuxz1b++K3JQUDYFp9f/jPAHw+bSMiY2/gt/cGY+wXizB/4nCMmDBfD3Zpgf11wmA8a+CxVdPVEX061MPURXulW/RaGv9YezEorZw0Gv1fmym/f/FSb0z8fRNu0jIbWF9Y7A+FRqJXWz+s23NanuF3zllzWP49uHsjrNx2Ek/0b4ZpS3TgnqWprztzwaGpX3UB/1RKGALg5vU84FXdSZQGdFNvUNvlNgA8qGtDLN587H5Nnzu2owBwGQ5DaQDgfUcvYMR78/S9DJo1Hp7VnfL0urgAmO5ZWVnZGJi7OMpQBEWqeubHj8Le3gqDXv/ztucLBMBGRrB8ZjiMqzkXqX7Dh9I374R514KJebJCTgCmJjDxr3tbvQS/mfuCYda1PWzTUhDcx10B4GJLX72gSaA4APjP6S8j+EYWnMyN4GRWLPPvXQVum3AD/cb+XOhzpeUCrSzAdx2Kf/0DjIMb2TdAYt06BHijX2A9dH/2N7z9VBf413aVi+WP83bi/bHdMXf1YZiZGePRHk2wJyQC9Wq74Oe/d2P84x1ga2UupG30pgpsVhsL1h7GqP7NYWpqIi7/PdvWxe6QcNTzqobw6HiJsyNInrcmGF1a1Maa3adwMjwGqWl5WZ6LA4DX/DwWSXaOWBiZgWE1zNDI3uS+jC8vpA+99AdOnNdZWAoqygJ8X4ZCNVIKEpBUYDk56NO+HqJjb0hMbVVHGwFYLI62lohPSkWBALhPgMQPvzN5tbA1awCY8alebo7YfOBW+GHLBp5ISknDyfMx4kJtYWYicbQaXwUzGvz6z548AJnu2bQsD+zkfxsApgV624EwXI5LQt/29VDDxV4AMFOgHjl7WdyKtUKwPLx3UyHWY37xqRMGYdB/Zot7cNCxizib6znK5195vL24f9O1mIWpzqgU+GrGFiH3otWZxJVbDoSVCgAe0LkBQsNjceRMtLQ1+e2BeHfyavFiDY2IlRheukD/OmEIhr83F+8+1QWzVh0S5cI7ozvj6NnLsp++/WQXfDljs/T51eEd8L/5u2Rcyzt9kgLApbBIC6vCEADTZSOLiXsBmBoby0Kmu1JK+q3cWfbWlqJN0cUA61ygywoAZ2Zm45HXddqh/IWXXmrdqLAurcilsxevITQ8psD2Znz0KBwcFAAuw6moqq5gEigqAK7maIuOH4/DmpjSz7FHS/JHzmn4z+tTC5VOWQFg0xaNYd69472NSkoqUn6dDcvnn4CRpUWhdaXOXwrLYQ8DxoXvZunrtsLUvy6Ma7gDWdk41sVR3MlUDPC9DVFx3qZlgEQudtYWMDY2RtdWPhJX9sqIQLg62WLfsQu4fC0Rzz/aVuLGeI7W9XKRiyt/X7rlOH6ZMAgXoq4L+Qrj+rq39sE3M7eiXVMvxCWk4Fr8TbRpVAtJyamSlYGkNVUdrODkYI0L0dfRN7ABJs3ZLu6R+dliZ33+GLq38cPdSLDoAv3rt2MwOUFHglWUhAP5nynpO+PcTfD9J7MVAC7OxFPPVlgJ9GjtK/swLZuLNh8T0DSgUwMBpnQbPhVxFcfCLgsgO5DPTZmuuCSQokcJC919txwME6tlvw71hViKq5MgM+5GCob2aIzEm6kwMTEWYiYSNvZpV0/2F3qHrNp5Mg+Bo4+nM5r4VRcyqz1HI6SNWu6OiL1+U/o8uFtjsbTSu4T17ggOB899kkfRpTo86roexI7q3wzxCSkC1N2cbfHH8gMSqzywsz9S0zLEo2XhxqMgv0Cf9nXF84X/ZgwyLa4klaL7Nn9bvv2EKO9eHNoWUxbukTboVr1mV6jE7TbydcONxFTZ4+gOfuKcTlnW2t9TTxzWrJ6HgF4WukPfTEmDubkpQk5F4czFa9LOoz0a41q8LpaZHjazVh4Ur5te7XT9o8KCcckEwd1b+4KKN7pbe7o6okuLOpKOillV2N/yKgoAl6HkbwPAue4TdLPSA2CD5NH2tpbi528IgA+fvIRnP7tFUrPhl7HwcHPM0+uSWIDvBIDfeqoLNtZuhkup2dgdaAfLUlBeL9t8FC9+qWOJy18UAC7DSaiqrpAS+NcD4JZNYN6j8PzmRRq01FSk/PwnLF8YfWcAPG8JLB8bcGcAvHYLTBvW0wHg7Gwc62ivAHCRBqF8Hnp2UGuJUSPwNSzfvd5fXP0Idku7LPhyBDq2rFMkADzpqzF45fLd+TtKu4+f1TbD9C/mKABc2oJV9SkJKAk8cBJQALgMh9QQAPce9xvOXLomrVG7svD7JzBr2X588ttGfQ92zXwRrvlIsOgiQFcMrVCzlJ8VurQB8KtPdsFM96YSa7isjQ1cLe7d7XL9tmMKAJfhXFNVVy4JKACsAHDlmrEVq7dUImdm3YrH03rHtCa03BY31Rbz+16+mohzl66hXRMvcSHMbwFWALjs50DTutUxqGsjicWuKCU1PQMzlx/IQ5pUUfqm+qEkoCRQcgkoAFxy2d31zdKIAS6IBXrHofP6YHz6+/OwKE6KIMYA38kC/NqTXeDRtTVuZOSgjk3pHETRh07i3W+XFigzZQG+61RSDzxgElAAuPIC4A/GdkOXVr56RSTd465eT9KTlTAfJd3FtMLUNOM+/weXrtwiXXnApnOl/5zPXuiFgLoeEmdMV77Dp6KEJ8OwaAD4u5lb8d85hecBpgu0sgCXbEr8MmEwBnTxL9nLZfjWr3/txqfTbhkryrApVbWSgJLAfZKAAsBlKOiyAMCMJ6j38NdIznWdnji+D3q3r1eqAPjJ4Z2w0KtJqUpm1I1wTJ2yXAHgUpWqqqyySkAB4MoJgOkLs2Hqs/h7XYiwYGqF7KC0OvLvxibG8r8sZiYm8jyJDLVYq8o6Zx/kfr/zVBf8unAPvhjfB8u2HMu1ABcMgL+ctgmT/9KlHSmoKABc8pky49NhEkNY0Qrzpr7z4+qK1i3VHyUBJYF7weLMEgAAIABJREFUkIACwPcgvLu9agiAN+49LUH1LEzg3bFFHZy7eA0hZ6L01fRuV08SYRvGAOe3ABMA+z30lVC7s3z5Sl9hyCtNC3CFB8AkEmvZBMY21nlTSxgBOVnZYKojY0cH3W00XxrUzLAImNapVSAzSVZ0DIyMjSEpllhygByj3GrSMpB9KQomdWrBDjk4+n5PxQJ9twWg/l6oBBQArrwAeOPUcfjvnG1YfC5R0qZpxSg1DTmGZFzZ2bCIisLOP16Q1BUKAFfcDYG5OhlPTAbp2jWcJU+lYcoT9lyzAFd2AGxjaY4zK9+RwejwxE84FxVX5IHp2rIO3numu+RKLU5hHtShb86WM/NORQPA5yPj8OPcHXnCv4rTXmk8a25qCvKhVHexhwLApSHRil8H06/tPqIjtPo3lZ5tfLH36EUk3Ez9N302FAAuw+HOT4JF8MpCl2UC24yMLL0ll7+T/TI/C3RBALjp0O/1AJhJpclM+a8CwHdIg5RzIwHpqzfD4vGBBY5s+sYdMO8eWODfVBqkMlwMquo8ElAAuPID4OkNuiLHIBe52aULyKhR8xYgTkmB2x/TFACuAGufZy7PY8b18t8uVWwlhQfZS+MTU/Q5gHlE5we+WvcfFABsb22B0OVvlwgAv/hoOwzq3gjf/bkNZkVISM4bD/M2T3pzADqPmYKIu4QBaAD4j8VBeP/ndeU+c2Z/8Ti6tfZVALjcR+L+dODJfs31KY3uT4sVo5U3RnaUHMBX8pEKVozelV0vFAAuO9nKgbvw21Fo07gWhvznT0TF6hgr2zT0xA9vD8TqHSfxqQEJ1j/fjoKHq8MdLcB8P+zSNeRk68A0E3QznZICwLqBVAC4DCe0qrrUJKAAsALApTaZVEV3lcDwPgGSLoSWRV7yXhjWDj//tQd1vaphd3A4vGtUQU03JzBdn4OtBRZtOiopQwyLAsDAS8PaoaGvO577/FZmirsKH8DhBa9i4CszigyAp/2zFx/9ur4oVZfpM7M+fxzd2ygAXKZCvkPlNArxftuyoad4ZVBZ1aJBDVy/kYywyFueCw28XeBoby2p0kiOx7RB9OBjKqTrCSk4FRErOWfpucCUpCwOdpZISEwVJ0GtGALgWm6O8K7hjKCjEUhJywQ9J/i+X82qSE3PlPQ+LEwV6F3dCQdDIyVd09XrN+FkbyXtsjBPbkJum1S+NavvIWmCDD2CqjnaSEqi4NNRkoZJyxNcvao96nhWxZ6j4cLbw8Jcv3U82a8LkmbIsDDVEGV1JuIqoq4m6J/nP7jH7Q2JQGYuduBvrfw9xZjWu50fZq9WAPh+zfN7pxUuYU/du31iON9LWEvRXjMEwO2emKxnEWQy7Hlfj8TC9SF45Ztl+sp2z3wRtTyq5AHAZH1m3jIpRoC1pbkkpDYspc0CXeFdoJUFuGgTUD1VYSXwbwfAxm7VYFKrxh3HJychCUb2toU/k5mFjODjMAvwB0wKz9WWefIsTOv73LGtrPCLMK5aBUa2NmAw76mP+ko4Sv48wNx5NRdoZQGusMvrto51bekDH8+qsLM2R013R3hVr4LgU1Hi9szzOCI6Hmt2noSlhRn6dqiHt/63+ta5m1vbgwiA242ajPBoXT7SohQBwD7ueG7iYlzr9xCy7ez0rxmlp8E4JRVZDg7634yTklBl1QocnvsyHnm1hACY9x0zs6J079YzuSknC839nZUJmNwiqstTeWYm3fTkwjXr4yHo3spHWYCLJ/1Se7pfh3rwrl4FOw6fl1yyBKBb9oehprsTIqKuY/+Ji+jXvp6EFxIM1vaogvnrgmXMOgR4Y9nW4/CpWVUI7VZsO4FB3RrpuRuG926KeWuD8/RVA8DMK1zNyQaXYm4gMMAbPy/cI3lyB3fXve9e1R4Ep78tCZJcvWcuXEXvdnVxMy1DuAQe69kUC9br6ma/NwadkX/371APUVcT4e1RRTgjFm8+ivZNvFCruhOOnI5Gt1Z1kJqehamL9kq+4OpV7UQp92jPJvhh3g5YmJmiU/PakvuYnhWHQiP1/SfQHtytEfYdu4hOLepg+tJ9ojz468sRmL36kHi8PNa7KT76Zb0A9ReGtpV+Mafvc0Pa4pXvlisLcKnN3DtXpABwEQHwvqMXhEBFK0GzxsOzulMe6SoAfEscygJ8n1awauaeJPBvB8CM4b9jHuCsLKQtWweLQX0Ll3NyClJ+nXVf8wDnAcD1Ot/dBXrmdOUCfU8rpXRepuWlbq1q4gKdlpkFGwszxFy/CaZNolWJVpXzUdfFNdrB1hKh4bHIyZdL6UEEwG1H/oiIy/FFFrIeAH+5BDGPj0CW4627iHFqKoyTbyKzirO+PpOEG6g2bw4OzxlfYgBsXM0ZlmNHFLmPfDAr9Cxy0jNg2rh+ge+lr94E877dCv7b8vUw69gGRo72+M3fEl1dLRUALpb0S+/hXm18setIhFhMvdydJGRBA3192tfFml2npDFaTU2MjQTU/TBvpwDg9MwsbD90Xv7++siOmDRnO8YNboNfF+2VMIjnh7S9jczO0AJMgEndyxP9m+OPZfsFAFd3dcCSzcekzi9e6i1gUkvHxv717lDvjgCY9enqNcL0D4fiiQ8X4JXHO+DHBTsFELs42aJX+7qYu+oQFn4zCsPemSNtOdlZoVWjmjgTEStGsJAz0bftT3yOxjFjYyOxMmdlZOPgqUhMeXsgXvp6qVi6e7Xxw6kLsQLA94REiCWb5cNnu2PqoiAFgEtv6t6xpn8VAG7bpBamLNiF+ERdgHmdGlXweN9mOHoqGsu2HdcL6sVh7eBob5XHAqwAcDVs++N55AH5ygJ8n5apaqasJKAAcOUHwLOc6uWxPJvEXkFWNddbUyY9Hc6rVigAXFaLqJj18nJY1dEGMdeTivmm7nEFgHNdoGkBVgC4RHNIvVQ8CXRpXhtBxy8hOTUdNVwcxJ34xPkYqYTW1LV7TuPJ/i0kfdnNlHSxwjJdFQFwXEKKHiyPf6w9fvprt/ydIRBNfN2xMyRcLLeGhQB41qqDGNjFX1yD426kSF1fztwiANjW2gKb9p/Vg8Yv/9iizxfu6mSLR7o3ug0A92jtiw1BZwR0PzOwlbhOp2dkgn164sO/8M7ozvhq5lap09nBWrK6kIl+2kdDJdZeK7HXkxB9NRGdmnnDv44b5qw6iGu5btZ8xsfTWXKYnw6PFRdp/u/+k5fw1Ut98M5Pa6SawKZeiLyaCD9PZ/mOjFy3ahUDXLx5ea9P/6sAcLumXkWWF7XOhizQCgArAFzkyaMerDQSUAC48gNg5QJdaZabxPoyJdWYgS0xef4uYTt1rWKLyKsJIAM0Y+4Iji9fTRRejbMXrwoxlmFRAFgB4Moz4x+Mnt4NAB8MjULbRjWxeMsxmJmaYMLTXfHx1A2FAmALMxN8Ob6PhD58nQs68wPgBetDMKpfM/y+dJ/86d2nuuDLGXcHwK0b1kRAfQ8BwIaW5JF9AzBn9WE0rVsdvp5VsXDjEbH0/vjWADz27ly8PiIQk+bRApwj8cR0mabF+c9Ph+GZTxfquQho4c7K3ZPoqfLB2O4Y//VSfffHPtIK05bo+tynXV2JRS4MADO+mTHIV+KSxGL841sD8dm0jcoCfJ+Wzb8OAL/0xWJcjLkh4q3r5YJvXuuHlduOY9pi3YRl+eOTR8XFwxAAX7oSjxlL9+ufefupLnBysM4zTP86F2gyaTf1h7G11W3TNSc1DVnnImDawK/AqZwZfhGmXp4F/i0rJhZGxiYSC5i/0J0qK/oKTGvVgK1xDo593E+lQbpPm8WD2IwCwAoAP4jzuqJ+06j+zdC1hS/ik1Lk4te6oScOnYxCZnYWjp65jEd7NJbQogVrgsFUP69/v0LvHqh9kwLABgBYYoD7I8vOXj/kxulpMEpJQZaD463fkhLhvHolDs8peQywcoGuqKuq7Pt1NwC8cf9ZfPtKfyzfdhytG9UEAe4Hv6wvFAATZNIKSzdqw/hZ7UsIXBkv+97TXREcGgWfms4CVt+bsrZQC/Czg1qLa7JfrWpCMPXrP3swqEtDuctfT0xGG/+aePPH1ZL55euX+2LhhiPybPsmtTD647/FKtuqYU3Zhzq1qC3KtxnLD4jSbkAnf+w/fhH9AuvjqxlbREnXyMdNSL7CI+Ow+UCYfhAYq9y+qRdOhF0RWSzdfKxQAEwr+I9vPix98XBxQBM/d3zxxxYFgMt+SksL/zoA3Pmpn3H6os7dggH2yyePwYzFQZhgQPV/cP6rcKtqd1cW6Pxj9G8EwPdpnhbYjL21OUKXv6MAcHkOQiVvu+gA2AZPf/siguJ1sTqlWZjJc5hlMp4d/2uh1VIjvWf2eMxcth/vTda5URW1vDumK8YP7yCPv/3DKsxeeVD/6gMRA6zSIBV1KpT7c7SWHDxxSfLKXruRLNZdv1pVcfBkJG4mp8tl072avTCrNqzjhg1Bp/8VLNAljgGeuBjxnbsgy8ZGP7bG6ekwSktDlgExlklyMhy2brknEiwFgMt9+ZRbB+g2zLRkjI9lCANjaDUrKC2+jOlnHD9J7S5EX5fnuMb5nmFKMwtzE6Sl6xiTGcc+e9Uh3Ei6Pect6yL7O62tzAd+5VoSUtMzdL8xlRqgj/klQS1jaMkfYGVpDkdbS7m/r9xxUtohq3xOTra4LWtxwgTBnq6OwkZvYmKkT2dKLxS6V7PvvjWc9cCWRFwE0ucvxUlMM/vF+N2U1ExExuoMaobF3dlO5HEphgzQOSIrKwsS6eruD5QL07Fy/6M8SRBGS/HN1HT5xvy8B+U28PepYZUGqQwFbZgHWAHgcEydsrxAac/46FE4OFhh0Ot/3vZ335oFuECX4ZgVpWoFgIsiJfXMnSRQVADMA2/aB0Nha21eJgINOnYB38/eXmjdCgAnw3/Id3r5GJJgzc2uihxjqhF0xfT6dWQ63SIFMsrIgOPePSoGuExmbvEq9XR1wMW75KBljWT+Ts29LOZvQVmAlQt08WaderoiSYCuvk39qouVdPKCXaXWNcbtsm7myJ44fbMA1eIUskkT+LIM6NQAK3eGCueNKmUvAQWAy1DGhgD4mQ//0ufAa1DbBf97eyCWbjqKKX/v0fdg/lfD4exoU+4W4BdHdoJvj7alKpnrh0/gkx9KDoBj45LQ7LFJeu1fqXaumJU5kohh2dvKAlxMuanHb0mgqAC4vGWmAHDhAPgP30DkSLqUXAAceQmZHrdSOxmlpsJ11kwFgMt7EhfSPtN/sNCSRJIdWkdefryDXI5JgKMA8O2CKw8WaLIxW/QrmLG5sKmVdSEKyMyESe2aBT6SEXQYZq0DCv7b7gMwbdIARjbW+L1LTXT1clAs0BV0DRenW2amxqjv7SohEJpFtjjvF/ZsPW8XsQwzrljL/VuceunWzDzArIRWaaYrUuX+SEAB4DKUsyEALmoz+Umw6DJxt1LaLtBMA1HT7VYcz93aL8rfSS4SG3+zwEeLYgEma94TExaAMdHlWTim7RrXwtev91cAuDwHopK3/a8HwC0YA9yx8FFkGqTl62ExsE+hATM5yclI/XUOLF94AkaWloXWlTpvCSwfG4ACc4Lm8hylr9sKU38/GNeoDmRn41hnB9DFTeUBruQLrZDucx9/dXgHSa1iZ22BsKg4YZllnlHG8/2ycK/kFjUsygJcPhZgI3s7mHdtX+BIZp0Kk3RFxq7V8vw9O/IycrKyYFLTo8D3MoOPwbRpw4IB8MEjMK3vCyNrK0zv64OutasoAPxgbgPqq/7lElAAuAwnQGUFwGUokhIDYL7I2IWcfMycRe0r77kRkXGi7fdwdSjqawU+R3cXjm1SchoCR08RJj1VlASKI4FHOvtjyvuDcS0+WTTSZV04/0tCvEAQ2JKEQScu4eFXZ9zGjHunft8pBliCuYzv0iOu9bs9k5XNxIp3Fl9R6uEz7FNul84tfxuWFmYKAJf1xCzH+gd29oeluZkQY9nbWMLX0xkZ2dlCpEOGWMbEGZaFX49E++a18eW0TbflDzV8jkrrv//3DCKtbxFE3a/PrGuRg+femoGTualiCmrX3toCocvflj+VOAa4gqRByty5D0buLjCpkzfTRtaJ08jJzFJ5gO/XxFPtKAlUQgkoAFyGg1YRAXBTP3fM/WqEJOM+Fna5DL++6FXX83IRl5TBr81EWGRcnhe9qjth+4wXxT3tXkpaeiYWbzoKczNTDO7e6F6q0r97PSEZnZ/+BbHXC7Zsl0ojqpIHTgK92vrh5wmDYZXrgllZPnDRxiMY/9WttAt36/cdAfDdXi7nv59b9e5dAfAM7zbIMTFwgY6KRGb1WxYnukC7zJ+rXKDLeSxLq/nF3z2BNk297gqAqSDt3KKOsKve78JcqGt2hiIl7XYXbq0vpQKASYLVqXPRSLC2bS0zEiwFgO/3DHtw22vq647gM9HygSP6BGDp1uOSW/h+lRquDrhyNREZVOqWcend1g/rg87oFdoMB+nSog5W7Qwt45YrVvUKAJfheFQ0AEygufSH0bC3LdxdsAzFcdeqExJT0eel34UhTyu02A7p3qhQl2yH6i6wc6uKS4dO3LX+0nyADIOh4TFYteNkhYhLLs1vU3WVnQTaN/ESBRSZGitjmbFkHz6dthFUKN2tPOgAeJ6Rex7rs8n1OGQ5GaRQy0iHw84dCgDfbaJUkr8XFQBX9M8pFQCsLMAVfZgfmP6RCJJ3Vp45Wmy+xmZsY2kujjsJN2+FK9C4wzC+pJQ0vRcHz1veJcmKnJqWIWzKdjaWSElNR1qGjkn6l3cH4ZXvlgvoNTc1EWIq1s366A1EZ6S87ej6RRb5/MRXbIuhFYnJqcJGbRhzzLYyM3Ug18GOfciQ95meacXWE7iakCzs1sQPZJamMots0yz0yGKxMDeVeGHKgSmRbiSmioek/M3MFNZWZnl+yz8Zhvduir/WHxGGbRZbGwsM6uyPWasOSbuUH+WtKdK0dhKSUh+o+64CwGW4TVQkAMz4piU/jC4XrXRxRHw6PBYDXpmBGzdvp6gvqJ467QPg1bIRNv0wqzjNqGeVBO67BOjNsOLHMUJ0V1qFB+mclQf1LJL56x03tHTJ7HjGfvfnFkyas+Oun/CgA+DpKg3SXefAg/SABoB/W7gHf60LKfKn5SAHGfncqYv8cu6DrCMzMzdgvbgv5z6fnZ2NzJwc2FlZYNuMF+RX5QJ9uzDTl6+HWcc2Elv8m78lurpaqhjgEs65e32NDMvvjO6CbQfPoaa7I7YePCchQ91a+qChjxuiryZI+EJ8Ygr+2XRUQO5rIwJx9Ew0Gvu64/vZ2yQ37yfP9kDE5XjsOhIuJFMvDm2LY2FX0LONnyh0q1Wxwbev9sf0ZfvEg+KZAa3w09+7YWtpjree6oLT4TECNCOi47F6V6gA0XfHdMG+YxfhaGeFuWsO5/lUksWFXbwGEm8xRC427ibORekMO1+O74NPp27Au093w75jF0Dr6/q9Z/DhuO44cOwidh+5gMiYG3j/6a44cOKS5AyesnC3sNN/92p/HD93WQB1VlYOHO0scenyDQlT+uCXdbC3scDTA1vh3KVrAm5X7ijYolsYAJ69+rDIhoz5/rVd8dXMLfLdYwe2QmhELHq08ZN0iEyb9CAUBYDLcBQrCgDmJjL/q5Fo6Ot2T19LIqv+46cXyFJHTdXC756Av8+9tcEO7jt6AaPen49EA61eYR1XAPiehlS9fJ8kwMN4/tcj4WRvVWot8hB847vlksy+sLL7z5fg5WFglSyF1plD8PPfNmDa4qA7aoMNAfAXv23ElL93l0LrZV8Ftd1hq96Vy5QiwSp7eVeGFnq09sUfnw6TXKAPUpm6cA8+mbqhyJ9UHizQd8oDrFygizx0lfLBx3s1lby6JKQjmPxwbA98PHU9+ravByNjIyzfpvP8G/NwC/yx/ACeG9IGK7adQGRsAnw9q6JnWz85dya/OQCvfr9CQKFwuECXT5j31mb1a2Dz/rOY+t4gjJu4WOp7/+lu+Hz6JthbmePpwa31Ct8XhrbFL//sxeiHWmDt7lDJ8fvayI6YNOdWKkFaYAd1bYj56/7P3lWAR3Ut4X99N+4KMQiBBAkuwd2tFG8pLbTU6Kt7qbt7S1uoQYu7FXcPBAIhQkJC3D1Zyb5vJmxIQjwb5c77XoHde+bMmXN39/5nZv65wLpojg+XTsCS99fD0cYMEwd1wu4ToVgwqRfe+3Vfyb7cP7EnNu67hOx8NV9z/mos4lKyQC3cxg/shJ/Wn8Rvb9zLUWryxy9v3ItPfj+IazeSGfQePBsBna6Io8oXQ4tTuSuTygDwmv+CMHN0N/yx7VzJ0IWTemHrkStIyciDs5052rWxxdELUS3yfipvtACAG3AbmwsA/vHVezB5mF+9V/rPjkC888teTumoSPr4tsGKd2dzCkV95ZMVB/DF39VHmQQAXF9PC+MbwwM/vX4PJg2p/2ewtK03EzK4d3ZOFXVKS+cEYMnMAUZfYmpGLoYv/rHK+vfSADg6Lh1PfrgRMQkZlX5/GN3IOihUKWR4eEZfPDC1D4+uDACv3HIGyz37Qy8tTkkjkVbQBsn57z9wYPkSzH1lVaOQndVhycKQajxAvBmbvnqwxZYtVLfBb/+wGz9vOF2SQlnV9aUBcPLM2dBZ3u4WIS4ogCg/r0wZgCQrC3ZrViPwrycx7X8rSlpBVjbHirdnYcwAHyxfdxLLftzDl4ntbKB8YFaFQzQnzkHsZA+JZ9l2R9qQcECnhdSvY4Xj1HsOQj56aMXv7dgHaUBviC0t8HM3Mwx3VgkR4OpuogZ6/5n5g/HlqiMltarUpmztnovo5dsGYTdTEXKL7G3GiC7YcOAyvnhuckl0kp5DzRQyPPnxZry0YBg+/P0AW0kpzVTvOqJPeya8++90GHYeu1YpAB7cux22Hb7KY6k2ePWuC1g4pTd+3XSaX3vknn4MTkvL64tG4ERQNA6dv87pzC8sGIK/dwSC6nwj49K5z+9ri0YgOCIBO45e4wyu0gD4+QVDYG1pUmIvZW089sEGfPb0RDz7xTZ+nUA6gfv07HwG+tQq9NqNFHy0dBz+2nEeZ67crJS0sjwApij6lKG+PI76GReqdfh753lOOd/y5UKOlgN6iMVinAiMxObDjVty2EC3FwQA3FCevcW6OnmIL1xqQYZB2HLX0RCkZuZh1phuHIWoTqiH4Z/bzlf6A+bjbo91n91v1NTL6myqz/txSZmY+r+VuJmUWa0aAQBX6yLhgmbggQkDO2L5mzONbgm1TTPU/lSknH7sG0K2HAjGkx9t4h/3yqQ0ADa2DZTiFRQWDwKslJZFp/oNIZUBYB9PBxSUOwj89u8jTGDy9H2Dixml9YCc/iMCxj66XADADbFBDayT0gBXfTgP9jZmDTxT06mnTJLnPt0Civ5UJyUAmEiwBg+GzvS2X8RqNUSFhdCZm5eoEeflwurw4XqRYFH7MpFJJbwlak1xe7Pyz0n0vUQn9bLbB1Sl16YvUEOkrLjFJL8nlzED/R+vTsOI3u0EAFzdjdFA7xMYI3BpqKF9a8lofPz7QQzv1Q7RiRklkc5Zo7phzd6LnC79wYpioFtanp4zEF+sPsov9e/qzvWtF0PjuNZ3SK922HW8dgCYIs3frz3B+giUf31Lt2FOyiLq3M4JAf7u+G7NCa4H7uPXFj07ueKLVUf5d1MsEqG9mx1G9WnPUeX5E3qURIAJoK7aVRxBLi3VAeDAa3GMGfp2dkOfzm3xeanIdGk9M0d1w4b9l0r82t3HBY625uwHEndnazwzfxBe+24XXl88Cq9+txOaW3XLDbTVTaJWAMBN4vbGn5T6jg7o5g5ZKdZSY1jRpk9XiCViRJ+488NaF/1U7H/4/HU+AKiJCAC4Jl4SrmkOHhjSwwtzx3eHmWnzJKGriY/0RUU4GhiFXzaeKkPsUdFYelh+ZfHImqit9TXbDl3BloPBTELy7hNjmaSkISQmPh197/um7EPIM5O45qp8pktufiEouc6kXO92Il1Z/PZaRMWlN4SJgs4G8oBfO0f8+/F9sLkViWmIaU5evMH1ilWJj4cDBvfyaojpS3RSy6fFb63B3lNhVWZoNEUKdIMuvBrlf7w7ByP7eQsAuIk2YVB3TwaKRDhqb22KPn5u+G3LGUwa1IlLe9bvu8Q1qn392jKB07gAHwa1FH21tTJBelY+ElKzURoAD+zmAW1REde5jg/w4T8J+FFt7u9bzyLiZhpeXDC0JAW6ogjw5KF+yM0rZAA+e6x/GQBM9cFtHK2g1mgxbXhnfLXqKJ+HUsT28vVEbNx/GWYqOV+TmZPP6c0rNp/B+IEdmdjqUngCOnrYg57Zj12MgpWZCpnZ+UhIy6k2AhwWkwoqeVQppJgztjtnUfTo6IqLYfGcHm2Qnp3agEDv/rPhjAko+vzRygNMAObpaoOcPDWemjsQH604gO4dXUEH7dRazcHGDDGJGcjIrhlHTxPdNjWeVgDANXaVcGFFHug9ezzEUglO/bW1SRxkbABMtRuvPDSC60tqI7GJmbj/9X+YjEEQwQOVeYDvKiOUCDSlh+nHsCbiYG2K1R/OQ6d29ecFqMl8xr4mKzsfb/6wB//sKUt4RKf7Uqmkxn2VKUJPD0M1dJuxlyHoq4MHqEUZpa67OVvXYXTNhlDK4uhHlyMxNbvKAURsc/rvpxq8ewM9fI9/bDmnaFYmAgCu2d4KVxnHAwR+nWzNOZp5PTYVwdeTGMgRAI5PzYaDtRnik7MYWBYzJwNujlbo5dcWwRGJCItO5lpf+i1KutWukur4CTATk/KJoBv8XZ6TV8j/9vN0xIXQOM74oM8lsUWbmihA7MckNhYqpGXlMyh3d7GGfwcX2FmZYvnGUyULpvcG9fBkoqwjgZElzNXP3zcEn/19mNOSSW//Lm6wMFPxNVTTS3ZRxgkdlNK/yeb+3dwReTONU5CpftnV3hLU4kUJAAAgAElEQVSxycWZkeSX5Ixc9gd9R1CElnQP692OAezJSzf4kJrAdGh0Spl0aDq8tbNUIcDfk9d28nI020n+6+7jymS5hwOvM5M0raeDmx06ejni3JWbiEvObDVM0AIANs7ntEItdDPdN6EnzEwU+G3zGa45OHL+OgL8Pfimp5vU2lyF+yb1BNXUnboUjfGDOnEboLPBMbhnZFcEhcZz4fnJS9F8c04Y7ItDZyJ4vo6e9rCzMsOqnYF4YEovXIlIZFp0Ysf79I9DDbiy26pbGwB+/eGRGNHHG9TztKYPrJ5tbDBpiC9GL/lZiPI0yl0nTCJ4QPCA4IGG8QC1Vtny9UJ08nJsmAluaf3yr8P45PdDHF2pTuhBe+s3DzY4CVdKei4mPPELR8UqEgLAfu2c8OiHm5A0Zx50VrcPCKgGmFKetTa2JUMlWZmwX/UXLq5aiilLf6txDTCRAT3+wcbq3NLg76/75D4M6O4pRIAb3NO1m4AAcGhMCq5FJdduoJGuNlXJS3oEU4T1fEhslZrpO4XqdDceuGwkCwQ1xvCAAICN4cVKdAzy90QHD3vcTMyAnaUpBvh7MIilPmBv/LCHCWQ8nK3w5qNj+JTlzOVoKJUyrh2g3P0x/X2wcutZ7k9Gpzl08vLmY2Px2jc7QB/AmaP9ObWOWizMHtedc/o3fL4Ai95Yg7NXb1L1WYNLawPAbzw8ik/a3vtlX3FtUWmhB5Xy0Tu9Hj18XPDPx/MFANzgd5swgeABwQOCBxrWA3SI/N+PD4PqvBtSqH3JqaCoGgBgETp6OqBzB+eGNId1U0/SAfd/w61bKgPAD0zpjfV7LyO5YyfoFLfLOQrzCiDWaCCzvF0DLCkshHt0OBZO7oWA+76uMQCmQ4Hth68iJSO31mumqBdFAymiR89VdRWK9k0Y4sukSX9sOYuXvt5RV1XCOCN7YGhPL25rRMGippAu7Z1ADNXUv/fNaljU/X1cQOzRL369g1OyBWk+HhAAcAPuxZyx/pwSG5ecjYBu7rCxMEFQWBzeXDIGC5f9iynD/HDgVDjeXToOv248jaTUbEwf2RV0Crth3yWuLfhl42nuN2ZprsLFa7HMTvrq1zs4tYHqD56ePwjv/rwXj80KwN87znMqx+sPj8ILX2xDSg3raOvjgtYIgLU6Hd5efRIZE6eUcY3JlcvI8+1c5jXF9XAMyYkTAHB9biJhrOABwQOCB5qRB4gQhtL3CXjeLUIp0IuWreG6w8qEHuRfe2TUHW/T2fBj765j4PnzspkVktL1n/dVtQD4t7dmYmxAxczNNd2HlZtOY+P+YLz04DD09/eo6bAqr/t98xm8/M1Oo+gSlAgeEDzQPDwgAOAG3AeqAXjpweFcK/btP8c4N3/zoStYtmQUPl15CGlZxX21qO8WFcrTqZKHiw06uNtxM246aaV+Wx7O1tx7l05FKUX6z61nQTVKnds7c8H/z+tP4vmFwxB4NRadPB04Teqdn/8DEUo1tLRWAPzWv6eRsuDBMu4zP3Ma2b2L26MYRHXlMobHXxMAcEPfaIJ+wQOCBwQPNKIHiKhmSM92cLA1K1PvTYzjxf2A6Ze9sjwrw3sV/0mRSaoDLC8SmRReA7ojKTwambHUeqRqYZb3ugc5eQ0U8U7JyMH+0+GVpj4brCBSomfuG8xR0fJi6mQHXaEaBelZd7xXoNHigdf/KamHrGxVD0zuhbnje1Tom+p8Ufp9kUQCiY01dBkZ0Gvq9xxEtZWUrm5gyK2NHcK1Te8ByrikLMnyn1S67w3s0tVZSR8xqhWuqutBdTqM8T5hisZ4rq+PrfS9RjXGNfVtfeaq71gBANfXg3f5eAEACwD4Lv8ICMsXPCB4QPCAUTwgN1Fi7MuLcWn7IUSerL4tkVEmNZKSoY/NQWp0PC5tO2gkjXVXY+FoixFPL8Ch71cjLbpqlu26zyKMbAkeeP7+Ifju3+PIK9SUMXfCoI7YfiSkRkswUcowa3Q3rNhytkbXV3URd8irY33it89PxROfbKrShvror/fiAG71ZG9t1iIOjAQAbIwdb0Idc8d1R2hUMtf8NoUIAFgAwE1x3wlzCh4QPCB4oLV5QADAxtlRAQAbx4+tQUtzAsDUyqlLOyfsP1tMZFtbqQkAnjzEl9maY5PvzMSo7Xx1ud4YAJgYrlUKGSLjGrbGWwDAddnhZjRm2zcPgXpi/riuuCl3Y0trBcBv/3MKadNmlHGn6aWLyO3SrcxryvBQDM2IFlKgG/vGa6Xz6SUSFClbbp/gVrotdV6WuLAQIm39UjDrPLkwsMV5QADAxtkyAQAbx49NqYVSaan9EfX0lUkloP69B85FwNJMiTaOltzmiEr+2rWxBfWxDr6eiNikTG5LRBFbXy9H7p6yeFqfkgiwl6sNs7sT2ZuzvTn+3hFY4RIp1bhLe2e4OljgemwawmNSSiLAZEtv3zbcKolIuIiclv4tFkuw70wYtNoiDOjmDmsLExy7EImUjLySOagvcEd3e+w6EYrAkFgugSQ7zUzkCI+mNk/FZQ/UAqmrtzP3lL9+s7j9E5VAGgAw9Qgm9mla956ToSX6qePMyw8Nx6XQeO40Q7b5eTlxb9/8Qg33GC7fds3KXAX/Ds6wMFUiKDyeO5lQFJn82r6NLRO/Hjp3ndO/fT0duDUc8QUcvxjFRHPdvJ25P3B4TLH9pQEw8R517eDMfY8vhycgKj4d7dvacuVIJy8HHD4fyX2Iu3g7wdxEwYG89Kw8TBrix22kiF2bxrk5WbGfyAeng2OMRiYmAOCm/IQbYe5pI7ogMiaVe5c1hbRWAPzOqhPIHDG6jEtVYdeQ7+1T5jV5dBQGq1MEANwUN18rnDO7d1/kdS17yGKMZVLGVb1KBY1hRAvWUVf/KUNDYHnkcAteuWB6Y3pAAMDG8bYAgI3jx6bW8sz8wfhq9VH07OiKpXMCsPDNtejXxQ0hkUlo15YAmh02HLgMiUQEivQSlw6Bw+lDO+OzVYeRX6DFM/MHMQCmmtR7R3XFxgPBkEnFePnB4RUyexP4e3reIKzZE4TUzDwmdCPgZUiBtjCRQyGXIbdAjdcWjWRi221HQhg0ErAe068DUrPyEBQWz3MSSDUIgUpay5YjV7hO9uFpfbBy6zm+ZlxAR0THp+Hs1Vg8PnMA/tx+HkTI2r+rOyJiUhk8GgAw1cqv2XORDwYIjBqEbF00rS+3Ww2LSQHV7FuZqbD7xDVIJRK8+MAQfLDiIJPlGsTO0gQaXRF3P/n2xal4+J31oNae3m3s+MCBpKBQyxxGNxMzEZ2QzuzquQUazB/fAzuPXeXa/omDfbH2vyD06OhSkgK9YGJP9ndRURFmju6K37edx+TBvvByscYP60+iUK2Fi50FMnML2B8/vnoP5r6yivsOmyjluBKZyP2Lpw71xY5jtAYxpg71w+/bzhnl1hQAsFHc2HRK+nV1R3J6Dn9AmkJaKwAWSLCa4m4S5kyddg/ULq6CI1qJB8TZWXD8Y2UrWY2wjIb2gACAjeNhAQAbx49NrWXioE7YfyYckwb5cuQyIjaVI59bDl3BU/MG4uvVxxggkbR1tISLgyWDMZlEXNKb15ACPX1EF5wJjsG1G8W9g6cM9cPmg8GwtTTBiH7eHJWkSC+B6/EBHbFu36WS5ZevASbCWopKDurhhSPnIxn87j0VxgRVFOEd3NML/+6+yMCutBA4792pDTYfvsJRU3cnK5y5Uly+SBHPtx8dg2//PYY+nd2wbm8xBwBFtCmK/cGKAyUAmFowxaVk4diFqDvIph6Y1AsHz0YwYKa1f/rHoRICMGqxWqTX48qtSDPpJxBNUVvyA0VeX/56Bwb6e2Dv6XCOGhuEwGx54Pn64pE4fSWGL/Fxs8eB0+GQyyUMgGnf3nlsLP9JQj77evVRTBjYCTfi00v2hwj1+nZuC2sLFR6fFYBJT62Ai4MFTBVyhNxIYkA9wN8TYdEprIei7e9Sm1IjiACAjeDEplRBKdB7T4Xiy7+ONIkZAgAWaoCb5MZrjZOKREhY9DD0ckWLWZ1EBJhLRcjU6Bul73iLcUwpQ23/XQV5SvGPtyCCB6rygACAjXN/CADYOH5sai3dfVxRUKiBt7sdzgTfhL2VCYPDXzadxlNzB3LE1yDUt5nSm7NyCriVaHxqNr9lAMCPzuzPUd2YxAx+fdLgTth6+OodS6R05EH+nth5/FrJe6UB8MJJvVjHvtPhmDu+O6dRE7B8cEpvvP79bo4Mu9pb4MWFw9i+iJu3g1OlAbCTrRlc7C1LgCBFb794djJ+XncS7q7W2HG0mKDLykyJ5+4fite+31UCgOl16oU8rFc7vL18H0dvDVIaAD89dxC+WHUbG1AKOKVJU3TaIHTNzuMhCIlK5qj4j2tPYFQ/b+5YQxFagyya2of9XlrmjOmG1bsvlnnNkAJNUegpQztj1a6yaebThnXGiQtRSEjP4Ujy589OxHdrTjDAXfn2LCx6cy2cSwHgob28kJyeyynvxhYBABvbo42sTwDA3eHRuwv2ffmHUTz/xsOjOO1EiAAbxZ2Cklp4IN/TExnjJ9ViRNNfOtReiuXdTTD2WA4icm//CDe9Zc3HApML52B57FjzMUiwpNl6QADAxtkaAQAbx49NrcXCVIE3HxnFYPB40A0QWLsckcDgjCK4aRl5OHIhks18Zt4g/LvnImwsTSoEwG7OVvBwtsGuE8XA9q0lo7Hsxz13LJHSbAk0f/z7oRJgWRoA7/r2IUxY+ltJyu7id9Yyq/OIPt7cFm3/mQhOmaaIKqUgbzoYXDIHkTvRa2v3BoHWNn14F6zcWswsPaSnF0eBKWK6eFpffL+2mNeHACVFuQOvxZUAYAPT86JpfbDneCiib4F6un7euO5cJ0uAcvYYf4TdSMa5kFjW9dLCYVi+4RSndpOQnh9eno4l72/gOt31ny3A7Bf/Quf2TkhIyUJYqcxS0ktR8dKgeMk9/fDThlO8XoVMgkKNrkwN8CP0/vqTPJdcJoVGo8XUUgCYfPDRUxPw6PsbQAcYO75dhIEPfAcne3NYm6lwKSIBlqZKDOrhiW1Hig8rVAop8guNw6shAOCm/oTXc34BADcQAP7nFFJnzy2zO2aB55HTvUeZ15TXQjA85bpQA1zP+1gYDqROmgK1m3uLcoWtXIStA8ww8kgO8nR17O3QolZce2OlqSmwW/svRLrbtWC11yKMuBs8IABg4+yyAICN48fmoOWFB4Zi5ZazSErL4ajvH1vPIj27gKOH903ogYzsfK4Xpajs0QtRcHe25ihwenY+m08RRwLQhRotKHWY6l8tzJTIzivkVOqKhGp1R/X15npXqn89FnSD04Ip6tu/izu82tjw6yIxkJuvYVtc7M25brdHJ1e0cbBizo1jF6NwMymzZApKN350Rj8miyJdFMFt62iF1MxcZj02pF1TnTORRVF9r5lKgX//u8gg+OFpffHzxlOYMbIr8vLVIFbp8mnJjjZmmDGiK9fvXotKwoJJvfhAgMDm1ahknCvXMWbiIF9IJSJQv2T6Bd95NARqrQ6PTO+L6IQMrruldGgiJVs4uTenkNNr24+GcBr4hIEdOcpNZFp/7wxk8iwiKiMCq/5d3ODtZs97JJNJsGH/ZU53pjTzjFu1yxQ5T8vMY51tnay45psOAqjDTcj1JBwLisK9I7uWpLpTZJ9Sv40hAgA2hhebUAfVQ6Rk5iE6Pr1JrGitKdDv/nkUeb6+ZXwqS0yExtGxzGuS1FQEmBYJALhJ7r7WM2mRQoGkBQ9CL5O1qEXJxcD+geYYdiQbGgH/Vrh34vx82K1ZDUlOTovaW8HYxveAAICN43MBABvHj81BCwFJw09L6b8bbKPUYbqAaltrIgTk6NrqLidSJlJNwLO85tJzUhSVAHBpnVXZxGSUomJiLRIaSzp0t2qZS9ZFL96a3/CaYf0lc1ZgW7H62/p5jmp8VEz0Rf2Jy660/Dian14jUw3X0lwcka7EFlpf+XWU3ycD0Rg5umSvb7F2Gkyqbg012fvy1wgAuC5ea0ZjKJ2AwC+dtjSFtFYALKRAN8XddPfOqXZ0Qur0GfTr0iKcYCkTQVMELPGSY4aLHJvi1VgVo0FiYRG/bpD5beX4O0aN/7VXgOqF/0vS4un2Cjx2IR9PeMmhlIjwUWgBPvRTwUYuwuYEDfpYS7E3UYtcnR4x+UX4tIsK318vxJNeClzN1iEoqwhSkR4uSjHXH7dRiZGiLsLbIYXIb45RaH0RbDZugCK+aZj6W8QNdZcbKRKLIZVLQX+OfXkxLm0/hMiTQTCztUJOWsbtp8Jm5iepQo4inQ5FWh2GPjYHqdHxuLTtIMwdbJCdnNbodptYWyAvPQulAXD6zQSYWlsiJ7W49lMQwQOCBwQPkAcEANzC7wMhBbqBUqD/PY2UBQ+WuTvMz5xGdu8+ZV5TXRFIsFr4R6hZmJ/r1xlZQ4c3C1tqYkQ3Swle6qDEN9cL8UQ7Bb4OL8QnnZWYdCIXGaVCwQ+5y3EoRYsxjsWRbV8LCVwUIrxxtQD+lhJ4mYnx0bVCvOyjQGcLCfJ1QIFOj41xGphIi0/HZ7jKEJypw+FULZ7wUmBHohaXs7QMlOl02NdCjGS1Hu+EFJQB3zVZR2NdY3IhEJbHmoaosLHWKMxTdw9Q5NdvbABC9p3CqOcWMgBODo9BwIPTseeT3+6IzNR9JuOOtPVwhUfvzri45QAGPnQPA+DIkxcx9Im52P7W941ut//0kUi4eh356VkY/r/7cej71bBwtINUIUP40fPGXbygTfCA4IEW7QEBALfo7QMEACwA4BZ+CwvmA0gbPxGFnl4txhdOSjFmucqwP1mLV32UWBaSj55WUqyPVaOwVASYorqmEhEKb6V3USZWuloPhVgEK7kIWRo9A2ZHBaWbiRj8FhSBo8VUX0zs0hQJtpbRtYCpFMjR6kHz059mUhHXHhfowNeVyyJrNv4U5+bCceWvzcYewZDm5QGZSolxrz6M5PBoOHi7I+b8Fbh06cDJn9vf+qHRgWRNvWPd1onBLoFOhYkK2SnpsHV3gUylwI53fmx0u7tNHQGvft1w/cQFePX3R+Spi/Do0xXn1+xCdOCdjL81XadwneABwQOtzwMCAG7heyoAYAEAt/Bb+K43Xy+TIvGBRdDL5S3OFyPspXi9kxJvXy1gMCxI5R6w+3cVZEI7JOEWqcgDIhG8+nYFATixVEIFdlDnFeDYr+uRFn27ZUlzcx6lbHcc0RcdRw7gukMq96NU4yM/reFU5MYWpbkJBiycDgLmbAyAG2cu49za3dCXahXT2HYJ8zW+B4iFWSGXIi657H1I/WbpsNXAhGxMy4i8yc3ZGqG3eg0bU3dpXcN7t2fiqj0nwxpqirtCrwCAW/g2d/V2Zga10kxzjbmk1loD/N7KQ9A4OZdxpSQ7CzpzizKvUWSnj5OJQILVmDddK5sr390DGRMnt8hVEQnW8h4mXNObq60ZCUmLXKgRjDY/ehhmFy8YQZOgorV6oH1AdwbBRKhz6LvVSLvRMurGu00ehvaDe3EtMLUkzEpour7XYokEo55fCDM7aySFRuHIz2tb6+0irKsKD/h5OcLCVIkTl26UucrT1YYZh6lNkLGFWvmM6O2NtfuCKlRNANnf2xkng2PqPLWdpQnGBnTEXzuElP46O/HWQAEA19eDTTxeiAALEeAmvgWF6evhAb1YjNSp06FxdqmHFmFoS/CANDkJ9mv+aQmmCjYKHhA8IHigyT1gb2UKV0dLbuMzY1RX/LntXEnklticP1w6Hi99vRNdvJ3w4oKhmPfqanRu74icPDX34TU1UeDg2Qg8NLUPt87JL9Rg2lA//Hc6HFcjE/Hmw6O4d3BeoYbb/rz+wx5otMXt6jxcrDG4uxf+2H6OWwRRb+APfjsAPy8HqLVF0OmKMG98D265FHgtFlcjk5jJmVoU/bjuBGaM6MJthOJTsnH/xB74dfMZtmk8gdedgVDKJLC3NuOevSRzx/pj1a7bB6TUzoh6Cx8JjOS2QEN7tcOKLWcQ0N0Dni422HnsGhJTs0v2yNfLkXv0UnR7VD9v7iP8xKwByM4txIGzEdxPd/6EHnjtu10Y3d8HTrZm3HNYpZRj1qhuWPbTnT2Rm/wGaGADBADcwA6mFIwpQ3yx63gosnILeDZqqv3ApF7cQJo+RPURAQAbHwATvfsbq0/WmARrZEIoVn00D6OX/IyouKZpR1Wfe0gY27Qe0KlU0JqbN60RwuwN7gFJXh6kQiukBvezMIHgAcEDrcMDlFZPQM3cVIlOHg64FBGP6zfTShZHwG3v6TBQ31xKbT5w9jq6eTszaOzoYc8A+EpEIqYO98PP60/xOOpTS/146dl71phuDIBJpg714962V64n8r8pg/6XN+7FEx9uhLW5CShyTH196XXq3Ut9e195cBiOnI/CL5tP8xg7K1MGwL9tOo0/3p2N17/fza9TZFipkOFSeAKmD/XDL5vP8HjqgfvdmuPw93aBSiXDiaDb0WoCr+v2XkLCLZA7a3Q3HCYga2mCdm1ssP1ISJlNlkslcHGwgEImxci+3qz3ydkB+Gf3BSSn5/K188d1x4Fz1+HfwRl7T4Vzb2SSVx4ajl83nkZi2t3Vqk8AwA34PUEVKM/dPwQb9l9CRKkPLU3Zwc0OS2b0w/Nfbr+j/1dtTBIAsPEB8Mwx3XDqahwyXNuW2QrTrEzkWliWeU2Zk432Eg0829gIALg2N65wreABwQOCBwQPNJoH9FIptJaWkGRnQ69UAVoNtNbWUMTGFr+emwuthQX/qbO2BpX30LUkOoUCGmdnvpZ6lmts7aCIiUaRiQmKzMwgSUuDWKOBxs4eIp0O0rTURluXMFHr9QBFPWUSMS6GxqGjhwNik7MQcfP2veXr5YBCtQ7dfVyw73Q4fDzsMai7Jz778zB6dnJlAJyRlc/R3E0Hg9lRhhRoMxMF2jpYMqglkUjEyMzOR6GmOAJM0qW9E4NaB2szHDp/nSOuFHVeuzcIkbFpeP/xsfjvZBjW7b/E1xsA8D+7AvHGw6Pw3q/7SnTlFWigUspKADC98fS8Qfh7RyC+fG4SFiz7Fxrt7YDYe0+MxUcrDiArt5B1jA3wQVxiFtQ6XYUA+OFpfXktiWnZmDzED79tPoPHZ/bHD2tPlvRInjLUj1umere140MCQ7R76ZwAbNwfjJjEu6tVmACAG/C7o38XN/5ABEcm4ZOnxmPbkauwNFOiR6c2+HDFAThYm8LSXIXNtz6YdTHFzETOHxpKfWgKaX01wCOxZOaAO1yZl6/GD2tPwN7aFPdP6nXH+zl5hQIAboobsJXMWSSXQy8rbhVUUxFptRAXFv84GqS2emg86SktFJGubT/iO/SIRNAplUbRU6RSQX+L0KamvhEXFkB0K5WNx5A9tK7a6iko4Af6EjGWnpouRLhO8ICRPEAAOHnmLMgSEqCIvoEC7w6QJyRA7eAAsVYLk4sXkDl4CNep5/TszbNa79oBaVYW0keNhjIqioFtdq8+UMbcgE5lwmRdIj2gdnaC5aGDyBwyDKrQa1BFhPN7gggeqI8HHrmnHwM5rVbH0UyK0JYGwJRSPG9sd0QlpGPX8WtYPLUPUjLzOKrb27cNA+DzV29i8fS++PzPw6A7cnS/DkyMRdHOFx8Yihe+3M4A0UQh41To8vLQlN4Mmik9miK5Lz4wDC98tZ0zOVe9P5fTstfvv8zDDAD4p/Un8eVzk/HiV9tRcCstWSwWwdxUgdmjuuGH9Sf5emc7czw5eyCOBkZix7GyEd1iOzNxOaI4Ir1oah+u+/VwtakQAM8d2x2rdgVyuvSrD43A6z/sxtLZAZxiffJSNEe9339iLN74YQ/7ICw6GVcikzi9+73Hx+Klr3fUKxhXn31uqrECAG5Az1P6xqsPDceP604iJaM4BcEgLvYWeO+JcVjy3vp6gdeV78ziFIxfNxandzS2tDYATDUdLywcWqEbZUolM0lq1eo73k/LzMeMZ39vEGbBxt5TYb7G9UCur19xD+BagjORTgvL/3ZDFRHBBuf6+CBr+KhagU6RWg3rbZuhiI/n+TP6ByDfv3vtbVEXwnrrZigSEor1BAxEflf/2uspLITN1k2QJyby2MxBg5HXuWvd9GzeAHlycrE9Q4Yh39ev9noKCmC7eUMxe7NYjPQhw1BAemopooJ82G7aAFmqEBmrpeuEy43oAbW9PXJ69IL5+XModHGGKjQUKXPmQ3EjEiaXgvjzZhZ4HpkjRkMaHwe7bVugl0iQ1bcfLI8fQ4G7OzSOTjA7dxaZAYMgycqESUQ4qI+5MjwUmaPGQh57E5ZHDt/VAJgCHd+9PB3xyZl4Z/k+PDKjH7zd7PDn1nN4Yu5A3IhNw7bDV+Bkb4E1ey6CgN7EIb5475e96OPnhj+3n8O9I7vi5w1N81xnxFuuXqrG9O8Aa3MVrMxVSEnPwdmQ2DJlZpRl+dtbs/DSV9uRlJ6Dj5+aiDd/3IPcAjX8fVxgqpRzVHTqUF+YKOQc5SUQu/VICK7HpmJ4r3bo7O2E6PgM9PFti1e+33WHvUvnDMT2w1cREZvKP9FfPT8VB8+Ew9neguuBdxwNwbajxeDVxsIEk4b44vetZ9GurS2mD+uMq9eTMGZAB06Hzs5T4/NnJ+H4xaiS1Ou3l4zG28v3QluuHFImFTOQvXAtDnbWpriZmMkgn+4jimhT5Lm0UDQ5JDIJ3Tu6Ijo+neuMKQKcm6dGelY+R8fX77uEiNg0EIt0/65uCL2RwinmVE8cXiqyXq9Na0GDBQDcwJtlbqLgOgP6kjOkMtBJ06Mz++O7f4/z6VB9REiBNm4KNO0FMQSWF7FEjMFLZnNLiqCtB+54v6iIepAKJ971uZfvxrEUsU2ZOQc6y7Kp9TX1BUUnHai/bFERUmbOhs7SqqZDS66TxccxOFM7OCLtnntrPd4wgB58bbZsgsBYEnEAACAASURBVNrJCWnTZtRdT/QN2G7bgkIXV6RNnV5nPYqoSNjs2IbCNm2RNnlqnfUoI8I5Elbg5o70SVPqricsFNZ77nzAqrNCYaDggVp6QC8Ccrv1gMnVYD4UotZrJteuAhotcrv3AB2ImZ86gdwePUFNtc3OnYEsPR0ZQ4ehyNQU5ieOI6dnLxTJFTANvgStpRU0Lq6cAm0WeA7pY8dDnpQI89On+DvpbhVbKxPMHdMdoTEp6NXRFQ625rgem4bAqzcxa6w/+nd1x49rjsPERIHVOwPx3IKh+OC3/XjzkdFYvy+Io30rt57ltN67WSiIRERYRF6Vm6/mCC5xtJQWimwaUnkJNBrSiIkMCiK6DfXcoovYkzU6HTJzirOmDHoIYEulYqRm5FX4DEeguTRXD9tkbcrkV0R6Rfp1t+51mlIiFpeAWQtTBdf6Ug2u4fmQni+JG4jWQ7qXzgrAF6uOVLjNRPRla2UKtUaHjOx8vobmp7UZ5jQMJD9QRJzaO9FcZDMBYKp9trY0QV6BmsnBSIb3ao8jFyJhZa5EQaEW2XllM8nulntOAMCNsNN0w5b/0FI6BH1w6isCADY+AK5oT6i1wvCn5iM1Kg6BG/6r77YJ41uRB8r/6NVmaUUKJZLnzOOHy7qKwx8rINJokDxrLtfj1VakKcmwW78WhW3aIH1C3dsxyZISYbthHQrd3JA+flJtzSi5ngC53aYNKPD04gfquoosLrZYT7v2SB8zrq5qoIiJgc2Wjcjz8UHmyDF113MjCjbbttR5/N06kB7shvVqBwcbM6zaGQh7G1P07eKOnUevwq+dE0dI6CG2o6cDk8gM690OFmZKXLgai75d3ZkFNSktB+nZeejgZo/9p8OhLp0ef7c6Vlh3g3mAAPCjMwZwCivda706tcGliASERyXj0dkB+PrvI5wOO7R3e/y9/TyW3NsPyzecwqwx/vj090PY8d0iBCz45q5LSW2wDWmGionlmWpy6TuLyLEaQsrXABvmMABgw8FBQ8zdEnQKALgl7FIVNgoAWADALfwWbnLz6dT493dm47Vvd2Pjlwvw+HsbMGmwL7p1dOWDq2c+3owV787G+SuxeOqTzUxg9+f7c3AjLh0Pv70Ov741k9Oq6O9PzA7A+7/uR1pGHs6teRqHzkZgybvrK11jVQCYgHV3KynURXpczixVh1pOW1UAWCwCellJkabWIzy3Yh01AcBkSx9rKVIK9YioRE9NADDZ09taiuTCIlzPrThCVBMAbNCTVFCEyLxK9NQAAJOePjZSxOcX4UYlemoCgCW39MTmFyG6Mj0CAK7TZ50YSyktdPXuCxypeGruQPh6OuDNn/ZiwcQe+Oj3g/D1cMCD0/ri2c+3cj0bcWy0c7XhaFtAd098svIAnpg9EIfPRfDns/5Hz3VaijDoLvGAUiHF9BFdEBOfgeMXb2BgDw842ZnjXPBN5n05d+Um3JysMKRXO1yLSuKoZUA3D/y75wIycwowYVAnbLxVV3qXuOyuWyYd7NH/KTLbUEKR5or4gSgKXT7luqFsaM56BQDcgLszql8HZopztDVDaFQy+nfzoMQLUL+ua1HJ8PF0gKlKjuDweO7R9e9/F7FwSh989fcRvPTgMHz59xHO9zdVKbhmoCIxUcmhIxKsW3TmDbicClW3thrgyvwnRIAb+85q3PneeWwMpzRR6wQqVdh17BqWzhvEtViXr8Vh6fzBUMllWPTOWvi42ePjpyciITULG/ZdgplKjouh8XjvyXHMIkm1Pqnpufh52b3cDqGqNLbKAHBHcwle9VFgQ5wGTkoxRjpI8XRQfoXgqioAvLGfKdbHamAiLQbCz13OR5am7ON/dQB4sJ0Uz7RXYF2sBuYyEfwtJXi+Aj3VAeBh9lI83V6BNTc1sJKJ4GchwQuX85GtLZfSVk0EeJSDFE96KbA6VgMHhQg+ZsV6csrrqQYAj3OU4lEvJVbfVMNZIYKXqRgvBhcgt5ye6gDwBCcZlngqsOqmGm2UYrQ1EeGlywXI05Vdl0IAwHX6UA/p6QUrMyUGdvfExoPBeGxGf6Rk5nJfTwK55QHwV89PwYXQOIRcT8SyJaO5pGXs47/g+5en4fO/j3CdXHVC/blzevVGoZt7rcnpqtMtvN+CPKAHJFkZTPBF7NiCCB4QPNB6PCAA4AbcS3cnKwzq4YWu3s74dOVBPD4nABqNFteiUxDg74GnP9nC/be+/fc4lr82A09/tgUr352D177ZgefvH4pfN52GTEZ5/abcALsiESLAQgS4AW/hu0b1QH8Pbluw9ONNWPHmLIx+fDn+eGc23vp5L7SFGvTz90Bvv7Z4+ZudaGNvyQdUVJfzy8ZT3HYhKCwBRNhhaa7ET+tPITgsHi8tGsFkGFU9cFcEgCma+EZHJVLUeiQU6mEmBSykIrRRifH8peI6oNJSGQCm6OYsVzlMpCIGh/Snq1KEd0OK+5EbpCoArBADP3Q3we5ELcykIuRp9VBKRHBUAB+Glq0bqgoAKyXAd91MsDtJCwuZCLmaYj22cuDTsHJ6qgDAKgnwDelJ1MJCDuRpALkEsJSJ8HV4OT1VAGDS82VXE+xJ1MBKIUa+Rg+pBDCTiPD99bJ6qgLAJhLgi65kjwY2CjH7RyoCSP9PkWVP9gUAXLevE+LR+Pblqfw7+PwX2zG0lxfW/heEFx4YiusxqZg9vjuWrz2Jh2f2R3B4ArJzC+Df0RWf/3EIHdzt0cu3Ld76aQ+G92nPLLLxyVlVGyISIXXsOKi92tfNYGFUq/OA+ZFDMAsq7hdbIxGJUESs/uI7+URqNJ4uKiqCuALCzRqPb2UXUt1rGydLJqyqr3i52uBGfHqrSzGndUXFp1daXkmHgRamSqRl5VXoQnqfgnIUBKCsNqonbs0iAOAG3F2q8/38mUkMYp/7dCteemg4NFotXBysmAxh+cbTzBL99epjWPXBPDz72VZ88swEpnn38XCASi7laLCNAIAr3aV2AQIAbsBb+K5RTalI/bq641hgJAPdc1dvcsSJyCQuhMShd+e2SE3PQVB4AuiB3KuNLQhgUho01R5ST8GjF6LQycOeCSeOBUZhUE9PpGXl4/Sl6Er9WBEAJjA3q40cKjGw9xZgtJeLcL+7HDNO3RmFqAwAm0tFnG5MKdSUAk2RU0eFCK9dLSB+mxoB4I5mEsxtK8OBZC0oMJqq1mOMo5QjuG9eLSiTSloVAO5sIcEMFxn2JxeT/qWqizDOScYguDwgryoFupulBFOcZdiXpGVGznS1HhOdZfz3D6+VBfZV1QD3sJJgopMMe5K0kImBtEI9JjnLoNXr7wDkVQFg1uMsw84ELYNe0kP25Rfp8Xk5QC4A4Lp/nRCPBhHCNEbaXpFSiaT7HmCCKEEED5AHVJeDYHXoYI2cobWyQtbAQdBaWdcLAMsSE2C9WyDNMzhdIZPgiTkD8dkfh2q0D1VdtGzxSHz8xyEm12oqoXZFBDaNCTKXPTwSH/9e+bqInbyXb5tKs9KoLt3X0xEXrsXif/MG46OVdxK+NpW/GmJeAQA3hFdL6Vw4pTcuhyfgQkgs13VQ0XlodAoorYsivBMGdsL2I1cxZ1x39Ojoyn2+iMZ85ZazePnB4TgZdIPp8fedCuPryosQARYAcAPfwoL6BvRARQBYLgaeaKdApgY4mqplsNneVIye1hI8E1TzCDABu4G2UhTqgFSNHv1sJHBVivF+OaBYVQSYwPibnZTYFKcpAcCkx0Ehxseh5QBnFSRYtAaKam+I11AVCANp0mMlF+GLWkSAbeQivOKj5NRwkgyNHn2sJSCw/01EzSPAtnIRXvZRclo3RdxJT29rCVQSEX6oRQTYXiHCix2UnNZNkegMdbEeqUiE5VHlIslCCnQDfpKMp5r6RSfPXyAAYOO5tMVrUgUHwepg9QBYY2uLjBGjoLweAVVYKMT5d35f19gZej3EmqYDaDW2s4EvpMNpajmUlZOPh6b1LQHABCAdbc2RkJrNda4E7ihyaSCcJfZlA8B1sjXn16n3L0lpAEyRZdJPpLRU1kQk08TkTP1xiR+EarZjkzL5fYqQEnMzlSwSwzSR6xmYlw1usDBR3B6j13OdLwkxLkslEraXgmPebe24LjzwWhyXTpUWAsbENE39iinTjMQAmJUKGZOrGciwST+1VU3PygO1QqoIAFPUl7LTcvMKGV8YyrJoHRbmSsQlZTGrtAEAn7ocza2ncvILIZNISvxIdpMPyCbyL9kYn5LFNezkMwr2EfN1foGG/Z1fqC1hq6a6eGKcbk4iAODmtBt1sEUAwAIArsNtIwwp54EZI7rwwdT8iT2w7LvdmD+hJ/fMe+fxMfjveCh6dm4LM1MFVm8/z2y0WTmFOBEUhafmD8aXfx3GuAAf7Dx+jRvP04/p75vP4qEZ/bDvRCjX8VNU+I3vd9/h98pqgCli+oO/CUYfy4G3mRjf+5tg4bk8hOXcSWRVVQ3w7gBTLDqfDwLVf/UyxahjOXfUylZXA0yR0Uc9FVgSmMe1xCt7mGL40Zw7alyrqwGe7iLDQx5yPHYhn9Ogf+lugmFHKtBTTQ3wzDZy3Ocmw6MX8kGRcfIT6ckvV3NbHQv0fDc5ZrrK8NjFfD4Y+KKLitdVUL52txoW6IXuckx1keGJi/nwUInxSWcVhhzNQaFQA1zv7xkCo6n3zqq7HgIRWZkwP30aivi4GukRAHCN3HRXXVQTAEz9kpPn3gezM6dgEnJnsOKucpiRFksA6+OnJmDdf0FcwlCg0eHVb3ey9jceHokzl2M4ePTkR5swb1x3bDtyFdEJxSnSCyb2xB/bz+GpOQM5E4t4BEJvJGPXidASAFyg1mDZ4lG4GpkEuVzCmVw/rD0BKl985J7+3Fs4NjED4wd1wiPvrYe7szXmjfVHTEImzM2VOBscg8E9vfDDmhNIz87nkotZo7riyvVEjOjrjaUfb0aX9k7o38UdWkppF4sQHJ6Ii2FxmDG6G7PXn7oUjaOBkSUec3O0wmMzB+DAmXAulXzjxz383lfPTkZ4bCryC4rbQf266QxnxXz45HjsOxPGzPjmKjle/2FPmci2j7s95oz1x/mrN3HPiC5Yvfsi9xN2tDHHQ1N642pUIoPiN37YUwKAzwTHcAkYlYS9uHAYXvxqB9swfoAPIuPT+aDhf3OJVDASU4b5sf/puWjGsM7Iyi/E0Qs34OFsxddRH2aSh6f3wy+bThml+42Rbi8IANhYnqxAD93cfu2dEByRwIx/lDpZ/O9EdPF25hGJKVk4eSmaa4WPnL+OMQN8sOtoCGaO6YawGyl888wd3wPpmXnYeyoUA7p58IeZPpSRcencD0xP/2siWkuBBKsBbyBBdaN54IMnx+HI+UiuyV+x+Qyzc67bG4R7RnTFK9/s4M/tvaO64ulPt+L1RSPQw7cNpj+9Ekd/fwIf/LKPm97Tjwb17KM2K13aOWHy8M5YvzcIry4agfd/2YeD567XGADThR3MiqO+0ItwIVOHkGxdhey1VQHgvjZStDMR83fEwRQd4gvuZEyuDgAzw7G1FB639BxI0SGxAj3VAWDSQ/YQSKSVUFp1UuGdX1zVsUCTnv42UrQlPXo9DqRokVyRnmpIsKhWd4CtlMEvpT5TejZFpstLdSRYpCfAVgoXlRjaIj32JWs55fwOPUIEuNafZwIVaheXWo+7PUCEIoUCeb5+EBfkw+rAfm4ZVpUIALge7m6lQ2sCgLXWNkidNAUOq/6ESNu8Il0tdVtmj+6GLYevIK9Aw7Wr/5s/CG//9B/efnQ0vl9zgqOp9Jw9Zagvth66ykBu7+kw7rNMkUoCvFSidOjWb+/iaX249NAQAe7q7cR9dekZnGTqUD9m7VYppHh0Zn+88s0uLoMiHh+KABPZ7PzxPbDsxz0c0f1w6QQs+2E3Fk3vi/d+2YcXFgzF538d5lINyugk1nozlQKDunvg63+OQSYR45uXpmLJextgZ2XKkdugsPgy2yOnvsa6Io6gPj5zAPeFTkjNwdLZA/H1P0f52vsnFIP7Jff0w9bDVxCbnAUa9/MbM/DoexvKAODXF49kVnzKPm3jaMl27TkRiq9fmILHP9zErxMwJsLesJgUToE2AOD5r63mQ32aKy9fgx9fnY6H312PB6f0xh/bzqFArUX7tnag6C61m6MU7EVvr2OfUaT8/gk9sGLLWT5QGNa7Pfe2bk4iAOAG3I0Obey4fcorX+/gDyGlO5y9chOXIxIwY0RXTot2c7aClZkKI/t7Y9/JMCbvoA/Z71vO4oUHhmH5+pN4bHYAMrMLsHrneU4BCYtOZjIQusmaIgIsEouhMFOhICsXpQGwRCZlb+oagZHaxMoceRnZKF0DTF9kMpUC6ryyqZn12WK5SgmdTge9rqhMH2CFmQkKc1o3QUB9/NbSxhoA8OLpfXDqcgwGdHXHox9sxMxRXeHhYs2nrQ9M7sWfx7ceG8snpS98vg0vEhmWWgc6Sd57MoxPeYmdtnsHF8wc688s0HQ49fT8QZj90t+1AsA19aHQB7hiT1UXAa6pf6sDwDXWIwDgmrrK6NcRq3PauAlQRkXCNPiyAICN7uHmqVAEcPaLRCTiwzI6l6pLsKAmAFjj4IisgIGw3Vh527vm6aXmaxWl9H61+iiDz9I1wKf/WopVuwJLDKeuC6t2XWBA+OO6kwzu/vfJZgZ7dBCdnF6c+mxtpmLwagDAS+cE4I+t5xCfms3vU30sAWoCzoN7tcOf287x6/Ts3tbBEhncKcKBQaeJUsbz/bzxFN57bCye+Wwrtny9EP+dCuMxCpkUG/Ze4qgyRX6JV4Tkt2X34sG31lYKgAkYD+/djqPNXdo7s72RcWmYMsQPmw8Fs457R3bFun1BeO6+IfikVE10+Rpgc5WCDw3eWb6XxxlqgEOikvDZM5Nx8tINft3MRI6DZyJwMSz+DgBMqdoKhYTXY6KU40hgJFa9Pxenr9B6aF+kjF2SM3LZbgK8BrlvQg/8vSOQn39+2XiaW3w1JxEAcAPuBgHgwb29MHO0PzYfuAw7a1Ncj03D9sNXQC2Sjp6PhEQqxp/vzuEIEbFa0s1838QeWPD6v3j38bHMavnEnAA+naEUyi+fn4KLoXHMRkvSFABYqpBj1HMP4OC3q9B53GCIpRKcW7Mb/RdMQdD2Q8iMq77NRH3cTkB36JPzcHHTPli3dYJH7y7Y//Vf6DFjNFIjYxF15lJ91JcZ69jBHa5dfXBh474SABy86wi6TRmOM6uL00IEafkeoB+X8JvEzu6Jf3dfwEPT++DQmQhMHdaZGWdTM/LQr6sbn5beiM9AUVERpGIxuvg4c3oWXbf5YDAent4XhRod9p8Ow7QRlAqVgA5u9khMzeYT0/JC0amUWXOhMzevsxMdV/wC6HRImTkHOguLWusxRG7Vzi5ImzKt1uMNA2QJ8fzwV9imDdInTa2zHnnsTdhu3ogCN3ekT5xcdz0x0bDduhkFHp5IHz+xznoM5FX57dojY+z4uuuJjIDNju11Hi8MrJ8HtNbWSJswCQ5//VGlIiECXD8/G0YTc723mQTnMho3GkqZKpOdZaD2bVQ+ohSLuM6fKhKIEDA8t4i5FTbFaxCRU3EP8fIeqDkADoDtxg3GcaCgBU/MCsCP605wRJUA59K5A/Hhbwew6bMFuPfFv/j3uLRQGnRCSjYkEhH2nAyDp4s11+NeuFa2/MEAgKcN88OZKzcRFp3Cakb29cbNhAyOoE4c4ofv/j3GrxMYpdpWinhWBoCf+nQL3n98LF75rixxWXcf11oBYALvr363iyOqT8wOwPbDVysEwGv3BuGNxSPx9i1wS3Z+8dxkvPLNzpIIMNUwv//kOA6YkVhbqNCvixtOBkXjlUXDS143+NBQA1w6Akz1yBTxjU3MxMaDl/kA6ZUHhzNBlq4Umyb5aEAXN6zec5stfUA3d46AU5009XFvbiIA4AbcEVd7C7R1Lk59ppuATlmc7C3wz64LILry4LAEpGbn4fNnJ+OjFQfw2Mz+ePvnvRjdvwPXDIjEIm6zMm98Dy46J4ZaqoMg1rhD5yJw5XpSkwBgivSOfeVhZCWkoEirYwZWfZEedu3aYv9XfyI7Ka0BvQrQhIMWz4DKygIJVyPg6OOJpLAbaDewB07/uRU3g64ZbX4rFwcMe2o+YoNCYePmjJzUDJjbWyPtRjxO/bXVaPMIiu5SD4hEyOrTD3nd/Gvdb1SkUcPkYiAsTp3iz0R2r97I9e9RK/IecX4ezE8cg8nVq9BLpUgfNQaFHh6AuJi4o6YizsuD+fEjMLl2rVjP6DEodPesNQuqOC8XFkePMIEMtREhPWo3sqd27UTEubmwOHIIqojwYj1jxkHd1q0OenJgceggVJHXUSSXI33MWKjburO/ayPinBxYHjrAEUhBmsYDRSoVUmbOht2a1RDnVx6JEACwcfaHwOflERZYHJiHP6LLtgQzzgxltbzgrcTMNjJ0t5QwQ79BYvKLIBOL4KS48zMblKXD2psa/Bmjxo28ysGwAIAbYseq1zm4hxdMlTKERCXDr50jBvh7MMCjSC2l3hJJrJuzNa7fTMXNpEwGqZ8+PRHPf7mdo40E3qgW+ODZ61wGpJLLcP5abEkEmCygKCW9T2Cxb2c3/LblDKfsvrZ4JL5bcxwajQ6j+nrz60S6VRUAvoeizRm5uJmYCQ8XG46w+rg7VAiAiWRqdD9vnLsay51fDPLOo2OwYf9lJo9aMqMfPvn9UKUAmGqEqRc6pXhTZ4qHpvbB4nfWlUmBvn9iT1yLSkJ6Vj6vLyuvkA/rn5k/GOevxnI7KF8vB+w9Fc510OVToMkuisSTP3/bXNyOdXjv9kwSRnoJ+J4PiYW1hckdAJiu+fm1Gfj494NcF93cRADAzW1HamnPd69Mw4mL0fhr+53RpVqqqtXlSgtTjHp2IeSmKh5HADho836EHztfKz11vZiiziOfXgBzR9tiFXo9os5exrl/jd82oMuEIegwrE+JqdpCNf77dCXy0jPrar4wTvCA4AHBA4IHGtED1N6IsiTs1v0LOrCpTFoTACbI10T0IBx9DR1lgbdDCrDsasOlPtIa25qIcWNMxdkv/Q/lYJarDP9rr6h0zymQdf+5PKyKKSYYKi8CAG7ED2q5qYgUyq+9Iw6ejYBUKuHIKAkFmHr4tsWZyze4RtYglHJMbMeGfSSiqKG92jED8YlLNzidujRjNLEoU1eWvHw1v08RTgLAg3u2Q2hUEjMbU4tDEqrhlcokzHJMmYgU1MrJUzPBFpFgkRDpVRsHSwaleYUaBookBjbn0qzRbZ2sUKTTIza57LPkQH8PXmf4zVRmuOYIuELG+kgoGk510SR2ViYY4O+JExeioNbqyjBh0/t0VturUxuYqOTMc0L2UCSbpHM7J7R1ssShs8W2EqcQHQRQFhvxmaRmFLddpNeIwbp02ygvFxt0aueI4xeieO1Ucy2XSZFXcPuwi+b+8rnJeOHLHVza2dxEAMDNbUdqaQ9Rm9MJleHDUMvh9brcob07Bjw4DRK5DME7jyBk38l66avtYHMHWwx5dBYU5qaICbyCs//sQpHuTpbc2uotfz1FvP3GDYL3oJ7ITcvE0eVrkZNS/2bs9bVLGG8cD1B9YL6NFfS1jOoZZ3ZBy93iAbFGC1WGcGjWVPttDADcy0qCsxnFvzFD7KUYZCPFLzfUcFCIMMhWiouZupLWZf1spNiVqOHWWj2tJDidocNidzk/mB9L1XKLMpJsrb7aCOk9rjLuW019r6n/dhY15a5GKApKqcDUwqwqoVTlQiL4qSQAaiIRwdNUjOCsO39b/S0luJqtu2MspR0H2Eqwd6DZHQC4l7UEQZk6qMvNR6R/plIRAm/5191EjJi8IlSXpDzKQYY1fUxAdv7vVps4SnnubiVhlnf7HZkY6yCDq0rM+0D9x9++BcilYmC4vRSTnWRsz2fhBXj9Stn+5uQ7AQBXd7e1rvcJAA/q6YW/tjdOQKd1ee/2avr4tYGrgxU2Hqiad6Gp1i8A4KbyvJHmbYoa4NKmO/u2g327tri07VBJ/zUjLa1GakxtLdFpZH+cX/dfg4BfgxEEgnvOHIvIkxeRHBFTI9uEi1qGB4okEmS7OgoAuGVsV4u1UlKohnlCcou1v6UbXl8ATO3AZrnKcd/ZXBBweruTCm9cyYdULMIEZxkuZWgxu40cP0epYSYTYbm/CrPO5HFE6WUfBZaFFOBpLwV+jCxEthZwVorwrLeSdaRUwBpu8Dexi//WQwVPEwnaqkSYeDIXZ9N0DIKVEhHcVCIeTzWumRo9qDd1J3MJkz9RO7WNcRqka/TQFgEMKvOLQBHPNiYiJBXoIZOIYCYGIsulACskwL2ucnzVVQUCyT9EFuLj0ELczC+Cj5kYr3dUYl5bOYKzivDc5XwG+2TPJCcpvupqwocCBEQNEeAuFhIs66TEPS4yHEnV4uXgAj4IoJ7cg+ykUIjpMACwkYmwM7G473iWhhJXKxeK/p4ZZs7ANjBTh8GHc/CCt4J980V4Ic/3SWghlrZTICRHh31JWrzWkV4rwAsdlAjJKeKo76Xh5gzy6RBg4KHskkMOw8wCAG7pn/7a2e9gbYrO7Z2x/0x47QYKV5d4gGqNKfL87ZrjzdYrAgButltTM8MaAwBTSpjG3r5mBjXBVZSKYmh+3pDTi8ViJj+qj1ALDnliIkT11FORDTqlsnifGjmSKU9Kgrig4VLc6uPv1jaWGNj1DXDv1MRPxElApQ6tTZrSp63Nl815PfUBwATkDg8yw09RagZNZ9K0+M5fhQ+uFTKgnOYqx8EkDR7wkOOvaDWs5GLc6yLjNluLzufhxQ7FAPjbLipsTdBgV6IWEAHLOirx3KXi1MmKhEAy1dGqJIBUJIJGr0dCgR7bEzRYGpSPZT5K/HRDje+6qbAjUYNfo9T4rIsKG+I03KebIsD099muHo3R3QAAIABJREFUMoTmFDHx09y2clhKgd+j1ZjTRo7Pw4tTSsvLQFsJDg4yR0GRHleyikCR2y8iCvFsUD6ix1pwGzKDUBTbYmsmJjjJsKmfKdt5M0/PadAEgN8KKUDGREuYSUXc/oyi3+S39nuy8JC7HP8la9HeTIxJTjJcyiri9/5LrDpyTXNT1DhklAW5kg8ePgsrYEAsF4ug2pzBbdfytHp+bX2cBk8H5WGYvZTbpu0baIbY/CK47c5C8EgLdKRTAABPBeXj64iyPhEAcHP+ZAu2CR6omwcEAFw3vzWbUQ0NgIn4JWn+AuhVxbW+gtTTA3o9LP/bDZOw0HoqKjs8v703MocOh15ReZ2TUScspcxm62Yooovp9AVpOA+orMzRd/4kJIbewLV9Jxs046H8Khw6uKPb5OFc6hAX3HpOxZ06eqLLxKG4vP0Q4q/e2ae54XZT0NzYHqgPAKYI4xJPBS5n69DNQoJFgXkwl4qw2EOOQyladDCXwEIiwqWs4hRob3MJRtpJmQG5h5UUPuZiBsDLOijxR4waIdlFkEuqB8BD7aXYF2CGC1k6jozS+RNFhPcmaTDpRC4+9lPiheACrO1jivOZOnxwrYDB8J8xGu5FPdZRim+vF+LTriaIydVxVPQVHyWUYuD90AIsclfw+xXJEDspDg4yw7STuRypTZpgiW8j1XjyQh5SJ1jCRn6bVIoip8rNGZhGgLufKUYezeEe30EjzEsAsHqKFY6nahGYpYNcVBzl3RKvwSOeCmxL0GCemxyphUXoaC7BniRtjQAwMT5fH1MMgB8JzMPxNB2+6abint7fRBTCy1TMkejt/c3w2tUC/HNTDSuZCI4KMV7xUeDPaDUOp+pwYogZrGXF63n0Qj5H6UuLAIAb+9PacPNRfIDqfg01uRXNpJBLodZo69Qyq+EsFzQb2wMCADa2RxtZ3yfPTMSZyzFYU4p63JgmqO0dkDpjZq3ZU2tiQ1MSdNTEvoa6RhZ7E3abjNcqgVh3U+65F1q7ponSCwC4oe6U23oV5iYY+thcUMq/TqtD8I7DCD/aOPVJls72GLh4BpQWZtAUqHHy903Mut7SxcbdhTkMFKYmUOfm4/jKjdxGTZDW6YH6AOD5bnJOlSUA+ng7BTbHaRhIycTFKbuU8nw4Wcupt5TqS911httKOCr5rq8KlE78zrUCLPVUYHlUITI0eo5SvuqjxEvBlUeALUnvYDMG224qMbfxydEBP1wvZGKpr7qoGJT3sJJgbxKlE4txr6sMTwblI4BqjPV6rIhW4/VOKlxI16KgCDCTgNN9v40o5JTtlZUwNBMAphre8cdzcCZdh5ixFlgZo2EAHDHagnUYIDCtx3pbJiY4yrCpvynXFMfk6zlV+rUrBfgwtAApEywZZK6L03Ctblx+Eac3P+gu55TjDhYSdLeQID6/CCG5OuylKHkN5ORQc/S1ljDoJj2WUhGnen/ZVcXgu5ulBG91UuKJi/nM9HwtR8eHA6YSEfwsJPipu6okmp2v0yPgcE5JHbJhegEA12AjWsglxBR9z4guZfrVGkyfNKgTth65iqdmD8Svm08zcRZ1XtlzMhRKuZQJqeieHdXPG1ciEhGbnNVCVi2YWZEHBADcwu8L6utFJ1m5+Q3TZiDX1xdZw0Y2iJdW9DThE2kixLirRK+Hw8pfIamCibQ2/uBesnXsAVubeSq7VgDAxvBi1To8+nSBVC6DZ7+uuHnhGpz92uPQ96uhawRmxT5zxyPucjj63j8F+774HR2G9cXpVtACrM+8CYg+fxUBD92Dwz/8w749/bfQp7fh7+ammaE+ANhRIUJiYXH6P9XDavRgcEcFMUQCRWCK0oCJeKq9qQTX84pgIQWn2hLoI3Kn+IIiEGkUCfWizdHq4awUc01tVUJjTw81R3tTMUePKbJJc2qKwBHgN0MKGXASOLeTi/BcByVevJzPoJkAHdXSElCnGmAC1ATSyU76t5T+rKSqoZ2ZmO2lKC1d28VSAjcTMbbFa9BGJWZW5f+1U3A9L4H4U2k6rgGe6CTFd91MYCoB3gstxM+RhUhV6znF+XlvJRa5y/HrDTUev5gPTZGe06J9zcXoYyNleyl1+kRa8WFCTaSfjQQHBpqh+4Ectoei8oY2SOQTivgRUKe/xxYUofv+bKzqbYqR9tIy7ZJouscu5uG3KDXXU5cWAQDXZCdaxjVVAWA7K1OkZOSWAGB6rra2NEFaZh735F2+/iQzJNtYmiA3T90smY1bxi40DysFANw89qHOVjR0CnTauPEo9GpfZ/uqGkgnt68EF2B/cvW1Pg1iQBMqtdq1g3uUGkMIACfPmoMi84rbQBjmoIe0p9orkFBQxPVgHkT6odNjc7yGWTLppJxS7Ra6ybE8Ss3EJFQndi276gMKAQAbYxer1mFiY4mCzGwMX3ofIk4EIiXiJnLTMlCkq19Nek0st3Z1YPbzSe8sxfrnPuHWY9mJt/sW1kRHc7yGItt56VmY/O5SbHzpc5jbWSMzIaU5mirYdMsD9OBJvUHLC0VmqJ9lSFQStzmpSOoDgJt6AzqYSTC3rYwjmBSJNjA2+5pLcKXU9zN9Z4dk6xh4N4ZQHTAB+/JYlRiZKfU4qoLeupS2TDW+5UGmBR0USIoPCmorlDZNhwHEvE0kYJUJHTrsTdYy+CXgTUKeCs8p4gg9pURXJAIAru2OGOd6SlXu7dcWNhYqBp6HzkWA2ghR+x5q6xMVl46LoXHwbmvHbXx8PR349dAbybgamcSpzr1928DWyoQaAmH3iWscyb13VDcERyRwX19qf7T/TAT33e3m7YyLYfElADgnXw0/L0cGxe89OQ7r917CycvR3CYpJDKJ2wlNGtwJOp0eh85f524s/bu6gYA0gecDZyJQRCx4gjRLDwgAuFluS82NakgArJdIkLD4EUBS3K7B2EKntV+WI5sw9hzNVZ/JxUBYHj1iFPNqCoCt5SK83UmJuIIi9LGm03bgSIoWB1I0mO4iZ9bQPYkaPqX/IKwAPSyld9RCVWSwAICNso01UkK9rwkAR54MqtH1xrpIrlKUAGBj6WwOemRKRQkALtLeZZkozWEDamkDPQxv/mrhHaOIBJF6Ze4/FYZH39tQ0uey9IUtGQDX0k135eUL3OT4qLMKFK2vqaQU6rk2e8UNNUefK5P/s3cW0FFdWx//j3vciUASCO7ubsWlAqXU3Uv147Xv1Vsqr30VKBXqQHF3dyeEECEBEuJu4/KtfYaJEZlMZkIC96zFAmbuPefcfe7M3N/Ze/83B8D2WtS5xw3vFY7ktHwWakyefJPJDKVMDK3exIRPX5s/HF/+dRDDeoZjaI82eGfJTjaB79+ajle/3IxitQ4ysRAavRG92reCVCLEufh0/PT23Xj2k7XILVSDau4G+rph+fZzmDuhB/7cerYKAFO49Jo9MfjXY6PwxW8HUKYzYN7EHtiwPxZFpVrwBXyQV5lA+8LlTEwc3B7LNp5mNXUN3G+Kc28IJ/fGAbCTDdrU3bkSgDVtwlE4cZJLLolEKFb0lWPFdQN+uKq7aTeYBqU6fomlZtwfIsLxAhMDNhLvoNAuUqT8+7oBJQYL5oeJsT3LwDyWO7KM7D0S1ejnKWQ75gO8rDUYaau3l6eAhUP5iPlIKjMxlcojeSYmXtKUTZSVCZ9VK50ypL0ATIPR7riAZy1PQeFnFCpGG5SUz0YlNCzMOhYW2kchdpTbVV/jALg+CznvfQ6AnWdLpY8HdKWacgBWeLihJLfAeQNwPTndArUBcOWBdhyJx4Nvr7hpbA6Anb4cza5DW+kn8ozTbzt5qGnjl0osUZ1fKgdF3mfy+JKnPLrYBK0dP/0cAN+apX5q9gAsXXOcbW7ZGnlwB3Vrzby6VKroi9/3o3/XMFy8nInUbGud9SE92rBIkCPnryKqtS86RQRALBSgVKPD/tPJeHBKH3z99yF2LIHqohfvwitfbqoVgFfvvoCFj43CZ8v2Q2sw4oG7ejIA7hThD38fNwj4fAR4K/Hz+pMMytftjcHZ+PRbYzRuVLstwAGw3aZqnge+MGcIYpMzsfNYotMnWDB6DLRRHZzar5+Uj3F+QkyluolFJiZaQTt7HkIe/kitGn5E5RFyDZYbECxmNQ0p3yhHa8bpIhNG+QrxV4oei7rIsDvXyAra78k2Yqi3EE+eU+P9TjKWf1Wkt8BbwsOfqQZ0c+cz0Y+3o6TYnWOF5jOFJgbiTdrMJvj/tBR8feNztxsCwK64Rg6AXWHVmvvkANh5tqYc4OQj5zDsmTnY/eVvaDesN078xeUAO8/Czu+pOgDnFpSVPxyrFBIoZGI26MufbsDyHeeqTIADYOevx53SIwfAt2alX5o7BF/9fahKWsPj0/th5/EEFv48Z0IPbD50Cf27hOH4hRQUlFgF5Ub2iWQhyMVlWhbCvH7/RQa6Y/q3w4EzybhnbHcsXXucHUvw+tGz4/Ha11saDMC9O4Vg1/Gbn73nT+rFwra/Xn4YptuwdOCtuRucPyoHwM63aZP2GBniwz7k2fmlTh3XVcrCYQo+tg9U4JUYLdoq+Fh2TY/F3eVM8OLxs+oq17Ckuxx7cg0Y6CVkHtoAKZ+FKZGCYx9PIb66rEOO3oyvusrY+1T6oINKgP6eQpwtMkLC5zHhjaRSM8uTKjNaWJ3CTJ0FfT0FOFdoQqaOxEjAPMZN3VQH90EZ3fhQVg6Am3rlbt14HAA7z/b+Ua3R++4JkLoroSkqxemVW5EVf9V5A3A9Od0C1QF4yvM/swdhai/NG4qHpvZh/46/ko1RTyyp8uDMAbDTl+OO6ZAD4Fuz1LNHd8W2I/EoUVeUpXp57hB88edBUKmi79+agZc/38AAuH2YL/779yEIBXx88/o0vPzFJkwZ2gGHz19DalYhHp7Sm4U87zudhO/fmonH3vuH5eyOG9AOBqMZe05erhOAX39oBL5fcYSFVds8wAYTCdAamBOnemml1x4YjiVrjrEwaa41TwtwANw818XuWbkqBNoklyNn7gOwiK076s5qMj4w2FsEg8WCXl4C/HZNjzZyAXJ0ZlypQTDDWeM2x36EOTnw/We5NQa5EY0D4EYYr4WdygGwcxcstEcHdJwwGBe3HETquTjnds715nQLVAfgwQ9+i+TrVkG2d58eh0dn9GP/zsorwZAHvwWJ2NgaB8BOX447pkNXALCflxIeSikDJHJgNO4p4PZcCrLP3WO7ISOnGCKRAFsOxWFw9zaQSYVMzIqA9nhMCob2CIdaqwfZlMfn4Xx8OhJScpkYFQFuqVqH1MxCltoVfzUHw3q2gbeHEoXFagiFAuYhpjawWxiOnL/GzqFQaRK5ou+ckxdTERnizUKrCcgjgr1xJi6NAfSUoR3ZfI5GpzBQnzSkA1tTAuI1ey7grsEdsPlQHMtZ5lrzsgAHwM1rPRo8G1cBsLptWxSNndDg+dh7Qh8vIZb1lCGOcnxPqusUoLC3z5Z2HE+vg+/ff0JQ2jjvPQfALW3lHZ8vB8CO2662M3kCPixNoKbt/JnfeT1WB2CC3OS0PMglYhxa9gz8fVTMKGnZRRj4wDdVRGg4AL7z7hdnXbEzAZgg7ds3pmFQJTXzA6eS8ci/V6JM2/iUKGddc0vqZ/yAKBw6d5Xl+HKNs4C9FuAA2F5LNdPjXAXAOTNmwRgY5NKrppzd80UmViPwjmxmM7w2rIUkLa1Rl88BcKPM16JO5gC4/uXie3pA1DYcPCbo5vxmzMyCMeW68zvmeqzXAtUB+OCZK9Bo9ejQxh8hgR7l53+3/DDe/3F3lf44AK7XvNwBtVjAWQBMSsHfLZyJVn7uN42UV1iGh99ZybyNXGuYBTgAbpi9uKOtFuAAuIXfCY/P7I+Eqzksr8FZjcKfsx961Fndcf3UYQHlyeNQnbCKMTjaOAB21HIt7zwOgOtfM2n/3hDGxSMq0B18kjm/0UgV9Hp2EQuPbR3kCV9PZZXO9AYjLiZlsXqQXSIDWY5Z5ZaRW4zr2cWQTxwD9ZadjU5dqP9KuCOqW8AeFeik1FyMfnwJqxtauXEAzN1PjlqgMQBM30ByqRgiIR/rvnoI7cJ8a50G5a6Pf/pH6AxGR6fKncdZgLOAnRbgANhOQzXXw6LCfFm+QWZeidOmqPfxQd49c5zWH9dR7RaQXk6E5/atjTIRB8CNMl+LOpkD4PqXSzqgD55op8SCOYPAI3WSG+1KWj42749l5S9WLpqH7u1bVerMgq/+OAhSM9ly8BI2f/soE1Op3JZvPYuf1p3AtfZdod62mwPg+pfC6UfUB8C5BaWY/ervLM+verMXgM1iMYoHDAQJQXKNswBZQHz9OhTxdWsEGPz8UTxoELzXrik3WutAT3z56lSEBHjAYjFDpzciNdNaqqdz2wB4eyhuMvBT763C+v2xnOE5C3AWcLEFOAB2sYFd3b2rQqANXl6AgHsAcO36WSAoLgJf17i8n7oAmBxgskpeMEevx2gBdLXI+XNlkBy1asPPu50AmERMlHIJcgvLmKAJCY7IpSLo9CbIZSKmzEn4Sq9LxALoDSYoZRLojSaYzWa4KejcqsrxZFEC4Nd7+eKJab2Z+InhhieQBJH2nbjMvMK9OoUwT0xxqbZcnGT38US4KaT4bcMp/PHJXJBHuExt+2zysGFvDMKCPPHE4VyUcB7ght+8TjgjPNgbr8wbVt4TJc/wYIFao0f05Uys3X2hivBV5SHtBWAnTJPr4g60QHUAbhfqg78/uR+Bvm7l1vho6W78b8Vh9v8Jg6JYHVtqVKLn+blDmJrwD6uO4d+Ld9yBFuQumbNA01qAA+CmtbfTR3MGAFMdNKVczFQIS8t0EIsFEIsq4JfqqQn4PEglovL5G4wm6HRGKBWSiocRs4WJEFC4j+CG94SU70rVevYAW7lPemAh74xMWtGn0WiCtpY+FTJJeTijrU96aCZlQFujh13y2lSeJz00GwxGKORV50lqffTwbQuRrJinEOJ6+qQHagpRovNtzWK2MAXAKn0ye+ghlQiZIiA1euCmWpU2+9BrGq21BBM9/JNQINmQwjXtbXUBcG9PASKVFTayt8/qx0kFwLKrNYM6B8COWrXh590uAEzhxX9+cB/EYiEWLduHMQPa4d0lO/HXx3PxyU978cM7s/DHptOIDPXFf5bswAv3DcaPa45jxWfzsG7PRYzsG4GklFw88UGFt8VmzcoAvOiXvaw+JLWRfSPx9L2DsHpnNDpFBsDLXY5XP9/I6kUKhXy898x4hAR44tF3VuCPj+fi0Jlk/Je8wgBEAgH++nQuLiRk4O6tKSjezIVAN/zuvbVncAB8a+1/u49eGYBp427xwlmYPLxjlcuuDMCV3yAATtm+kD2PcAB8u98p3PU1FwtwANxcVsLBeTgDgDtG+OOX/9yDpJQ8PPfJWkwb2RkTB3eABRYmJPPW/7Yi2N8dT989sHyWh89dwe+bTrMveVsjEYfnP12Hd58ez2TiqRGUvvTZBkwd3hmThnYoP/bt77fBz1OJZ+4dVC5WQw+qP607jh/+Nbv8uPxiNZ7/ZB0+f3ky/L2tCp+FJRq88vlGzJnYA6P6ti0/9ukP16B3x2A8PK1v+WtbD8dh59EEfLFgSpV50rEUmhR0Y3eWwsgXfL4Rd4/rxoql29qLn65jD8tUXsMmqrPzWAI2H7yE/746tfy4gmI1nvpgDT57eRKC/T2Y7QqKNFjwxUY2n8E92rBjZ77yK95/Zjw6hPuXn/v57/sh5PPxygPDEOCjwsyXf2W5iva2+gD4VEHVXDh7+6183DAfIfbn1pyXxAGwIxZ17JzbBYA7RwSAvndOxKTgncfHIDW7qAoAf/7qZHy34giG9YqoAsBL3pmNZetPom+nEKTlFGPRr/tuMmRlAF6x9SwuJWezY3p0aIWpIzuXA3CAtwqLVx6FVmdgG1IPTe/LymbYAJhgl2CZGr2/8InRHAA7dts2i7M4AG4Wy3DbTqIyAFO+76rP5qNP55Aq12sPAKdkFGDroTh89NMeFu3CNc4CnAVcYwEOgF1j1ybrdcrwTkjJLMS5OMeVhLu0DcT8Sb2w4MtNTTZvbqCaLRC75lWMf3opW1N7mz0A3N9LCAEP8JXwoDZaIBfycF1jQWcVH0fyjejkJkChwYIQGR8pGjOrzfx7ig4U+kyNA2B7V8O1x90uAOztLmehrHFXs6GQiiARi5CaVchqKP5v+WE8Or0fflhzDHcNbo+Ea7no3SmYwSpB6rbD8ZCIBJg7sQcee3fVTfUzKwPwtkNxuHKjTmz7cH+M6BtZDsBBfu74Z/s56PVG8Pl8TBvVGe5KWTkAJ17Nwa5jCWxByTPz+OyBuJCQznmAXXuL29W7TCJimxWABRTBVFymRZCPG0rKdLiWVfN3JwfAdpmWO8hBC1QGYPLo/vD2LEwcUrHpT93aA8C24Z/+YA3W7Y1xcDbcaZwFOAvUZwEOgOuzUDN/f3TfSKRmFSH+2s2iH/ZOncIR3RVSZBdU1KMlIRCLuCLE196+7DmOZzKBr7k5d8+ec23HmAUCWGTyhpzSoGNpfjRP1niASUGKsc4uq2IBX60Gz0zl2a0tPMgbqdmFVepX1jdxewB4tJ8IM4JEuFxmYjnBOXoLPEQ8yPlAsdEChZCHk4UmjPIVIk1jRjd3IV65oEb+jRJVHADXtwpN8/7tAsBkLYLgNx4agcX/HGP3fKi/B/sOUmsNLBeXvB+UakGvp+cUQ6s3wF0lg9FohrtSwlR+s/NvrqFdGYApBYJUnalRlAWlTNhCoKNa+zJRGluygUQkZHnGNg+wyWSu4oEh6IqO5wC4ae70ukehe4fWZ1jPcOQXlMLM4yG8lRdLJ1lVCzRwANwcVu72nUP1HGCKctn63WMQ0M7zjfbrupP4a9vZm4xAmzibv32kimjfm19txq8bT9++BuOujLPALbYAB8C3eAEaOzyFQG/aH4vFq4463BWVA+nQxg8HziSzPvQBgcibPpPcHg73WeeJZjM8dmyDLOmyQ/2b5XLkzL4XZmXVMiYOdVbLSZXVmYsGDYG6ew9ndl/elyg9DT5rV5f//5HpfbFi+3kWOm5vsweAxXzAS8xDmRGgfF61EZAIAG8RD0llZgTJ+MjSmSEX8CDhg8FxYqm5HA44ALZ3NVx73O0EwGQp2nwjsKS0Bmc1AuBRMh0+fHJ0FY0A6p+Etd5fshPD+0QwbzDb07IqKbG/r6UX4LmP1mLFonlV9AnoXMrPJ5Glj66YULZ1F6cC7awFc6Af0ksgDzCBQ3pOEQJ93JhOhbtSijPx6TX2yAGwA4bmTrHbAjWpQA/p0QZP3zMQbUN8wK+mKk8dC0mgspJSPb1GGztUC5hSz0ggkGucBTgLuMYCHAC7xq5N1isBsFjIx/x/LcfQXhFMTMbWvl95hIHUqw+OKH+NxKcop3bJWzMhk4vwymcbEeDrhrvHdsO/vt3GjtNGRKJg/ESXXoPq2DEoT59waAyTSoXcu+8DPdC4qklSU+C1YR3rvmDcBGgjK3KNnTkmeZr9f/6xvMuY1Qsw7qmlSGviHGDapPYU86AS8iDkA5R6RJ5h8gATH3AA7MxVd7yv2w2AHbdE7WeKu3SEOS8PZo3W6d3z+AJIuneBevd+p/fNdVi/BQZ0CWWefMrJPnXpOlRyCbpHBeF4TCoTJjSazCw8nqIEtAZjFTFBDoDrty93hOMWqAmAHe+NO5OzAGcBV1uAA2BXW9jF/T8xsx/8vJT4/p9j6BYVhL6VRBfW7o6BWqfH3Ik9y2dBKstf/nEACx8ZyfLuvvjjAIIDPDgArrZOdxIAe4t5+KabHIO9BfCT8EHeYp0ZyNKasT/PiBeiNejqJuBEsFz8Wbanew6A67cSTygE393tJs9K/Wfac4QF5tIyWLT2R2jY0yt3jH0WGD8wCtEJ6ejTMQTBvm44GH0N7dv44VJSJiKDfXDgXDKG9ghnHjQC4MplsjgAts/G3FGOWYADYMfsxp3FWeBWWYAD4Ftl+WY0LolgcR7gqgtypwDwYG8h1vZXwEdce35zstqMRQk6LL5S80M/pwLddB9mDoCda2sen4eAqDbIjLtSXg/YuSNwvTnTAp5uMhQWa+DjqYCbXIrcojLmDRYLyetrQn6xBh4qKYpLdaC1pRxyW+MA2JkrwfVV3QL2AnCwnztL+fBwk0Mk4LOyhzkFXKgzd0dxFmhqC3AA3NQWb4bjKWViVmIo6YZaKhcCDdwqAO7fJQxn49OYOI+9zZ4c4Jr6CpDykDjWDcpKIh21jflHqh7zTtUsXMYBsL0r1fjjOABuvA1tPVAd8p6zx6F1ny5IOXMRp5Zv5SDYeeZtdj1xANzsluS2mpC9AHzX4A7YcSweoYGe6NcxBOcTM3AxOeu2ssVtcTF8PsQTRsB44RLMKTXrCvCDg2C+XvN7t4UNbvOL4AD4Nl9gey6PdtVbB3nh7I1SSvYAMDGTqJp4g20so8VSXj6ntvFdnQNM8l1iEpiooZEmrN5s036teYYNBWAJ31Yl+Ob+9BYLahuueg7w1BGdWN1iUsK1tzkCwLR+f/dRYHYrUZVhMrUWJKtNrCySu7DCfhwA27sarj2OA2Dn2bf9yP7wj2oNn4gQZCdeQ25SKi7tclxM0Hkz43pyhQXuRAA2enmBZzRCUFwMXevWgMEAUU42DEHB4Gk0EGdlslQBo4cHqS+Br9fDIhQCZjNMKjems0GVCswKBetHnJEOAj32t48P+BoNLDw+q2TAM+jZGELKv1eqALMJoqws6Fq3gSgzA8KSElcsa7Pp014ApvrjmXkl8FDJ4KGQ4mpmQbO5huY2EUG7cEhm3gVzOm0QWGCMvgTjWeeVhhL27Q5LVi5M167ffOlCAURDB8CUmAxzas2QK+zWEcbzsRB0aAtheCh0m3c3NxNy86nDAhwAc7cHHAmBPjhciSIDYCJp1GqtRG/B/bV4C22HuhqAv+kuR4SSXyPpXE7VAAAgAElEQVTohsn4GHmgFPmG2iG4IQDcSsbHoaFKRJfcXLReyudhS6YBX12uOXz4VolguYt4iBujQgBJPt9o27KNOJpnRGs5HycKTLgnWIThPkL2LgfAzeOLggNg561D18nDcPngGUxY+CQ2vv0Nokb2xYVNnLiV8yzs2p7kEhECfFRQyCVM/Cq/SM3KYllq+E2imdyJAFwwchQsUhk8t21B3tRpDFSl8fHQdO3GxA3d9++FKD8fxb16QaDRQBfaGtLkJMBohKZDRyhiosHT6lDarz8U0ecBgx7FAwbBb+VyFA0bDrNIDHH6dfC1WpR16wH5pYsQFBWhcOx4qI4fgwU8mFVKUFUFcW6ua2+IW9y7vQB8i6fZooZnADxjItSffotyL4KAD76HO9Nh4EklMBcUAkz3gTZdLDAXFVtVPEncXy4DTyGHxWCApbC4yrXT69LH5sJ46jwDa0txCXjUr1rNNCTMefnWccrUsOj04Eml4CnlbMPIUlQCi16PygAsCAuGftveFmXfO32yHADf6XcA4BAAHx2hYhCpM1twX4gYwVIePkmwQt77naRYeLFuBVZXA/BPveR444KG1bslBeNZrUR4LUYLjcmCpT1leOuiFjk65wBwGwUfr7eV4slzaiiFPHzSSYYNmQZszzIgSMrHvFBRuW2q3263CoCjVAJcGq0qr2xMJY/+STegk4rP1jS6yAyViIdXIiUgRzAHwM3ji4IDYOetg0AsAp/Px5T3n8faN75gNThNBvtTD5w3E66nhlqgW9tAfL5gCkIDPSCXilnpmMJSDXYeScC/vtsOje7mCJo7DYDNQiEKR4+BSaGC5/YtyJs5m3lnladPonDCJIgy0uCxZzeDYgbAJSXgG40o69QFinNnAZEIujZt4LljOwpGjITnnt3ImzQF9JslysmB0dsbgswM6ENCmUdY3b0X/H9fBrNYjOy586A8dway+HgGyrLEBMgSExu6zC3qeA6Anb9cNQEwQars0TmwFBbBotNBt2ozxNMnMBjmiUQwZ2RBt2kX+P4+kMy4C5bCQga2hv3HYIyJK5+ksHc3iEcNZjBrSr4G/c4DkD58L1BaBp6fD7Q//QXpw/fBsO8IjLGJkMyeBBJYBAF1XgF0qzdXBeBWgdDvOuB8I3A9uswCHAC7zLQtp2NHPMA2ACZv4c+95OxiP47XYn2GoVkBcIHBgvUDlKzEz9o0PRYl6lwKwPNDxXgyXAyLhYdxh0tZWaHmCMCjfIXYNbiijvKGDAO8xHwczTfi9RgNToxQYU+OEVMCRWiv5HMA3Ew+zhwAO3chRFJJOQCbKwkmOXcUrjdnWmDsgHb47v9mMPCtqe04Eo/H310FfbX1vNMAWN0uCha5nHl6xelp0LZtB7fDh2BUKlHauw889lm9VRTyXNapE/hlZZBev46Svv0gTkmByc0dRk8PeBw8gOK+/aA8ewbFAwdBci0F6i5dIMrOguzCeZQMHgZ5bAy04RHga7QQZ6ajtFdfyJIvQ5CXB22bNhBnZkKeEO/M26DZ9cUBsPOXxBoCPQmW3DwW2aHfugdQayB9aj50G3bAFBMHYffOEPbpBv3areC5KSGeOg7axb9DNGoweEolDLsPQhAeBuHgPtB8+UOFJxmA7PlHYDhwDMZzF9nkpU8+AFP0RRiOngEEfMiee4Sdb7wQx/pmXmB3FSRTx0P9xWIIO7cvD4HmB/jCsPeI843A9egyC3AA7DLTgqlTms0WVuecPrx8njXclM/nwWQ2Q8C3/t8WskW72AIhn9UwFAr4LKyLTyfzKCWn7pzVxlyGr6cCHcP9sf90MuvGnhxgGwC3V/Gxb4gSCaVmFuZLnsLm5AEuNFgQO8YNCWozYgpMeP2ixqUA/GKkBJODrNDYfkdJgwH4sRn9sHzbOZSo7S+z4kgOMOX4xoxSld82F0tM2J5pRLDcWgZpb46Rea9fjpRAxOc8wI35fDnzXA6AnWlNgANg59rT1b2Rl/7gL0+jdSsv9jspFgnKh6TfSIPJBIlIiG//OoQPft5TZTp3GgC7ei24/qtagANg598RNXmA+Z7uDIC1Py+HOTMbkrtGQdClQ3nYs8VghHbpH5BMnwB+cCBgItUXa1N/tRSoFOVTEwDrl6+HubAIEAoqADjuMqTzZrFwanNGNgThoQymKfeX5QBHRYDv4wXD4ZPONwLXo8sswAGwy0wLTBnWCVn5JQhv5YX9p5IwfVQXWMwWeHkoGPSWafXoFB7ARI/6dQ7BJ8v24cPnJ+C5j9fh9/fvw5MfrEKXyEC4q2RYt9d5if/VL1khE8PXS4mrafl2A/DxkSq8Hq2B3gy0VfKZ6FVymfWLhnJHX4zW1GnZpgiBXnXdgEKDGUFSAVQiIKnUzOa5oK2EhSs7MwT6i84yfJqoZcJgkUoBCLwztGb4inno4Ma3OwS6d6cQXEjIgK4BoZiOADDlACeOcYOvxCp0Rdsry68b2JzdRDy2lkO8BZjgbxXJ4kKgXfhFYUfXAqEQJqMRNgC+duoiLCZzk6gW09gCkQCT33seqxcsgkAkvG1ChTkAtuPma0aHjO3fDr+8dy/Oxafhr81nsOiVyeWzOx+fjvd/2IV/Pn+A5QKPePR7FBRX/A5xANyMFvI2nAoHwM5fVHsAWNinO4Rd2kP7ywryJoEnEcOiN0A8eQx4IiF0a7dZX5fLWD5v5SZ79iEYjp6G8XQ0e5k8wPrl62CmfOFKAGxKSWNh1+qvf2ah1rKnHqgCwMw7LJHAnJPnfCNwPbrMAhwAu8y0AJUXmj+5NzpHBuCtr7fgxfuHwmQyQSmXIq9IjU+W7cX/PTIS36w4gqULZ+Glzzdg2Xv34vuVRzBuYBQuJGYgJbMQ3u4K/LLBdTtLjoRATwsSIVLBB4EU5YlqTMBHCda837gSMzZl1q1i7GoAHuAlwCBvIfO+P91GgkApQagWJUYLSgzAzyk6GCo2Bm+6CxoigiUVAE+1kYCUldurBHg4TIwT+SasStezfrdmGXGx+GaBLHrvVuUAU17vmv4KTA6oqgJ9XWNmAlgUMp6pNeNQnlUMK0Vt5sogufC7or6uQ3p0QFleIXrOHIsrx8/DMzQQ51bvhLEBGyX1jVHb+z2mj0Ly0fMYveAhbFj4NdqPGYALG/c52l2zOo8D4Ga1HPVO5qtXp2L2uG44fOYKjl1IwSvzh5WfE381G8+8vwa7fnwSZRo9Jj7zIxJTKoSXHAVgk0KB/ImTQBuNXLszLCAoLYH35k3gGeyvxtBQABYJBZh3V0/07NCKRX0dj0mtUrf6zrB03VdJnlbxxFHQfLesPHSZ5+4G6QOzoVuxDubsPPCEAojvnQo+eWeLS1mItG7jTub9Fd81iv2fVM2N5y/BGB1bZUDR8AEQdmwHU0IS9LsPQ3r/TOjXb7P2IxBYc4APHYf52nVI5s5g4nAE1ySSRV5mQdtwGGMTIB4zFJDLoF+/nVu2FmQBDoBduFgUrvXzO7NxLaMQH/+8B28+MhJ6g5H9OKsUUry3dBcD4C/+OIiNXz+EPzefxZAerZnKXGJqLu4d3x3vL9mJfl1b46e1x3HpSrZLZusIANNExvuLcH+IGIO9BcyDSDmjP1zV43h+/UIyrgZgml8HlQDPRkgw2lcAqYCHY/kmrE7TY2Va/T9qDQFgGovg95kICSb5i9BBxUee3oLtOUZ8Eq9Fvr728PVbBcA050glH9GjVJDdKBelNlrwZZIONN1HwyQggeiPE7R4p70UGzMNHAC75NNnX6deoYEY+NB08EVC6Ms0KM7MxZFla62uexe3Nv26ImpEXyh8PFGcmYPUM3GI23PMxaO6vnv3QB+oC0rKc4BVvl4oyshx/cDcCA5bYPH/zcCUEZ1x+OwVkMf36XsHlfd1OSUXT723GjuXPgG1Vo+7nv0J8Vcr1tNRAC7p0xelffs7PGfuxJZpAc/1a1hOtL2toQD8zhNj8OjM/hDweQx8Jz3zEy4kZdo73J1xnIAPnlgMi6aSqCqPx7ywpMxMYMuaUMheox9ECwng3di4IG8wibnBYoZFo6s43mY9Ph88uRQwmmHRaiv6vaEkz8ahTWaTydq/UGhVn2Z/axkk03v0Oug5Sl//s+WdsXAt4yo5AHbxOnWPCkJGbjFy88vQrrUvy+WlGnDtwnxx6mIq+zv+Wg7ahfqgY4Q/9p5MYiHTZ+PTMah7a2TllaBtqC+Sruch4ZprHs4cBeDGmK4pALgx82soADs6lqsBmGDch5J6a2kjfYUY5y/CmUITrqnNTDHb/0ZY9O4cI3p5COAh4mFrlgFvX6pZ2dtr43pIUq45agLuPHsswAOCu0Shx+yxKE7PxrHfN0JXWjWcy55uHDmGLxCg/ej+iBrRD8lHziJm68HbIgS679xJyIxNQp+5k3B02ToEd4vCiT83OWIi7pwmssDdY7vhv69NRXRCBl75fAM+e3kyvG+kFK3aeR5nYtPw+0dzWEmkkY8uRnZBafnMHAFgC5+PvBmzYPAPaKIrdN4wtClraoINMufNuHn1JElOgtfWzXZPqjYA9vdS4pd378HFpCx8umwvyjQGvPnwCMyf2ofBLzVylkx8einOJWTYPR53IGcBzgKNswAHwI2zX71nk+AVQS8JXpktFqsY1o3X6GQSuyoXwTJb36PNJwrdpWZ9j6losffoDRLLovAZo8nEjm1so1ISA7u1ZmE41OwRwWrsmBwAWy1YHYC/WDAF7y/dxR7g7G115QDb20djjuMAuDHWa9i5niEBKEi9NV4C79ZByLua3rAJN+OjPVr5YcgT90Asl8Kg0eLA4pUoTMtqxjPmpkagcG7FS/B0k+OzX/fh761nmVgk/URGhvgw0PByl2Pdnhg8/eGaKgZzBIBNcjly75kDs9xa6aClNKo+ED9GhReiNfjHjoinlnJdTTpPiwX+Py4BX29NZaqv1QbAUWG+2PC/hyEWClBcqsWJmBTcNbQjiko0+GzZPix4aATclVIOgOszMPc+ZwEnW4ADYCcbtHJ3IX7uLEfpza+34uvXp+GntSdw6UoWPn95Ep58fw06RfrjydkDEXs5A+GhPlj4v2147cHh2Lg/Fv26hsJdIcWp2OvQaPVIzS7Ci3OGQCoTYffRRIwdGIUPlu7E1YzCRl+BVCKEh1LGPNPU7AVgcixKSNGaTrJYoDaBhRpr7dh2bgoAlgkAEYUXkRI3eKwGMM2P/q6vNdQDTLaghzMKGy4xWMehcamR8FZtrToA049lclp+g3KBOACubzW59zkL1GwBr5AA9Lp7PE6t3HbLNha4tWmYBR6c3BsfvjCRnURAodUbWT1zAl+qvEAigrNf/R3FZVUjVhwBYF1QK+RPm1GxI92wqd6yo0m5/6/eCnycqMXpgpr1J27Z5FrQwJ6b1kN6zb7oproA+IPnJ2DJP0exeOEsyKQiJs4246Vl7N7d9v1jHAC3oHuCm+rtYwEOgF24lu2CvZli5Xs/7MSDU3rjt81nIBEJMGV4Jyzfeg4fv3gXprzwM9Kyi7FzyeP4beNpzJ/cCx/+uAcThrSHj5uc1TIkBemzCelYMG8YVu+JQZsgT7abuHjVMaYk3djmSAg0OaPvCxaju7uAyqWxUKu3Y7VMYfm9uJpDZSvPsykA+IFQMahOMcEoAeq7cVo80VqCRYn1z6+hABwg5eOZcDFKjMBVtZnlBJ/IN2KsvwjfJ9de0sjVIdAkdkWqzo1tOjNQVgvJcx7gxlqXO/9WWsCmsH0r58CN3TALzJnQA8/eNwhhgZ5s45GaRmfAiQspePPrLbiaXnBTh44AcMHI0dB26NiwyTWDoynp5b9dZfj2ih7xJTcDMP0u2PZlSciyQG/dtKXNa/o/fdWXGi2gTWSZgMd0LOj1YgO9xoPaZIGbkMdEJcnbrDNbWEUIpZAHysqU8wGNmTbIgQKDBS6s4uhSaytPnYTq+FG7xqgLgD9fMBnHo1PwyIx+0OoMcFNK8dGPu7HjaALWffUQB8B2WZg7iLOAcy3AAbBz7VmlNwLgaaO6YOyAdth1PBEXLmfi7cfHwGQx41xcOvp3CcPct/7ElbR8bP7mEcx98y98++Z0fL/yaDkAr94djf88PQ73/9/feGx6Xyz8bgeD6L6dQ6CUSfDPLqt8e2OaIwBM400MECFbZ4aQz0O4nI+/U/VMGIvyRetrTQHAQ7yFOFNkxER/MROlOppvtAJ6vLZe8aCGAjD90N8VIEJcqRnj/YVM+ZlSab0lPOzOrl0UzNUA3NNDgFbS2nOA61sn2/tKEY+tb02NA2B7rVj7cQYvL+RPnwkLv6KuqSO9Ko8egjKmYSXTtGFhKBozHhZb3oUjA5vN8Fq3GuK85lMGQhPZFkUjRjlyNRXnmM3wXrsKonxriTiuNR8LSMRCRIX6olfHVsgv1jBhrIISDUy10FZDAdgsFCLr0SesQjctrNFv3zsdpEhVm/HIGTXE1SKzengIGPRODhQhVMbH+kwD5oeKsTBWg9fbShEq5+OlaA0GegvZ79niKzpQqb/px8vwUJgYixJ1+LuPgokkLuspZ6C9I8uA19pJcLHEjM4qAWKKjYhQCtjvxskW6oUWZaTDZ80qu1a/LgDevfRJJoD61PtroDMY8NfH97P0tpT0Avj7uIGi8LgcYLvMzB3EWcBpFuAA2GmmvLkjT6UMnu4ydG4biJSMAvbDHNXaF6t2RoPqGSam5LBQ5uTUPLirpNiwPxZj+rdj5Y9at/KCTCxkpR76dQ7F6UvXMbpfW7ippEjNLERogAdW77rAyik1tt0EwOERKJhwV2O7rfN81bEjUJ4+5dAYJoUSuffcB7NM5tD59pwkuXoFXps3skMLxk2ANrKtPac1+Bi+Wg3/X34sPy9m9QKMe2op0rKL7O7LkTrAdnd+40ASx9qfWzPIcwDcUGvefLy+VTDypk5vdKil7EI0lMePQqirPeqg+uhlnbugeNiIRl+E+45tkF5JAt/YPEIuS3v2QsmACpVgRy/QfdtmSK9eAZ9yTbnWYi3QUADWhYQif8q0FnW9CiEPC6MkSNFYYOEBl4pMmBIowuUyc5VIpD6eAgRJ+ejoJsCpAiNaKwSYFSTC8QIjtCagzGTBtiwj+ngIMMpPiFy9BTK+tVY8lcX7IlGHN6OkzNtLIB2h4OPzyzp0dRMgU2fGPa1ELPQ6SMbHryl6xNRSBrDZG9dohP+vP4NPir/1tNoAmMphLpg/HOv2XMD5hAzmeR/eOwL/e2MaE3CzNQ6A67Mw9z5nAedagANg59qzRfbWOsgLw3qH49cNViA1KlUomDwFFoHQJdfDMxnhuXUzhIWO5y9r24RDGxhoFQirsd0QD3PoCiyQJyZCnGMtO6Vu3wGlvfvUMZZDgzDJfunlRLgdqwixWvL2LFYzOq/Q/o0NewB4gJcQiaUmBMv5CJHxcU1jZg9AeTozgmV8rE2v22t/JwIw3VkkPFebR8nRVa/pvPoAmObiI+ah0GiBkFd7Hrs0Jhq6klz4n70Inp0KefUBsC3XX2u21Fk7W7l/N8xFBXC7nmH32M60YfW+6gNgUjenEE5KV6DwzdqaYt9OmEuK4JGawbQOuNYyLdBQAC4eMBBlPXu3qIul8ORfesqRUGpChtaCy2oz8+xuzzTg90oRPN5iHgZ7C1nN9y5uAlwuM6HQYGH/NprBPhfRxSa0kfNZbftUjZn9frSS8RGl5CNLZ0FymRnhCj7T1NCagTSNGX08hSzaqq2CjxSNmUWImSw89ndLbaqD+6GMPl/v9BtaBmnCoPb46vVpUMjEyCsqw92v/IY4F1X6qHfy3AGcBe5AC3AAfAcuevVLphwqegg0Vgodo/IPoD+uaBYLeFQ7rQU1C9V5c0Fjdqj0UC0S8JmqaUMes+0B4EfCxLiutUAu5GG0rxCbMg2YFiTChnQDOrsLWL3iutrtDMCkwHnf+O44G5eOAV3DkF+sxsmYVDw+qz98PRV47b+bMXdiT3SJDGCbRG1aeWHdvouYOrwj9AYT7p3QAz+vOY77J/dGdl4pFnyxESVq+z2wZPf6AJjgd8tAJS6VmtBOIcDoQ6XMS1O9MQAuy4cqJR2K7Fy77ti6AJjEdPp5CvFBRymy9RZ8naTDwVoiAQiATSWFEKm1UOTc+lDougCYciCX91UgodSMjio+ph0rqxOATWUlkJSUQp7n+KadXYvBHVSnBSjcmUoKXsu0rkOIvztSs+yLlmkoAOdNm8E+ly2xdXITYHYrMVVFxX9qKV/XEq/rVsxZmJMD33+W17v51VAApmvp1SEYAT4qnLl0HRm5VhFSrnEW4CzQNBbgALhp7NysR6EQ6PmTemHBl1wNzFu9ULFrXsX4p5ci5cYDnj3zsQeAScCEdv2zdeRBBNuxVwoAgwVQCHhIpxfqaLczAMskInz31nQcOnMFj83qj93HErFqVzQ6RwTgQlIm3nhoBMsxPB+fzgR3gnxUCA/xxtvfbcfkoR2QXajGldQ8lqtPSur0+rWMm0V46rJvXQBMAmvnR6rYpkV8iRlPhYvx7zgtfr12c062DYDlWTlwI4+lHa0uAP6okxSzWomx5IoO3dwF7P75/ooOl0tvvl9sAEwh0G5pt6ZUU+XLrQ2ACeqPDFMhS2vG9mwjpgSImG3pGmv6GJAHmABYpNVBmemaWux2LBN3CIB7xnVD0rVctA31QcK1HES08kZhmZaVGDQYTEwVmjZywwI9cDL2OrLyHasDTBueWQ89CotY3CLtLhUAn3WWMS2KzZn1a3K0yItsoklT+LPPir8gKK24l2oa2hEAbqJL4IbhLMBZoAYLcADM3RYgAP7hXzNx9Nw1vLt0F0b1i8SQnuHllvnqz4Pw91bh3vHdy187G5eGDfsv4p0nxpa/RnXtPvxpD567bzCC/d3Z62qtAZ/8sgcj+7bFsF4VfX6z/DC83OSYM7FH+flUvoJEv/791Ljy1+iB5sMfd+PVB4eX58uUlOmwaNle3DWkA/p1DSs/9r0lu1hpqRmjupS/RlBz5PxVvPZQRY5jYYkG7/2wC288PJJ5+KiVqvWsz3GDolhNZFv7+Kc9iAz1wawxXctfO3r+KvafSsYbj4ysMs93l+xkZaz8vFXs9aJSLRYt28fm07NDK/bai5+ux/NzBiM82Lv8XPIqUj3oh6f2wbDeES4BYHtucwqzlQl58BVbgZhC4Ww+xtsZgMk23781A3q9ESSsU1ymw2+bT7Hce8rZevrugaxcRezlTEQnZmBEn0ioFGKs3BmNfp1CsOd0Mgv5XfTSJGj1Jsxa8GuDw6brAmA/CQ//9FXg+WgNXm0rweUyCtu14F+xN3vtnQ3AL0dKQN6kdko+Fl/R4/vucvTeW8w8p9VbSwFgEqzbN0SFhZe0+Hd7CTZkGNBBJcAz5zU1lkjjANieb4+mOSYswAMGo5mVO8rKK0FksDckEgGuphci0EfFvMFBvm6QigVITM1jvz+21hAPsLp9exSNqvhta5qr40ZplhawWOBNAn/pdddA5wC4Wa4eNynOArVagANg7uaAh0qKYb0iWO3ZPSeTEBnizUS4GP3wwNQ1VXIJukYFWa1lAdJzillN41H9KsShSN5/38kkDOgWBneVVaCKduX3n05CRLA32lSCvqPnrkIuFaMb9XkjjTczpwQxSRkY3b9d+arY+hzaKxxymZiNrTMYceB0Mtq39kNIoEf5sXuOX4a/txKdIgPK53k1PZ8JkA3tHVGlTzqWYFMht+7wE/xQn+3CfBEa5Fl+7P6TSfD2kKNzZGD5PKm/K9fz2fms8QCdzoDdJy5jaM9wKBUSNk+t3oCDp68wKA/ys24IbNofi4HdW7OalbZ2JvY6+DweenUMZvbadzqpyoNbfbeoPR7guvoIlPLx7w5SFhodJuezcHiKhifhlJ3ZRvz7khad3Pi3tQhWt3ZBbJ3Ts4vhppDgfEI6Jg/ryJTWKdy5d6dgxCRmomO4P1tXAmMC5FK1Dh0i/Fnt0UBfNxhNJvZeZgPD2eoC4F6eQiyIFLOcuuQyC96KkmDpFT3eryFs3dkA/FyEBI+1FuPbZB06uwnwcJgY3XaXsHujemspAExCQb/2krPSLTuyjHg2XMJy4u8+UVZjuRYOgOv7BmoZ7zcEgHNm3Q2j/43fkZZxedwsXWgBxemTVbQ6ahqqMgDT7zltrpvNFIQO5BZWpFjQ407PDsHIyClmGhMkZEolvKiFt/JiG+fOEDd1oTm4rjkL3BYW4AD4tljGW3sR7gE+UBeWwKBtWN5jU85aIBJC6eOJogwXhzDyAI8gf5Tm5MOob5rQs8YAcF9PIbYPUoAEgWpr1zVmFnL701WuDJKr7tn6coAHegnxUWcpfMR8vBqjYXm4JFRTvTkbgKn/PUOUzDMq4fPw0Bk10jUkbHOzJVoKANPMKaLhy64yVsP0myQdVqcbQPd5TY0DYFfd9U3bb0MAWB0RCV1b1yj/N+1Vc6M12gIWCxTnz0OcWXdKSXUP8NAebcDnAcVqPeRiIdvAv55VCD8vFbw9FbiUnAWFTAIBjwe5VIic/FIGxilZhSjT6FFQokViqn06Do2+xmbaAUXGmczmKtqDEpGQOUEcbSN6RyA2OatKeoSnSgaZVMQ2KkjXgxptYvh4KpgmS36laisioQA+HgpQJKFt48LRuVQ/j/qWS0VsE4Q24kvUelYui2uusQAHwK6x6x3Tq0ewP4Y8Phs5l1Nx7Lf1zfa6e0wfjdDenXDy781Ij7nssnn6RoRg4CMzkXr2Es78s91l41Tu2FEAJvXnMyNU8KWCxfU0UhB94FTNytQtvQwS/cjOn9IbVK5i8T/HEBnqjfmTe+OvLWdZ6DO1uKvZeHJmf3h5KvDPjvN4fGZ//LbxFKvt7YxWHwCTV55yV+UCHsqMFtQmquoKAKYxDRYLPEXWHPLaWksCYHowpdx3CoemvN/SGjYTbNfJAbAz7vBb30dDAPjWz5abQUuzQHUAJkiSiv/JY9UAACAASURBVIUMYCiCztNNxkBKKhZBazCy6CF3hZQBlptSgqtpBey3JyOvFARkpCNBda3v5DawSxjOJaZXiYh7ZFpf/LTuhENmmTu+B7q3D0JOQRk2HbiE2CtZuG8cpfZZWBpF384h+OrvQ6xvKlXK4wGhAZ6Iv5qNAzciIT98djyWbz/PypJ+8ceBBgte1jVxSuPo0i4IO47E44uXJ+E/P+yCTm9k91FhadWUJwJ0UhC3V3BTKhFBJRMjp1I0gkNGvI1O4gD4NlrMpr4Ur7Ag9J1zF2SebjAbTci4eBlnVu2AUVezp7Cp50fjkWhRl8nD0aZ/N5AXWF1QjHNrdiIz7orTp+PXNgy97h4PmbsSRr0RqWdjEb1+L0xGx3cr7ZmkIwBMQPVnbwWr6Vi5kRfsusZa17EyGP+Rqse82xSApRIhlv3nHlxMzsL+k8mYOboLflx3Ap+9NAnL1p9EsVqHzQcvYc1nD2DnicswGIxoHeiJ/y0/XGUX2Z61qu2Y+gDY3r5dAcD2jt2SANjea6LjOABuiLWa9lj6fp8xvBN2nEgEaUPU1TgAbtq1udNGsycHmKCFNR5gMVvA51s9nBQKTeHSXKtqgZG9InA8NpV5xG3txTlD8N+/DrL/kjeY7EebCLZGopa0cV3dc0qWnzGyM0o1epy4mIqCYuvmAm1802vUZo3uim2H45io3jN3D8Rnvx9gXvwvXp6M17/egiE92uD0petMFJOE+Lzd5DgWk1Jl0uTBpVQ2w4050doSwNr0COh98jJXnjPNjQDVQyVjaYE0B1vr0MYPKpkEJ2JTq4xDeiW9OwTj8Pmr5a/TZj79sW3cVz6ha9tABPu6YcuR+PKXa7JfXfcgzV2nNzGb2xp9B5PN1drm89xv7+eIA2B7LcUdd5MF+s+bgrKCIrTqGoXshKtQeLrhwuYDKEy31s9tDo0vEGD0K/NxYdN+9Js3BZd2HkHr3p2xY9HPTg0toS+BIU/cjayEq2g/oh8SD52GT5tgnF65DWX59pXpcNRejgCwm4iH+DFuCKjk/d2dY8S+XCP6eQqwIdOAe1uJMdLXWv7pdgfgPz64D8UlOjzz8Vq8+9RYvLN4B1Z//gBWbjvPdl43HojF6kXzcDQmFf/7+xBeuX8oktPz8cfmM44uW5XzagJgqr85wV+E7VkGpuBNNYAjFXy4C3nI0JqhtQB+Yh7+SasItW8sAJO395kIMTQmYGWaAQO9BKzWZ3SRtQbo36l6+Ir5TBE6WW1CXEnFD2FzBuAIJR/zQsSILTYjscyMvp4ClBqttbCPF5hwOM+IiQEiJJXS+6Yq9Y45AHbKLe70TkRCPqJCfPHVG1NxPbsIr325mXl26OG1ptYQALYIBCjt0gVG9wqNCXsuQKDRsJqxpBxcuRm8vFDWsTMsgoaVFpRevw7ZlWSg0gMnlShUR7WH3s/PnimVH8M3GKA8fw6Csqolv0wKBUq7dYNZ1DDFa1FuDhRxcVVLGlKN8tZtoAsNbVApP57JDPmlWIjz86qUGyIV7pJu3WGSV2hm1HXRBBKi7CzI4+PBq2QzcuWp27WDLiCwQTbjGU1QxMZAVFC/qn9NAExe4K6RAbiaUcDuTT8S3eTxUKbWsdDodqHeSEjJZeGulPdLzxHUbGG4DZrsbXhwXQA8ZWhH9O8aysKRX/9qCxOvfO6egVDKJWgT5IXX/7flptxriuwi8TyCVhsAVzbb3WO7Ye3uGKb5QWuy/WgCe3vO+O7YeyoZw3uFY8XO82yzgkRcZ47qgqVrj7NjCDwpSozGp3Bqeob44KlxSMsthp+XEu/+sAuzR3dFRIg3vN3leO/H3SyMmoT9/u+RUUjNLmIe2n1nr2DLwUv4/KVJ+M+Snfj4pUkQC/nYc+Iy/tp6lo1F0QRvPDQSvl5KHIu+hh/XHsf4AVFMwLa0TMdKai1efazKHfHNm9PhqZJi86E4HD5zFWP6RSLY3wN7TyUh0FeFxJQ8BvfUHp3WF79tPl3lPnxj/nD2mW7l54bXvtrCIPux6X3RLtQXRWVaaHVGfPb7frw+fzgW/baffQ+Th/q/r0zBY++vapZ3JwfAzXJZWsak3AN9UZyVi3GvP4bM+CuI2byfhYwYmtFOENud8lBBLJNi+HNzsf/bv5hxC65nOdfIPB48An1ZjvHkd59Fwr6TSD56DiaDkf1xZXMEgKNUAsSOVsH2OJZUZsby63pQTjABAn15EQS9GCGGiM+7rQGY8m4end4XJy+mQsDnsx/U3h1b4VxCBlIzCzF5eCfsOpaA4b0ioDeaEHM5A707hWLj/os4F1+3Mqi9614TAD8fIcEv1/RY0FbCwJdCdZ87r8GOQQrkGyxYn2FAhtaCLZXKnDQWgOnx69POMnyUqMXavgr8fE2P9io+1CawskFnikw4U2jC6v4KPHVWjUyi8ButOQOwUshjdtyeZcScEBHLYSYhr/uDRXgzVosLRSaEyPi4N0SMNy9qqohhcQBs713cdMcFeKsgFgowfVRnvP6wVY2fvETkOXnjqy1VPEa2WdkLwASpedNmwtBAWLKNIygqhM+qf8DXWj1Men9/5E+bCUdrySuPH4Pq1I2QTx4PhSNHQdO+o0PG5hkM8Fn5N4SF1jrKRjc35N59HywSiUP9SePj4Ll7Zzm0lvTshdL+AxnkNbiZTPDasA6S9DR2Kv2u5d59L0xuVgHJhjTFqRNwO14BAEX9B0Lds5dD8+LptPBZtbLcZrXNoyYAJvCRiwUI8nVHK183XM8uRqi/O65kFMDfS4XcojJW3YLu5SPR1zCiVzjzLu44nlAl77Uh1347HVsXAD8+ox9+WGOFT3rOI6Aj8KO0JPJUThvRCX9tPVfFHCRc+cCkXvjst/24kp5f5T0qqUaVSn7ecBJTh3dCakYhzsRb78VxA9rh0pVsFvb8y4ZT5WHtNIfP/zjAjnliZn9sOxKHaxmFTNeVfhl/ens23vtxF66mF7BzjUYSOU1mkPzpCxPx9Edr8fTsAViy+hirHEFeWqoQsm5vDAPg//t2G9q08qrXA+yhlOGuoe3x5xYrIJOnmuC6copWZQ9wWIAn3n58NJ74YDXzRJM3ed5dPfHj2hMI8FZi+sgu+P6fo1XsY/OUd4kIQJe2Afhr2zm89dBIfPbHAegNRkwd1gnr91/E8N7hoGeqnccScdfg9ohNzr7J1s3lHuUAuLmsRAuex/g3H2cATKHFzbV5BPmVA7DT4bfaRU957zkGwHG7q+7Auco2jgAwKT7vHKwsnxLBlKeIj0P5Riy8qMGRYUrszTViWpAYHZT82xqAXbUuDem3JgAmoabuHgIczzdBa7Kgp4cABQYLKHc7VW1GqcnCvLF/X68IPWosANOcZwaJmCgUKUDvzTFCbbKglZSPSCWBsAXH8k3Mg3qx2IzYEqtgCLXmDMBiPjDWT4QjeUb09hRCLgDWZRjwdnspLpYQ1JuRqjZhrL+oyoYCXRcHwA25k11/bJCPG8YPbIfu7YMxc0zXm1jr+xVH8N7SXTdNxF4ANslkyLl/fnkNYDcSSushY/XTbxRGuMm7+Wm8DueLrJ8FgkzvVSsgyrc+YJd16ozi4RUl82YFizE9yBpZU7nZHprVRuDxM+ryMSRXkuG1ZRM7lCCagNXoaa1UQKksS3vKQXV/a5vbb9cMLIrE1jw3roc05Rr7rzYkBAVTpt80F+q3nVIAHzEPWrOFlT0roqLx1ZowL5fBIe9Gmk/e5KnQh1aUJrQdTmJzVEqNIkxo8y6htGqUhe04t4P7oYg+z/5L15h7zxyQN76u1lElwAAvAfu9Sr6hTi++egXemzeWn5b5wIOwqNzqvTlpE2yAtwAdlAKkasxsA5BI1NEySOQVpFBc8ghSHjA1KrloNJtZ/m9hqQYigYABXIlai9aBXqycF8Ew14CRvSNYuLItRJls8tLcIfjyz4OYNrwT8zAeOneV5Ut//dpUFg6s0VkdDgRsNo9pZVvSeVTmkzQ8zidmQMDnYXD3Nohq7Yuf159kQEglNkmUjMamRt7mM3FpGNO/LX7deJo5CNyVUgaN36w4wkLYn5o1AN+uPFJl2QhiX/nS+tl98+GRLM3K+jm1sDHf+norFjwwFB8v28eOCfRxKw+BbggAj+nXlkWq0SY+tWA/d1a6879/WkPFqVUH4OF9wtm12Nr9E3swgH5y1gCs3n0B2QUVda/JMUBOgRB/D4QFerINRvIw3ze2O/7eYd1koJzpHccSmD3/8+RYvL14B+aM74E/tjgnSs4VnwcOgF1h1TusTw6Aqy54SwBgqu0aM8par5gaQcCWTCN8JDymCL0h3YB2Kj5eiZSC4OF2DoFuDh9XLgfY+atQ2rMXSgYManTHHAA32oRO7eC9Z8bjwam9WbRGTU2t0aPjjEU3hZE6CsCUApA0tm54uu+EGsvTrBtR1QG4tHNnlAyrAOD/9ZDh2dZ1e1xF6wph02WrC4ClAh40U+r2kP4rTov3L1WEZHtuWg/ptdoBmNJjVvSRMxXcBRc0CJTx8Wy4GB/E63A8v2o0UxUA5gF5k24G4C7uAvzeS461GQasobQKbyGmBoow71QZ8vRVoboqAHsh9577agVgEgX8rIsMgRI+FsRomKL7xWLrJoT42lV4b9pQfntkzn8QFmU9a0jRH+0kePyshm12DPMRsGtuDAA39MYneKAI/trC+BvaX0s/fkSfCJy9lFYuACXk8/Di3CEsN5cabSosfGw0vll+GI9M64PvVx0rV2wmG5oq5QbbbEHe3NOX0nD/xJ4sl5hEtc7FpTNvry1vuH2YH/p0DsbvN1KcXps/HItXHcX4gVEMDslbS/XGyRu6/VgC+6y8MIfA3DovW3v/qXFY+L1VDJVyl39adxxafcWmMZUepfDnD37azY5p5ecOKsm45ZA1BNpeD3DfjsGQSsU4cCaZ9UOlTAd2bc3CmG2tOgAT0K7eE1P+/rCe4WwTpnNEYJXz6ADyiGfllbIQ6RB/dwa7BMD3ju2G5TusG1Y2AKZ/Uzh2TFImBvdozQTDmmvjALi5rkwLmhcHwFUXqyUAMEFu4lg3tsNva8tS9DCYLSgzWiPFSAiLclDp33/dxiJYzeGjRg/n6qgoWPgCWBwJH7xxEeL0NBQG+0GelQO31LrLdtium8IgtW3CYa7H01KXnSjfTnT9GrQKGfhGE9zSnKOO3Zi1IQ+SNqw1zLWAkj1903UJ0lKgU8gg0uqgzHRxGTV7JnWHH/PPonkY1KNNnVaY9+Zf2H2yqtp/YwB4SXc5njlf4ZWtPPgbUVLszDTaDcBfd5fhXIEJB/NuTo3xFvGwfbAS3puK7AbgMyOUuOeEmnlqq7d7WolBeS4NAeA/+8jxn0s6DPYRYKi3iP1G5OnNEPN5eC9OWyXqoz4AprryX3eV4fFzanzZRYYCAxAm5yFXZ2HRJM+c01TxptcGwCRERFEoBKbU6Cvy6XAJvEQ8lpLx3RUdU3W3lYarD4Bpo1dFbu4bfc0IEqGvhxBFJgtejNZgeqAIl0pMOF1oalIAvsM/2jddPnkyn79vMJauOc68jveO745tR+JZGSMSoaIUpSdn9cfG/bHMC0tlpDbsv4hWvu7Mq169jNTIPpEI9nNjN1B6TjHLq3323kFYt/di+dhp2YUsBebVB4ax3FryeA7oGobv/jmKnu1bsZzXTQdjGRTuPpGIzDyrp3Ty0A4Q8PjYcjgOQX5uLOy5MgDTfCcN6YAfVh+Ht4ccfp5KnLp0HQ9P7YPdxxNZTjKJcBWUarB2T0UIdICPCiN7R2LDgdgqOc0kYDVpSHumTk1h8+SBXrnjPCvNRLnJK3eer6KeTXnRM0Z1ZrolpEReHYApbPzbN6bj678P4+yN0G+bUSiUmTYTDpy5wjYOyNZ1ATCFbb/2wHC8+8NOZOSVNNvbmgPgZrs0LWdiHAC3PACmB4mNAxQY719VBTpfb8HpQiMilQJszTIycaBHWotZ7dfbVQW6OX3S8tpHwCCXNWpKPJMJ0vwiuKfan59MkJjTtT1IYKcxTZaTz8RnmgMA03XQ9WR37QALPUE3osmz88A3GjkAboQNnXXq2i/mo1/XMFxNy8fTH65hoY4fPT8RoUGeSErJY3nAF5IysfVQhZIqjd0YAP68iwwzjpWxaBjyulIpMpuH9rOuMpzKMzUIgDelG7Az2wjKTSdstZXhIuX9hDFu8N1sPwAfHabEwP2lMFosLMSYanbrb2jTPd5aAj8Zz24AprSLDzpKcd9JNT7qLMMIHwF+uqZn4Euh4G9FSfHKhYrSPPUB8CedZeio4uP1i1rsHqyE3mTB3FNq9rsy3l/IbLk2vSI8uzYAphJse4coUWS0gAKiO6gEWBirxfdXdHi3oxQZGgv7t63VB8Dfdpehs5uAaWC0VQpYGslL0Ro2p8E+IrRX8lnZP4L0pvQAO+szcjv1Q6Hi8yb1hEgkxN9bz5QD5/DeEejfNYxpcVxMsmq6dG8XhPGD2yMuOQsbD166yQMcHuSFe8Z3x6pd0UhMyWUbKYN7tIGbUlpusl3HElnpIVJkfmhqHySl5DL4tLVeHVphZN+2WLP7ApKu51UxdZfIAEwZ3gknY1Kw41giOoX7s7BnWwv2d8fciT3Zd9fKndHM40wgO3dCD8jlYqzcfo4pg2fmlaBrZCBikjOZ4BbVLibRqaPVQuMpjFoiEmDPqcvMGz53Qk+Wz/v39rPMY1u9De7eGgajGRcuZ8DTTY607AqBVtowoNJLC7/djrIadHymDOuIyBAfFiatkImQnJbPvMGpWdY+/L2U5VUxSKTr4Sl9yvOjm+v9yAFwc12ZFjQvDoBbHgDTjCkM+tgwJXsIo0bwSw87CiGPqf+Sl5hyoF6MkGBLloED4Cb4TJpEIuS1D7fWyXCw8SwWCLQ6eF2uKI9gT1daNyWKw4LtObT2YyjfraAIqmbgAbZNUuvuhuLQoEZdF9lUlpvPAXCjrOick798dQpmj+mKSc/9XC5CR16ae8Z2wzcrDjN11lKNDoUlVZWYnQHAS3rI0cWtQpAuptgERwH4mtqMX3opWH3vA3lGvBWjAYUfOwrAr7aVMICj7443YzXYn2NEQwH4u+4yFOiBJ9qIcVVtxsQjpQwUnwm3/gaQPsDko2VMRI5aXQBM32AHhqpgsljQ1V2AH67o8GmiDnNDxBjjJ8SXl3Ugob/pxypUqesC4K+7yfDIGTUWd5djV7YRuQYz8wqTgN2mgUoEbKl4mK8PgN/uIMW7l7R4OlyMULkAv17Ts5KAHyfocHCokkH+gdwbHvpG5AA7547nenGmBSjHmhS3OaXtqlalckv9u4Qyka/GNvKYE1ynZFrF9ppr4wC4ua5MC5oXB8DNF4A7upHARu0303g/EeYEi7Ajx4gUtRmzg0TwuhEWvSbDgDG+QpZbtTnLgP+7WPWB0tar18b1kNwQVWlBt22znarOTQmTg6qstosSlZVBpK55vWq9cCph4uXOwrAb08TFJRA2o1rgFFKu8fYAeI3zbksKiyEwVHirGmMj7lzHLdAjqhVWLrofS/45hp3HE9Ax3B+Th3aEXCrGvtNJ2H44Dpeu3hyq7gwApu9TEnOiTcL7Q8QYf7jUYQAm6B3qLWShxRSCS+JyazP0DgOwn4SH3h5WQaUXIsSYcKQMc4LFDfIAEwDn6i1Y2E6KE4UmDD9YAq0J+KO3AgohWMjxyEOldgMwwaTGDIzwEeL9eC3ejdMiVMbH6n4KbM02MLGpmcfrB2DyPv/eWw7acCAwX3pVj+lBIpaiEyzj4floDS6XVpRkqw+AF7aXMpGrtgo+8yRTWbdX20rhLuLh1xQdVlUqLcd5gB3/rHJntgwLdI7wZ8Jgi1cda3R50NF9I9E6yAu/bDxVYw52c7IIB8DNaTVa6Fw4AG6+AEzs28joT3ZxtOFfQ4oZe48D4Kb74PL4fFgq17dsuqHBF/BhrkFUpAmnwA3FWYBZgNRhf3r3HgiFfOw+moA+XcKQX1AKtc6Ima/8xjzA1VtjAHjnICUTCZwQIGR1sZdc0UHA4zEQ7OclAKlA2yuCRTnAYRI+SozArGARU3LusLMYK/sqWD7r/aFiKDfYL4KVOs6NAVtfLwF6eAhYaPWObAMGeArZZuaePKPdIdAEqs9ESHClzMxA88lwMfbnmPBitJr19VaUjP3b1uoLgf6wkwzj/IR446IGL0ZKIeMD3yTrsCHDwOCVQspJcd7W6hLBejlSwsSzhh20hnaSGv7WgUqcLDDi4TMVc6L36gPgwd5C7B+iRNSu4nJwXtVPgU4qPkYdKkM61ZyzNSd7gKPCfFkYrI+7nIWi/rb5TI1lu7iPOmeBprIA85GQyn3NJdQbNA3agLOJiTXoxFtwMAfAt8Dot9uQHABXXdHmJILVFPcaB8BNYWVA6e2B/vOnIicpBRc2H4DZWKEm6eoZBHVui66ThyN2+2GknKnIh3L1uFz/nAVqsgBFtUSF+WFk30hQXt3Fy5lIvp7HSpXoDDV/LhwFYApRJlij+AEK350WJMIL0RpQvuyK63q2MXg434gcnfXpsT4VaCovRHmx5G38tLOU1VsnT/KXXeUMrHVmYFuWwa4ySPTgOiFABAraGeErZKXL/ntZx8Ccartnas04V2T1mtpaXSrQ1B/V+Ka83N9T9Mwz/XBrMfblEPyL8Px5TbnSMvVXHwCTCNaRoUr02lfK5vJlVxkL+S6+IYY176QalVATtQGwTMDD7sEKfJ1kDaFelKhjYdmvx2jwQoQEL1XKS7YHgCkEmmz8TBsJFl+1pvlQzXVSgab8Z1cAcICXCv/P3nVARXlt3T19hoGhd6kqFiyoqCBib7HEGltMLEk0L72Y8r8kL8lLe3lpL70XkxhjiT323lBRUbGBCCjSO8wwfeZf545UKQMMRfzOWq5EufXcb4Zv33PO3nPG9cGl1BzEJ2ahTKuHh4ucESs5yCX4cWMs92HnPMB5oBU9wAHgVnR2R52KA8DtFwBTdKG8xrc5zx+RqhC5Sm3GAeDmeNa6vnZODhj2j7mQOTrAoNPj6sFYXNl33BKab2FzDfDBoAemwM5JAa2yDGfW7kTGxeoMuy28BG54zgPN9kBTAXDViSn66yrmM4mcQc5CzD5Zmb5b3q4hAFzejkBdFzkf9kLgoz52eOuyBtur6PWWt6tPBqnq2igi6i3lobuDAI8EijH2iJKB6ZrWkAySq5iHr8PsGAnimSID6O+U7v1rmo4B4arWEACmtoOdhXiis5gB6mytmdUU0yXCk+fUDBRXtboAMP0e+6CXjLWnFbzWTYpJx1QsjfnFrhI8eb6SmIvGaygCTPPP9BFja5YOX/e1Y/2p5nf1IDlmnbB9BFhhJwHJd32w4gByi1SMZKncSE+2V2cvDO7lh09XHWESO5y1jAdIz7cqoVX5LCThs/dkEoyNyK6iSzjSeSbtXoGAj5R0i+63Lc3ZQYbnFkQj7koG1u+vlCyiOSjSSrW2MedTbRK5teW675SxOAB8p5xUO14nB4CrH057igAT+UgVpaMmP0UeUj62ZdVe/8gB4Ca71eqOQYP7sPTjkOHhLAJLEdlD36yGUX+7lIrVg1rZcND8SWzOqIdnYed/fkDP8VE4uXKrlb25ZpwH2ocHbAGAlwVJGEEgRXxX39SjWH87WKkJgFWhvVAyolIHuNwbXlI+Xu0mAQ+WulOS3KntjtFaAEw1sfSHSKFW3NAh51ZEuqb3nbdsgvQWZ4PGzw+F906/7YCIF9FXxmf8DySNl6kxo6Sc9rpK62oAGED+lNt1gKk5XcL6SHms3pkYtG9qTNDXAs7rS4EmEDzbV8T2ReBjlLuQRd8JBH+bYtFgLjfx9RS4bt1S8fesBxfB7FCpA0xlQZGuQgTK+KyumFKryxm+ifG62rnaIAV6ybRB2Hb4Et56bAI8XO2RnlMCAjc5BaUYEOqH//y4D2KRAAmpudVYg9vHJ6fjrGL22D6Mfbmmkf4uySI1JnXX1dGOsU6fuHCDyQKVqG4vu2iu50j26fTFm7fJOdG4xB79yfIp+HbdcZy7ap3kYXPX09H6cwC4o51oK+9HYm+HscsXoTgzD8d+Wt8qL+RN2aL/gJ4In30P9n/+OwpvVtLSN2Wshvq0JwAc7izAqcLmp8pSut/BclbMGg7gAHBDT0Tzf06RX02pCqOffgDXYuKQk3gd6uLSVqnJVXi6QlOixJS3nsJfyz9gqdjK/PbN7mitxwVCIfrNHIv86xlIPRnfZvXV1q6Xa2eR2xAJBYzJlbQpDUYTi8DQyytFZEi+hGREapq1ANgsECB/6nTovZvGHC4oLoLbujXgaywkdDoPTxTMmAUatylmfyIGDqdupcfyeCgcOQqaHqFNGQo8gx5uq1dBWGT5/JIGeN6ceTCLJU0aT5ZwGU5791QUDyr7D0BpZFSTxoLJBJdN6yHJsMi3mSQS5M6eC5PCsdHjyU+dhOLE8Yp+JRGRUPUPtwgIN9J4Wi3c1q2u8Fld3fUeniiJioLrhvW3NVl8bzh+3xYH0rAe1Nv/tp+/+sV2/LnjLIb1C8aOmIRGrrDjNidgOSjUj0mdmcxmHDmbyj7j0f2CWKRcbzAyaSBidB7cy+JXiqhn5ZdAozXA38uZRXUPnE5m3w9zxvZFcno+HO1lrO/BM8msT3jPTjh9OR3Bvi7Q6g3oHuAOHp+HA6eSWTsXhQx9Q3yYxFBCag5SMgoxKboHkzlaQWRPJjPT6HVxtGMp7WSqMi1OXExjWVpjIrqiVKVlqe4EtC8kZd12aBG9/GEvlzBugRMXb0CrM+KfD49G3OWbOHEhrZpkEXWeGNUd+cUqjI/shrd+2MOiwO7OcnQP9GD1vDKJCElp+SgqVUOj1TNNYIoah4V4Iy4hA16uDvD3coKdTITj8Wlsjz2DPNh3K5WSZBfcLqPU0Z40DgB3tBNtxf3wBQJEL5sNt2CLdEpechqOfL+u3YFg79AuGLLY1XK8wwAAIABJREFUcsu973+/3pUAmOrO+joJ4CwCLpdY6sLodn+8pxDeUj5uqk1MBulUkQFj3EVMl9JPxseXKVp2y84B4Fb8YNUz1ZhnFzIAnHL89lvsllyhWCapAMAtOU9rjs0XCjD0oZlw7xIAk8mI2D+24ua5xNZcAjdXEzwQ3t0X19ILMLC7L6sAuJ5ViMg+gSyaJhULoTOY8PfR6hrANI21AJgtiQeUhA+CwcWl/hXSAqpgKr5KBcXJE+DrqkckdS6uUPbrBwhJpshKMwOS66mQJ9y+F2WfPtB5+dSvllZzbVot7GNPQqiqnrZttLNDyaBBMEsqtVAbXKEZEGVnweHc2dualnXpCk3nzg0OUbUBz2CA/NxZiPPyqvUzC4UoGRwBo7291eOJMzNgHx9/G6OPqmcotH5+Vo/DHgOdHvbn4iAqaDi9tT4APH9CGPbFXsOe75YxkFTT9p1MwkOvr8HUET1rjVA2atEdqDGl+Op0Rpy+ctPyMeMBD0wagHW7z7MaagKsxGC8+dBl/OeJe1h687Hz1/HZi1MRdzmdMRFT2jOBOYrUfvr8vfhizTEWUSVtXRpz36lrePXh0Xj3p32YNbo3Qvzd8c5PexmQ7NLJlekJk35wel4Ju3Db/sVDGP/4D3BzkmNwqD+yC0oZAD93NQP/emQs/vPLfpbiHtU3EAUlaiTdyMWpP5/BzOdWMN3g716dhWc/3AyluvI7Ynj/IAgEAuyLTYJIwMeyWRH4YvUxLLo3HHuPX0VaFb1ecoOAz8OGjxZh6nO/4KGpA/HHjrMoq6LdK+Dz8dtbc/DE+5tQLvtEl4J0UfjM/KH46LdDiOztD9I0/mJNDPPDspkR+Oav46zNqw+NZqCaNIg7snEAuCOfbgvujV4eCVQ6eLhCJBWjJDsfDp6uyL16A6f+3MbqFNuDeYd2RviciSjOyIFrkC8OfL7yrgTAxHo5u5MIO7INuMdTiD/T9FCbzCxlzknIR2qZEe5SPqR8ILbQQpqyNEiMZXFlTAaDA8Dt4WkGOABsu3Pw6dWFpZI7erujOCsfzr4eOPztGhZp56z9eoAiFyIhn0VdDHojHB2k6Orvjqs3cmGiHGI+cO3m7YClUQC4/W6fW1k79UB9APjBSQNYZHf3t0vh7nw7mN9xNAGPv7seJCFDgIsziweWzhyMnzbFwmCozJd/fsEwfPT7IfZzihB/+dJ0/OO99Xhz2Th89ucRlhly7/CeyMwrQezFm+jk4YiRAzvjt7/P4OFpg/DDxpOsL0Vzf/33HMx5eWU1ALzl0GWotXoo5BI8/+AIvP71ThY5JTDcM9gDD08fjAdeXQWxWFgNAOsMRvTr5oOV2+PY+BSJnjS0B9buPof1nyzClKd+Yv9+35jeuJSSg4vXKjMRN3+yCDOW/8qyWcjmju+LP3eeqxMAD+jRCV6u9vj7yBUWIS9T63AhuXK8qSNCcSUlBwnXc1mUmnxSGwAmZYejZ1PZJcKEqO44HJfCLhkoGk2p1Zoqteod8ZnkAHBHPNUW3pNYLkPEg1Mhd3VCzM/rEfHgNGQlpCD1+DlEPTIL+ck3cXLV363KUlvblukFN3LRdCQfs0TMRjx5Pw5++cddCYBJwoJu+YiVk2qpiHn0htrEosCk7ZijNUFIhVFmQGU0w0nEg8ZkRpEO7L8cAG7hD5WVw3MA2EpHWdHMwd0ZZcVKDH14FnKSbiD78jWUFZVyANgK37W3JpS2R6mK9RkHgNvbqXWs9dQHgJfNHIxVO87i/WcmYeLQHhCJKtPhS5Qa/OurHbiSnAOZVMwilZxZPPDc/dH436ojFZFIymBf/sBwfPDrwQoXff/aLDzy1jq8uWwsPvr9MEpUGtwT1R0ZOcWsNtbLzQETIrvhly2nMG98GFbttGQt0HfGynfmYfZLv1cA4Okje+GvvfHs55R2/X8Pj8Yrn2/HshmDkZ5bghPxN/DCohF478d97AyrRoClEiFcFHbYdiv7xN5OjDnjwvDrllP45d9zcf8rf7BxKSKdmlWI84mWul0C139/uhgTbwFk+rfyWuW6IsAPTRsIP29n1p+iwVSP/Pi7G1hGDKUxD+kbWAH0Qzt7Ir/IAoApffzZ+6OZ/ygCrNLocf5qJoaGBaKznytiL6Wz90SdwYBrN/JZ2nlHNg4Ad+TTbYG90Yd16NL74Broi/2f/Y7izFxUJcFy9HHH8H/MZf/elunQlPY8+P7JSDt7GXHr90Dh4XpXA2BrHgX64vOS8uAh5iNda0ZeFQpRDgBb48GWb8MBYNv7ePhj8xgAvrzrqO0H50ZsNx7gAHC7OYoOuZD6ADCl6j56XyRe/3oXiyRSRFBuJ8aWA5fw5re7WMrsZy9Nw+LXV7N0Ws4sHpg/oR827L/AIrLl9th9kfhqbQz7q5O9FEumDsTHKw9bBYDffWICXvliBwOKfUO8EeDlzNKmy1OgawPA//piB75//T4seWMNIyo79ssTGPvod0yDnNKcqaaXzizxRi5eXjwKr3+zk9Xj+rorEODtjNiLafUCYNrHO49PwNdrY3DzVqrz4inhLH27LgBMzNAf/364widvPTYeP248yYDuP+6LxCcrD1dcCHb1d4OrQobjF9IYqH/1kTF4+bNtDAArNTrEX82CXCpi2tTfrT9RAcobQwh2pz6vHAC+U0+uDdYtkkkxeMEU2Ls5IeaXjQzkktVkgaaa4CFLZiDr0jWcXruz1WuCKe154LxJSDtziYFf9kXp48EB4DqeGZLPIB3Emb4iFiEuL2m7qjRhbYYOnyZp0cNB0GFJsMx8PlRuLvXX07XB5622KacsnIorZ6/g6rnWJUoRS8WY9+T9WPHBL2gV7aVW9PeEeRORdSMTZ49aUtdayvh6A+wKOgZ5WEv5qCXH5QBwS3qXG7s+AEzeIbDUp6s3zl/NwJqPFrLfsxQFJAKsoWFBWLH1FApLqss53e1e9XCxZ9FbInsi1LrnZBL8vBwxKNQfRUo15FIx9p68ymptqc5644GLjOyJUoQLilWMrMpZIWPEVCRzNG1EKOykYhQr1ZBKRFi/N56B4Tnj+mLt7vOI6O3PaojJiE/gvnF98dvW0+znRCRFwNbHXYHft50BpTwvmNgfR+JSoTcamQwSpSP7eTqx1GFKod508CK73Hjm/mH46DdL1HpwqB+yC1VIzags06B07Jmje6O4VM3Iqyh1OT4pC6MHd8W5hHTkFZVVPAqB3s7w93bGoVsEXvQDkmKiSxYqDfHxcERBSRlba/zVTEbOtWhKODJzS1i02Ukhw69bTzOiL43egNSMQjY2SUHJZSLoDSbmw/2nkjq8vBIHgO/2bxgr9y8UixioderkiUNf/YmijJyKnrXJIMldFBj19IMouJGB479ubjUQ7N2zMyIXT2eMrqRXWm4cAK79oEkm6egw+3q1gnO1ZrxwUY0V16sTu5SPeKezQJsFfJS5uTaJIdTKj4/Nmk1+cAoSzibg6vnGkTXV4MO5bT31/Zx+JpGIMPfJ+fj1wxU22UtD62lokobW2xiu1/FzJyDrRhbOHbud0Kd8Hc1dL43D1+shy7e8bHDW+h7gAHDr+/xumrEhAEy+oLrQ15eOxZghIeDzeIwZ+Pu/jrP03I5OOHQ3PQvcXu8MD3AA+M44pzZdJd0aDXloBpx8PXH0h3UoSq8Ev7SwunSA3YJ8Ebl4BvKu3cDJP/5ucRDs3TMY4XMnIf18As5t2ldtPg4A3/4I+dvxcTjaHvTfhuy3NB0ePFV5C1m1/Z0OgBvae3v6OZcCbfvT4FKgbe/T1hiR5JAG9uzEohRUG1is0uLYuVRGjlWbcQC4NU7l7p3DGgBc7h2KLopFQsbcW058dPd6jts554G28QAHgNvG73fMrIzwasEUyN2ccHzFploJpOoCwLRJ10AfFpHNvpKCM2t3wWgwtMjeKfIbsXAqrp+8gDN/7bptDg4AV3cJ8V2tDJdjbidRxQ/otTFTY0KO1gwfKR8ekso42u9pOjzAAeAWeXatGZQkx0xGYwUL9PXYC5aIQSuQVBDju1AkrJBBKl+LNetuz22Ivd6gM2DYo3NYDfC1I6dh1Bth1LcPBvv27Lu2XBuR11D9GqU1enso0DPYEyVKLc4mpKOguAw7YxIraumqrpMDwG15ah1/7sYA4I7vDW6HnAfavwc4ANz+z6jNVmghvJoF987+2Pfpb7dFfssXVh8ApjYKTwsBVdHNLBz54S+bs0N79whGxMJpSIu7zGqOzaZKyvzyNXIAuPpjpBDxcGWMA9MALrf9eQacLjRisIsQu3L0jPl5jLtFt5IDwG32MWQT+/YJQX5qBtOtTY45yy6kLu082uJZFTR370nDcO1oHO559VGsf+FDdBsdgSt7LCQkd7L59e1GOhoIjgxDXmo6XPy8cHrNTpQVFt/J2+rwa58c3QP+Xo546aHRjMm13IwmE974YieuZxXhUFzybWRCHADu8I9Gm26wIQBMzyox9hI7cEGxmkn4kF6rVm+Ag1yKUpWmTdfPTc554G7zAAeA77YTr2e/pAnWfXQkMi4kojSvCBEPTIHCyw0xP2+sVvNbPoTYTgpdmaYiBfrcxr2syJ4iVTXNo4s/IhZNQ+bFJBahFYpE8O/fE1cPn270Cdg5KxA0qDcu7jwKr+7BGDhvItLjExnhVW3gl+qX7d2cK0iwSOpEq6w9nbfRi6nSodwf9771JBIPxCLxgEVvznRL2605Y9fX1ySRIHfOPJgcFLc1C3cW4FTh7efR1Z6PK2MUoEgwWUqZCStu6BjoPV1khKuIh3ydGU91lkDM5wBwS52dteN6hgSi16ThkDrYoTTHQp5x+Lu1tT7v1o5pbbvuYyLgGuADrx6dGbEc6eSe33LA2u7tth2R+Q19ZBbEcjsYtDpkXU7G2Q17a/3+arebuMsWJhEJMLCnH4v8PjU/mhEJvf/zfowfEoIxESEY9cg30OkMTAbl9+1xqMpkygHgu+xhaeXt1geAZWIhovsFIS27GP5eTohLyGCasiIBn8nrOMjEEAj4OBbPSSC18rFx093FHuAA8F18+DW3LrW3w5jnF+HU6h0IGR4Ohbc7jv7wFwpvZtXqpUHzJyHlxHkMmHMPchJTUZyRw6JUVQmyqnZ09HZD9KNzkJuUhks7DrOo7e4Pf270CfiF9YD/gB64duwsopbMQGrsBZxes6PWcShdM2z6aNw4fYnJN8X+sRXdRg7C/s//qPZy1OhF1OjA6qSXzGBSKtFLZyPx8CmY9AaknUtAWUHLRpSaAoApsrt7qH3FLjZm6qEQ8kBR4HeuaNjPjuYbMNNXjFAHPhcBbu4DYoP+9Nz2HD8UmlIlDn75J8qKSmwwasNDUAr0oHmT4NO7K/JT0lkWR0dJE5Y52mPE4/NRmlvAmO2N+pYp0WjYy1wLazwwfWQo+vfohA9WHMD2Lx9GUCdXPPb2X1DYS/GfZybh182nmOxIdl4pY1LNLVJVDMsBYGs83Iw2VIhN1gplGc1YZYt1rQ8Ak2eIZZfYdWUSIS5ey2YyOsE+LnB3sWeatQ5yCbbHNI7csMU2ww3MeeAu8AAHgO+CQ7Z2i1IHOQPARp0eIjspDn+7BoVptYNfGpMiuAQu+UIhDBotdGotDnz5B3Squqn8ST+YCLVUeYUQiEXY/UHjATDN23vycPBFQmReuIq4DXvZmmszAqYEuuXOCsicHKAtLUPC/hNIOnLGWrdY3a5LdH8WQRdJpdAoldCWqHDo2zUsutSS1hQAHKoQ4MJoh4plXSwx4u9sA5xFPAh5wIlCAwLtBHimixhSPo8DwC15gI0Y25dA6PVMaEqUjejV/KYCkRA+vboiI/5qi9XxN3+VTRvBjr4XVGoO/DbNfa3a6x8zIzAuqhu+XH2MScosXzQCu44l4On/bsLpVc9ApzNi29HLOH3pJg6fSalWC8wB4MqjKhw3HopjR2G0s4MyYggEBfmQJV2Fsv9AiLIy4HDmNEqGREHv5cM6CTNuQn75Esp6hEKgLIXW3x+yy5eh9/SC3scXdrHHoeofDmlKMuzPn2vVZ6K9TNZQCnR7WeeduA4HOwlKy7Rs6XKZGAaDEdoqesmkb0slEGpt5QWmQi5lWrhVNYTr2jvd3Tgr7FBYXMZkkUjvl+SSikor32WJwZskjUjiqNzo34qVGthJRWzuu0E79058fupaMweAO9JpNnMvUoUcY55bBIm9HTIvXUNpdh5STsRDmVe3dEdwZF/0nTYaJdn5OPbjeqiLS+tcBaUcBg7qwzR5PbsHoTQnH7v++1OjVx0wIBTh8yZCqypjckfKnAIWBa7LaF+DH7gXboG+rG7ycgvWL3YbORihE6NRcD0DMT9vYC/WLW1NAcBOIh6SxingKq4kuvomRQd3CQ/Xy0yMGVrAA+7xEEHEB1bd5EiwGnOOZoEAmsAgGNzdWZ0pZ3epB/R6iNPTIcnMuGsjY7Y8+aXTB2NMZAi0Oj2e+3ALjv32JP7Yehqrdp7DkqkDEd6zE+zsxHj7290szZTSS8uNA8AWT+g8PFESGQlpcjKERYXQdO0Go0IBWfx5QCKGxqcTXPZYiCSLh0RBcfw4tH6doOwbBvuzZ6Hz9oYsNRVlXbrAJJZAkpUJvrIUqr5hcDx8CMLils14suXzZMuxOABsS29axhozsAu6B3mwi6xtR6/gvjF9YDSaYC+X4Or1PFbrv2TqIKbRSzXWpLvLA49pAmcXKJmWLwHWtXvOY0B3X5ZmfvJiGht78ZRw/LzlFB6ZPghlah3UOgP2xSZhzMCukEpFDOyeuZKO9JxipvdLYNjV0Q7nEjNx/MIN9m9Uv036wU/OjcLqXeeQU9C6F9O29/jdNSIHgO+u8653t5YoTxf2BUK1tFRrWJSZ26CHggb2Qlbi9XrBb/kgbsGdIHOQgyfgM8ZVqt1trBGQdg3qBJOOhMnNyE68Dr3GcjtYl1F9rnfPLrh+qm6g3Nh11NU+ZFg4rp++2Crgl9bQFABM4HZXlD1G3SK5Kt+LxmTGNaUJne0FePuKBldVJiwJECNXa+JYoK18QAj85syeC5OLq5U9uGYd2QM8gwGu69ZAlJ/XkbfZKnvr6ueK5QtHYFBvf4xd9h2eXRDNaoJ/33YGV9PycG90D0wZ2QsvfrwV+04lQVMlIsQBYMsRFUcPY6CXfnc67d2Fsl59oDh2BAZHR+h8fCG/EA9BqeUiuxwA80xG5E6bAdcd26AMC4OosAiSlGSURA6B/NIlCAsLYJRIUBIZVQGeW+WBaEeTcADY9ocxY2Qv7D91DYWlagR4O0EhlyE+KZNN9I9ZEfh+w0n8b/m9eOL9jRWTT4gMwYmLaSgssQQfls4YjN0xV+HiKKsdAM8YhAtXsxATfwNhIT4I8nXBhv2V74lThvVEQkoOEtPyGOfAts8fwj1P/ohPX5iKZz/cDNNdmvJv+9Nu/RE5ANz6Pm/RGQkMaf38YOZb2Hs5u5M8YIYoNweiwroj7rXtpikAmMbp5yTAgaH2IEZosgyNCVuyDJALAA8JH0F2fGzI1GOxvxg7c/QcALbyUVJ37oKiCROtbM01uxs8ILt4AU4H9t0NW23xPc4c2QuPzx+K//y4D6UqLf76ZCHiEzMx8/kV+O3teay+ctfxBBw6k1JtLRwAtrhDHRQMWUoy1CHdICgqhFkogiQjHQaFAjyTCQJlZRRL69uJ/Yzqesu6dIUsJQU6Tw9IMjLYWJrgYBjl9hDl5UHn6QlRdhYkmRaAcrcZB4Btf+IjBwTjxMWbTC85qm8ggv1ckZVnuZxxUchY1LVPFy8M7ReEpLR87D6RyCKzf+2NZ/XWZEQ+RinNRSXqOiPAf+48x1KsZ4zqhZ3HEqC61Zf6L5sZgeR0C/EkWc/Onvj8jyNMfm1EeDC+WH3M9hvnRmwVD3AAuFXc3DqTMCC04EGYpLLWmZCbxeYe4KvVcFuzqtpLSEOT1AeAeysE4NWTgTveU4Sl/mKsy9QjQ22J9jpQETCAlTd1mO4tgp2AByLJWh5fezq3y5ZNkNy43tAy75qfq8L6oyRq6F2zX26jDXtAfCMVrls2N9yQa9GgB7oFuKNvV2/2AkpRmQ+fn8I0sWcv/xXDBwQzEqw9J5NuG4cDwA26lmvQDA9wALgZzquj67B+QTh1mQCwHt0C3CAWCRGfZOGlobcUqtctt0emD8bRsynoGuCGg6dTKup377+nH+KupLNIrbuzPQ7HpYDP4+GZ+6Px8e+H8Mi0Qfjt7zPQ6A0YNbALqwOOS7Rc8JDNHd8X+09eQ3ah5WKo5ry23zU3Ymt5gAPAreXpVpjHaG+P3AULQSmYnN2ZHuDpdHBbu5rVZllr9QFgSnUuB7TWjldbO50JKDNW/XVT2YoDwNU9xgHg5jxpHbMvB4Bte66uCjtMiOrGXmT1eiMEQj7spWIcPpuCpJv5t2kA0+wcALbtGXCjVfcAB4Bt/0RUBcByqRj/fHgUvl4Twz73oZ092UXX+MgQRni3dGYEVu86C6PJjMdnD8Envx+Cm5MdovsHs1Rpknx8Yk4Uftx4ErPG9GH1vB/VAMASsRDvPzURX/55lJFnUc0wkVy9/cQEvP3dHrg42qFviA9W7TyLGaN6Y9exK1Bq9Hh4+mBs3H8BeVVY523vDW5EW3uAA8C29mgbjlcbAB7tIUSgXeNIeM4VG2/TjvWU8jHBQwhhI4bSGIG/s/Qo0tcOnCT8xoMztQlQGWofj1wf4SJEqKIRiwSQpDThYF7j5E8kfB6meAvheCt92Jpj35ShR56u7rWz20UbA2Br1tXcNhwA5gBwc5+hjt6fA8Atc8LE/urjrmARovTc4noVeDgA3DJn0N5HJXKkrv5uEJTLNNVYsBlmpGYUQqlunloDB4Bt/yQQ+7NKo2MZHmT096iwQHbBFXP+OgOplAkS3MkVF5Iy2TmSUXr04N4BUKl1OH7+OnQGI/v3QB9n9O7qzVjiaQwCrO7OcuQXlVXU8pI2c/SAYAj4PBw6ncKIrmjeof2DUKLU4Ni5VPY9Q/N28XPF5oOX0CPIAynpBdUYom3vDW5EW3uAA8C29mgbjlcTAPdQCLA1Qo7d2YY6o3dVl0u/H0R8Hka4C9BrT3U255/728FNzEOyygyjFUX/NE4PBZ8BvrknK7UYq873fqgU/nIB5vqKrPLa6SIjLiuNeCC2rNb2lJpyaYwD9uUYoTObb70M0RdnJdNxtf0CkAl4mOAlxMgjSqSoTFatgxo91VmCpYFiHMg1Qnfry7nBzjzguTrSiMv7cgC4QS+2+wa2igCL+WASVCRZRezcWhNwudSIPK0ZGqMZ1j+t7d5lHX6BHABu+yNuKgCmqBBFnKwxDSNmtKZl67UhKUCRkA8+n1eNFKz1VtC2M4UGe2LzZ0vYawABqcSUHMbw2yvEm0X46Gzf/WEvvl9/olkL5QBws9zHdeY80Ooe4ABwq7u85SasCYDHeIowz1eE2EIjvkmpnyWZVkWpsr0dBfhnNwkmH6sOWjcMluOjJC2Sy0ysVrQho3HCnARY4i/GqMPKarUa5X0/6S3DGA8heikqU7YL9GacKbSAyj6OAnSSVUZziaTpTLEJU47VTjVPcj1/DbLH58kaHM43MpBQn1Gp6+IACUa5C/Btig4HGhEFfqenFCYesD1Tj2MFltvF+oxen/4YKMe82NovA1oKAFMKtP2tmt6G1ljfz/VcCrTV7msuAKZnZVGAGDN9xNifZ8BVpZFdYFEEw0vCQ4SrkDG4Ph+vhrrhR8/qddfWsK+jACEO/OpXSGag1AjsydGDngvOGvYAB4Ab9lFTW4iFgooIT31jNAUAk77nr2/NRbCfW4PLI3A158XfcO1mfoNtW6sB1TTeP7EfPF0dQEB+8pM/sYhWa1g3f3dEDwiCk0KGtMwi7DiWwNJJW9t6dfHCtBGhCAlwh72d5Lbpz15Jx/XMQqzYerpZS+MAcLPcx3XmPNDqHuAAcKu7vOUmrA0Az/ER4ZE4S8SUUo5HuIvwaJAYg5yFDCDuztHju1QdzhYbUR7I3BIpx5SY2wHwyxfVSFBa3ni9pHws9BdhTicxfKR8Fj0l0qRVaTrk30rzHeUpxGsh0joB8Kd9ZCySSkaR4v8lafHpNS2Ut1KcCbfN8hWDwGaw3AKED+QbMPJQ7QCYImbrBtnj3uOWn1N/2iftd5ibkAGIw/kGdhkQU2CoeHlfNdCuSQC4yGjGBwmWiwUiiprpI8LiQDF6OgiQpzNhc6YBP6Zqce1WZHlVGwDgcGcBnKto/Tb16XMT89nZ1mZcCnR1rzQXANN5nR7pgL25Brx+WcMkqMqBJqXc04XRpgg5/nlRg+9SG77YauqZ0+XJiREOGOB0O6cAfXeMPqrCsfzWeZlu6h7q6jfTV4RpPqIKQpNyYhP67nkpXoOSesosmrIWDgA3xWvV+4T38MWI/sHYfTIJ2fml4Av4LJIXHRYEo8kEjUaPE5fS4OQgg8FgZJHYvGIV9AbL76ymAGBKfdz+1cMsxdIaG/fod7hwi6THmvYt1YbSwt98dBxcneT4ccMJ7DlxFf97YSoee28DuzxrSfN0scdzDwzD6MFd8evmU0yeqqu/O0YP6oJNBy5i5fY4dm6tZQSAo/oE4IXFI2EnE9827dYDFxljOElpNcc4ANwc73F9OQ+0vgc4ANz6Pm+xGRsCwF/0lWFZkIQBw6qmNpqxNE6N328BnIYAcHcHAY4Ms4eLmBSDK41+rSYpjRh6SIkcrRnWAmDqN/Kwss46XJLkOT7CnsnyNAYAP9tFgv+EykDAuKoRodOblzV4N9FyG91cAEwR1v3R9ujvKGBEC1WtWG/GtOMqFl1uKwB8qrD5YcLhbsI6z4cDwNXPvLkA2PUWAKbsBwJi9Pks1ZtZuj79oUwNqQB4Nl7NLo1ayl4IkYLKFOpK/rypNqHr7hJQrf+dZPR9cHaUAj0caucK+CpFi8fP1s543tR9cgC4qZ6r7De8fxAyckqO5N+qAAAgAElEQVTQPdAduYUq+Ho4IvFGHvp09UbKzXyk55XAbDIjJMgDeQVKONpLUKTU4txViyxPcwDwe9/vwYWk7Do3QUDzj/fvx6zlv7Y5APZwtsfGTxbCz9sZ4x/9DpdSclg94/qPF2HqMz83/yDqGUEqFmLle/Px2pc74O/ljKfmD8XzH27G/In9We2mr4cTdsUk4pkPNrFLi9YwDgC3hpe5OTgP3Hke4ADwnXdmda64PgD8eLAEBIDJKMoRU2CEg4iHQU4W0EZALfqwEvHFRtQHgK8qTdgbbY8Rbhad4etlJpwvMaJflXTlDRl6zDyhwkgrIsBPdpbgxQtqfHjV8iJPL/+TvUSQCXnYla1H8q3o6RQvETZFynHQygjwSHchtkXKIRXwQBxcxwsMoKBOpLOA/RtFu+fEqrAuXd9sAPxRbxme62KJZFP0m6LLneV89HCwRM4ul5oQtq8UKwbYtXoKNEWACQDTWka7C9mZ0xkTqRlFp601DgBb6ynAVgA4oAHyupYEwF3t+Tg3SoFNmTpQJQF9digKna6mMgQj6PtknIcQz19Q4+Nbn13rPdS2Ld/sIcWr3aRsTwSBqbyzPCZGYJ++D4ccLMVxK0obrN0JB4Ct9VTd7YjMSG8wglKe7e3EjHCGGF+J/Vmp1sJAdfFmMxzlUvAFlsvZIqUGRmPzI8BP/2cjTl9Jr3NxFPXc/+M/MPuF31oNAFNN75Kpg+DroaiyLh4i+wbgm7UxyCtS4vE5UfjXVzsxrH8QQgI88NKnfzf/IOoYgWqN33p8PDp3csXif62GVCLEXx8+iJBATxyJS8Zfe+Jx9UYupgzrybRWYy/dbLG1VB24KgAmrddv18Yg+WYBHpk5GJF9A7Ht0CUuAtwqJ8FNwnmgfXmAA8Dt6zyatZq6APBj58oQM9ySykgvfS9cUIMA5Q21CdkaE14KkbJ512XoMfuECpvrSYHuZMfHnih71p5SNDdl6jHWXYhjhQYs9hcjxF7AyHpc/y7GYFdBgynQC/zEGLC/FKllJhaZ/rqfHf5I07G1Eah85aKGsUhTinH+ZEccL2w4BXr6CSUOD7NHpIuQvdi+eFGDMEc+vCR8HMo34I3ulqgWrX/cUSVWhjc9BfrjRC1yJznCWcRDlsaE1y5rMN1HjAslRvjIeLi/k5jN9cR5NYa6CNsMAFPUMMSeDzshj6WrO4qAiyXW38BzANj6j6atALCvjM+efUchD0qjGTI+D0aYIafcZLRsBPiTPjI801mCL69p8XhnCbZlGRBfYmT1wAVaM86XGvGfnlJWuhCyu7TBenvrvdeyLUkX+/xoB6SqTWxvFEEf5yXC0TwD4xvwlvKwY4g9072+74SqVu6CpqyQA8BN8Zpt+zQnAlwOgOUyMagumIB3qUpTkV7dFgBYKODjr48W4otVR0H53i5Odnj90XF48ZOt2Hr4MnMeAd8v/m8GDEYTZj2/AsnpBbZ1apXRyDefPD8FN7OLsX7fBSxfOBzhoX7YdugyHBVSPP3+Jsa86+/thKfnD8WzH25psbXUBoCfmDcUv2yKxU+bYxlrePcAD3zz2gzEJ2ZyALhVToKbhPNA+/IAB4Db13k0azV1AeCnz6uROl7BmGRXp+tB789xRUZ4S/lwEQPzfMUsCkIvuIMPKLFmkF2dNcAPB0qwvKuERYU+u6ZlpFlvXtGwOl2Kpn7aW8bGuu9kGQoMpgYB8BRvEYuOlujNbKz+TgJ4SngIdxLg82QdpnuLKpiTD0Tbw8xDgzXAC0+rcHqUA0uZztaaGVlPltaMUoOZ1ef6yfiIdBGw2tzuu0vwWzMA8L5sA06NdGDnRtGw+Z3EeOmiGksCyEdmTPYUsRrcYwUG3CgztxkAbtaDBYADwNZ70FYAmOrVKbuis1zAnmGlAYxY7r2elgurlooAD3EVYu9QOWOgLgfAh3INOFtiZHX08zqJ8Hu6Ho/4i1hK9h839VgQazuwaL2nG9/ylwF2WOgvZgB4fboeNzUmUEkHXQo5iXhQCHlYFiRmGSKzT6pA2Sy2MA4A28KLzRvDFgD4+3/NQkTvAJa+G3clA0+8t4HJtLQVAF77wYOY+fwKyGUi/PTmHPy08SRLMSaATubv5YRN/1uEN77ejU0HLzbPgQ30dlHYYcnUcMjtJFg6KxIkLzR+2Xe4lJyN6H5BeHHxSCY78/Knf+P3d+djzLLvWnQ95YOXR4BnTwjDzOd/RWRvf/Tu4oUNBy6CQLFMJOAAcKucBDcJ54H25QEOALev82jWauoDwDcmKFh68U/XdaCSPYp4+NnxGTh7OljCQDFFLQkAr64HAP8jWIKnO0tYJPnLZC2L2tIL8EOBYpwtMuJ/vWUshXDBqTJk6hoGwJTuTACYwCmBX0pdpnVSSjUxM4/zFOGxsxYSr11R9hAJGgbAi86oGIkQ6R+nqU1Ym65Hrs6MHK0JEc5Clp48yl3Ios5ddzUPAB/JM+LYMEtEnC4aaP2UEnqPlwi+Uh4meomYfBRJOFH6eFNYoM0CAdSdu8BoZweeXge7hATwDZUkIiaJBLlz5sHkUDUVzvIoladAN/RgEUEaAQFKu6Vou8poZqCAZHfosoMDwA15sPLntgLAN9VmzI1Voq+TEGEKAdak60Dg9MWuEnSVC/DixZapAb6vkwh/hsvZ57gCAOcbQFxq6WoziEDqsxRdBQAmoD7miBJUW9+ejS78ro9XgNjiG4oA0/chXQgO3F/KMlqaaxwAbq4Hm9/fFgCYACWxKVMa9lPzo5kO6LRnf2FR4dZOgSYJH0oxfv3LnXjvmYlYsfkUVu86V+EoLzcHfPXPGTgQew1frj5aAYqb78naR3BxtMPCyQPg4+GI+yf1Z5JD/WZ/jNwiFbsUP7biCXTycsarn23D4mmDMOLhr1tqKdXGLQfA8yf1Z6Cb0ujvnxCGlTvO4ouXp0Ms5HMAuFVOgpuE80D78gAHgFvwPChRccTAzkjPKoLCwQ6UsnQjqxBCPo/JKhw8nYzOnVzgaC9D/NVM9sVMKUP0/1Tf1DPQA97uChyKS2FEH2UaHS6n5NS54roA8OPnynBmpAPTEyVCzNeuaPBEkBhFBrCX6je7WyJKxAg9/mj9KdBhTkL8OdCOtf/imhbeMj4KdJSiDHhIeBjrIWLRE89txejj3HAK9LxOYvTfXwoi1KEX0497y/ALA+k8zPAR4ZtkLUj+iH5WNNkJJ4saToGedVKJkyMcQBIuBN4oIrvIXwx3CR/fpmrxWjdLCjRFZaMPNS8F+tOrWpRMcWIM2+eLCWzrmHwTpT9Tevj7oTI219sJGnSRC5oEgEsGhEM1OBI8vR6u61ZDVGgRey+35gJg8gvVS5O/hHyLajLFD6jmM67YiMkxSoQ6CDgSLCu/K2wFgOlS6O8sA5YEiFm2BX1vDHMVIElpQrA9n2VeHG6EdJeVy2fnvz5CjmneogoA/E6CFt3t+Tiab8DHfWQVANgMHvx3FFcwv1s7R1u0o33tGWpvufxSm7A1U48yMxAs4yNNY2LRXyK0m32LHfrlixq8f4sor7nr5QBwcz3Y/P62AMCvPjwGD88cDI1Wj+nP/IKd3yzFA6/8gSspOa0OgMkjS2cMxktLRmHpv9diX2xShQYxRaR3f7sMV5KzMeel322Wyl/fKRBj9r8fG4/DZ1Lwfw+NQmFJGXIKlFj61l/s3UUqFsHbzQEjB3bGuMgQzH15ZfMP1YoRygHw8kUjkJpRiAdeWYUJkSHw9XTE0vsisfPIFQ4AW+FHrgnngY7mAQ4At+CJDusXhEnDemD1znOMqGLmmD74dt1xTB/ZC5dSshHi7w6qm4m9mAZnhQz7Y68x6YIv1hyFRCREV383lj4Un5SF9568Byu3xbFfcnVZXQB4aVwZ3uopxSvdpIxYameupd6NIqHDXYUgaRUiiqJ62AO5hnpJsChqSim/RKr0a5oOJwqM7IWS0o0HOltIn6jOdsQhpVUkWE8ES/BQXBkDvVR/90p3KdQGSzSa/lDklIwiq3uH2ltNgjXPT8xqexOVFnkmkm2h6O8QFyG8pJYayifOqVkUu7ks0L+G27FaX6qhjik0INJJCFcJjxGFUSSJiINC95bim7DGk2AVR0WjLKwf+GVlcNq5HZKM24lYmgOAp3qLsCLcjtWZ1mWUPv6/JAIDtZNmcSzQ1T1nKwBclQSLMi4SSo3sEmdzlh7r0nVQGcAuhuiygj63trTBLkLG9E5EaREuQiSpTOxZztKYEeEiYDWyL4dIGUBefsG2jMm23EfNscZ6CFkmCQHgr69p8VWKjmmRx+Qb4SvjMXm3zRFypp0efaiUZbrYwjgAbAsvNm+MpgBgiuxu+WwJPFzsWb2vs6OM/W4me/HjrUxj19/HhV1e0+/wUQ9/06o6wPMmhOG5B4YjITUHz324BTmFSvi6K/Dx8nuxanscZo3pgwWvrmqe46zsTUzTn700jaWD/7wpFvtPXcPc8WF4fG4UikrVeP/n/cgtUGJEeGecv5qJvSfrfpexckqrmtVkgS5VaVlEulwTmJNBssqNXCPOAx3OAxwAbsEjlUlE+OaVGex28c8dcVi+cAT+2B6HyN4BOHQmGd+9NgtXrueiq58bln+yBdH9glFcqkb3QA9kF5Zix5Er2PjZEjz8+hq8++Q92BGTgA9XHGw0ACYdYBGfh8/7yGAvBIvsvHpJAyK6IaMo6b+vaNgfsoZkkEZ7CBHlKsQDfmL2QkxyIkQClVxmYgzIP6TqcLHEiJ4KAQjgzj1Ze31guQ5wmdGMGcdVWBokwZIzZXijhxTL49VsXeX2Xi8ZpnkJcbXMhHuPVdcoLm9TUwf4te5SFBvM+LiXDK9f0eCtHpbIL0Wo16TrMf+Uit2YNxcAU6r1h71l8JHxIeVbxi/XTlUZzHjqvJqlnjdGBkmgLEXx0GFQh/YCTCbIY09AVFJS69mbRCIoIyJhklrOs6rVlwJN53N6hD1jxW7ISCLrgVOWVPSaxgHg6h5pCQBMLO1/pltY0ekzVjXyO85DxC6K8m2cg0y18TN8xNiYYSmbqGr9nYTwk/HQY08pMtQ2yBFu6AG00c/pSd88xB79HPn4LkWHHorqGsc+Eh6i3YSYcUKFjTaq/6WlcwDYRgfYjGGaAoBrTvfGsrGYN7E/VGotlr65Dqs/eAAPvbEGB05da8bKmtaVWKBXvjMff2w/g26BHgjt7MUYn796ZQbW7jqHX7eexm9vz8MDrQSAaRekP7z184fw6NvrEHshDZSm/cFzk+HmJEdiai6L/GbklmDhv/6ERmvbS7u6vMjJIDXt+eJ6cR7o6B7gAHALnvCQvoF489Gx7BcRSQA8el8kvl4bgw+fnczSb/797W5MHRmK3/8+g3uGdIeTQopVO87iuQXD8NWaY3jj0XFwcZLjsXf+wjtP3sNuTd/4eledK65PBole/L4Jk4FIrLZnG+BvxwMxohJQfTZeg4N5+ooavoYAMKVS746SMxKtT5K0eCxYwshiVqfrGMnUmSIje2Ee6iLAlVITVt3U1brmcgBMP1x9U4/FZ8qYZi8B1xfi1Sy6NbuTGF3kfAYqqRZvY6YOCaW1v3DXBMBE1kUpyFdKjThZaMSiADGTbXrjsoaRgZG+KllzATBF0LcPkbNI2WZixfYQsjpa0v6lfZBsDK2/MQC4LKQbVAMHNfvprAsAU8B3c6Q97vG0RDPKjWqm44tNLMpHOs/lxgFg64+iuQCYnp0jwwmkVYIzSqH/86YeuVoT09iuagoRDzO8RfjlRu2fM+tXXr0lrePCGAuZXE2rKiPW1PHbqh891/GjHRjpVU0jkq8j+Qbcc0zJSgBsZRwAtpUnmz6OLQCwQi4B1boSeHtp8UgM7R+EUY98A4oqtrZRFHPZzAiMjeyGha+uwmtLx7D/f++HvVi3Nx5ms7nVATD5oFuAOz54djJOXrjB3mfyClUI7eyJh6YPQnZ+Kd7/5QCKlZbL9taw1gXAQ+G64a/W2BY3B+cBzgPN9AAHgJvpwPbUvS4A/OjZMhDYJO1OsskxKlwqMUJrMiNDc3uOX30AmNKcVg+0Qy+FgGkJU9o0pS7TONSP6hNJc5dGjXYVMmKloQdLUdu7JK2JdIC3ZOqx8HQZk3yh6C+RYe3INrAXVEpXpogyYVUCBEQCVE6KVdP35QB4xgklnugswYe9LIRci0+XsfpmioJTOnLNtMbmAOBvr+nwe7gdiM26xGBmpDm0d6qLJk3gqtYYAMwz6FE4bgL03j5M4kKUfhMCde2ppmY+Hzr/AJhFotsex7oAMPn26jgFI+gio5WuuKFDmdGii5qvNaOvI5/JZZFxANj6T3pzATDNRIztlD1B0Ug6K/oMfJ2srbWWjwDwg/4idomUWwMcW7/q2lsS4VWkc/VLEmpZqDezyy/K3rjTjJ54KrWY6yu+bem0n+knVOx7wpbGAWBberNpY9kCAH/zykz0CPaAg50U8UmZjNE4M6+0aQuyUa/HZg/B5OjuuJFdjOsZBejfoxOUtwA5fTqXvLHGRjNZPwzxndw7vCcG9/aHnUzMUp+pxOvYudQWJ+OquUoCwIsmh4PH5zH96GpmBlLSC5BVUIpfNp+yfoO1tNS7uKJg0mR4rPwNPJNtvz+atbAO1pnv7gq+syMMicmtsjOeRAxh1yCYtTrwZFIIvNxhzMqFWaeH4WoKYKyZH1V9WXxHBwh7hkAXc7pV1stNYr0HOABsva/afcu6ADClR1KtJwEaqufsv6/+X9h1AeD3EjX4LVyOBKUJkzyFmHJchW1ZlTIhR4Y5IMq1ekrh8QIjouoBwEPdhKxeWGkws4jvhdEKdLXnY1+ugUVtXw6xgPZy+ytTj1nH60+Bfi9RjQ96y0Dat8SW6729GJRCWpc1BwBP9BCxSPIETxH+fVmDN26lkdc2V2MAsLDIQnSVP3U6dJ38wC8tgfuaP8HX3H5z3pQaYLrAoChYuRHj7Z5cA5OgsuPzsD1bjyC5AM93kbBz4QCw9R9/WwDgmrMRWzrV1pfW8Rw7iCw6z6cK6/9lbP0uuJa29AAHgG3pzaaNZQsATDPTRarBbK4gnGraarhereUBij7//cVDEAmFyMkvZZcElIZNpFzjh3Zn17+UjUf8LM0xKkXKnf8AFIcOQJbSOuCsOeu9o/qWM3MCqBcAV2lnq/2JQkNgvJkJU7HlvVn+wEyofl/PAhPWmLBbZwi7BEJ7IAZmVe1lZNaMw7WxvQc4AGx7n7bZiHUB4FydiRFLDXIR4J+XNIgvrv8luS4A/FGSFp/2leHX6zo81VmCvvtKGXAtt6YAYEoPXuwvxh83dZDweSxSTd9hzQHAP1zXYqirkIG5bdkGrK4jBbt83U0FwJSJPd9XhB9TdXi+qwTDDyuZdFBd1hQATC9txUOjoenWA8K8XDhv3QyhqvoFQFMA8Gh3IWPELTdK3XYR8xkz9ssX1YxFm87gXm8RY//lALD1H+uWAMByIY/VlctFvFqjwHwzWOYFZR5w1v48wAHgtj8TkpHLmz0X7it/A19vG33ntt8Vt4KGPEBEZqTdTDXTdRkpb2QXKBsaqsGfa318UDJsBOzOxsEu6Sp4VeQKG+zMNbjNAzwHOUTdusCs1QJiEfRnLoDv5lIRARb26AJjShrrJwrrCbOyDBSx1cVdZNwp5cb3cIPA1QkQCsCTSmHMygHf1YW11V9KhLlUBWGXAPDkcvBEQujjr7CILxu3Xy/o4y5UjFUOgHlyGfiuzjCmZ0M8uB90x89URIOFQf4wpNyw9B/cD4ZLVyHwdIMhKZX9myDAF3wHSwCC56yA7kgshCFBMCRYLk5obIGPF4swC4P9wXdxgqmgCIbUNIh6dmNSHeQbfdxFmNWtV07Q0R5RDgB3oBOtDQDP9RXhibNleL+XDJdKjfg+VcfqUWszSrsc4yHCAj8RJtUgmtowWM7AM9XjTvYW4e0rGqaxW9WaAoCJLfn3ND1jad4dZc90hcmaAoApUrl+sD3mnFQxxusSg6lO5mKag8ifSLfYSQx8nayrU+anNl+901OKEiOw9qaORak3ZxqwtUo0vGYf+t27coAc807VHr0ub8/T6eC2djXKI8D072ahEMUjRsHg6Ai+Wg2nPbvA11XWezYFAIc4CHB5jAPKqzuvqUz4I03HQBalol8vM4PPB4sA05lwANj6L4qWAMDWz861bI8e4ABw25+KJiAQqr594bp5U9svhltBh/UAgeDSIdEwyqTgNwMAi3Ky4bR3T4f1kzUb44lFMOsNljKw3t1hvJ4OSMQMAEPABwxGBhJZO4ORgV5hoB+MufnVoq0UhTUbDDBeuw6BtzuEod2g3XMEVCMn7BoMw7XrkI4fBs3f+6oti2dnB4G/DwxXKhnLywEw30kB0YBe0O45yiK8plIVTNm5EPj7snR7Q+pNBpAFfj7Qn7sE8aAw6E7EVRufgLkwsBN0J89CEtkf2pgz7Oc0Nq2Z2kuGD4buVDzbD7UnEG/KyGYXAsLggGprs8anXJtKD3AAuAM9DTUBMLESx46wZ8zJ1hqBHTmfh3410qT/10fG5ELy6kjBJAD5ZJCkUSnQ/+0lYwArR2tiYLQqKU1TADBhZ0rrzWuEdgnVDQdI+QjbV9qo+skF/mL8t5cUifVEfGv6fE+2gV0c1Ge1AWDWngpzy61G6k1TADDVjV4Z48CIzMptf54BO7P1jL17X44BDwWKWR03GQeArf0EARwAtt5Xd0tLDgC37UlrfXxRNG48XLZugSgvt97FuDvLMXxAZ6zbcx6RfQLQLcgDu48lYGi/IGw5dAllGj08XR0YsdP+k0kYGxnCZJI27LuA4QOC4eQgw+YDFxHdLwiBPs74uomptUE+zlBp9ExLd0ifAIR198Uvm2Oh1Rvw4ORwiIV87IpJhKO9DAnXc7Fk2kCcT8zA4bhUUA3uvHv64e9Dl2GGGdNH9caFpExGSDViYBecjL+OolINZo/rg2/WHkeZtnER8fCenZCeU8KkGk9duom+IV5szpBADxw5k4KIPgGM8GrHsQTmaxeFHSP8XLHlFAb19EOPzp7YFZOAwb38mRTkpgMXERbig+5BHvhu/QmrH5Yufq4I9HVh5yCTihAW4ot+3X1YPW/vrl5sPXtjEhHcyQUp6YXo18OXzRXR2x+hXbzw9+HLyMorhZO9DAN7+WH38USMjQiBl5sDNu2/wM7fzdmeneegXn6geuIvVh2FsYH0V+LlMEskMPNuJxC0dnM8k7HWkidr+3eIdjweA6DCgE7gKeyhO3YaEAggHhwG/YVEGFMt0V8ySo0WhgRD4OYC7cFjMBVVlvpRFNVwIwMwGBi45EklrI6X3qsoxVl/MZEBTWNOPovWlpt04iho9x2FWVNJclcVAPPs5TCmZQBCoSWCezkJsukToN64k4Fx6q+LPQtodBBH9If2yMmKiC2BdhGBYqoNNprqBMCi/r2gP3eZRZfFUeEWwhadnoF3nkwC7UHrPy8d4pmw4SY4AGxDZ7b1UDUBMK2HWJkD5Y37EiaCLNL7rWrECDvUVQBhHWlExLS8wE+Ml0IkjAGZjAhlvkzW4aUL6lrTNilia1+HBA9hWAKZX/SVVUQpacxPr2nxzPm6dUcpQk3RzcZYssrI2KobY7TDSFcLQZG1RlqtDZEG1QmA65mkKQCY3E4yN/M6VScFIYbhM0UGVitOlyHpajM795QyEyeDZOVB2wIAUySe7jxI9ohI4YgBnViJ6WxI7YjI4CR8CxmVg4AHutAgorfmKCHN8hWzrA4ixzt7S397kLOA1eKXGz3t9PnyvUV8RxdI5xsoqbDSbTZr1knGwyh3EfbmGhiZFTGaExcBpZHT98O5GuslPXTyJ8kedbbnV+yd5M2C5HzGOh/iwGe+JS1mOouqpR/WLJwDwNZ46fY2JrGYycE12Xg8mOzsYBaLIY87Y6nNbAC83DemDxZPHYh/vLseCyb2w83sYkT0DUR4dx9Mfvpnlir736cnMd3fZW//hR/fmI2dxxJAgNVZYYeziRkwm8xYPG0gPlpxADuPV75QN2Yfk6K6I7tQeYtxegTW7j6P2eP7Qqs14ODpZAbENVodegR7MnD+5epjSE0vQOKNPAbOn50fjV0nEnE+IQtjIrqgT4g3th68hAAfF9wT1R2lZVrEXriBr9bENBoAD+zZCUG+rnh87hA8+8EmTIruCblEhFKNDntiEvHq0rEoKFbhif9sZPNMGxmKmaN6478rDmBCZDckZxQgun8Quge4s70Q4BwSFoR3vtuDjQcvWu2mmaN64ZGZEZj38kqmLzwhqhvW773AwKpIwIdEIoRWZ4SjXIKthy/h+YUjMeGx7/HKQ6ORU6TE5gOXGFB/5eFR6BHkiYWvrcaPb9zHADX5kOzEhTTIpSLMmRCGL/48ip0xiTDVlUZn9cq5htZ4gMCpqagExuw8CLw9LFFdgYCBTUr9pRRg+jwLuwYyEEm1ugSEKaXZVFIJgAVBfjCmZVYCYLGIgd0KAHzBclFDqcmUvszSmQmghgRDd+p8taVWBcAsGptbwMYRRw2E4cpV8J0cWaozgWxx5AAYM3NYf/o7pTbrjp4CpdeJhwyA/vwVmG+tUzJkALQE8AnMuzgx4i2KAIv69oA+PoEBanF4Hxatrkh7Nppg5so5rHmUam3DAeAmu679dawNALf2KmUCHno7CkAAi16MSQe3OdZJxsckLxF72SfW6VOFFobpjmqtBYDJf8SwTaRjrmIee6knMPVNspYxbv9fNwnURos+9HuhUqzP0HMA2MqHzhYAmFjFMzQmEPkVZQ0EywUY5ynEz6nE1G0GsTP/la7Ha92kuKE2wVvGxydXNewcm2pUJrE/V8/GoM8dAUACxAYTcLrYgGgXIdOzDnMS4D4fMfL0JpwssIDjKDch6IKHLrUO5raOvmdd+6Q7ulm+IpwrMmJZkATnS4yM+T220IC+jgJ4Svk4U2hAhIsIXyZr0M9JiBkwneMAACAASURBVNFuQuzKNYDAM+27RG/GiUIj6H5LxufhaIGBaSLTBQSB37xG1lpzALhpT6VZIIDW27tpnamX2QxBSQlEpdYxNdOl04+v34eCEg3iLqeje6AbBvcNxFvf7sbHz01mAFijM2DtBw8iKS0PP284iSfnD4XcToLnPtyMdx6fAJFYgOc/3IK+Id5MvnDwgs9Z1LaxRgC4QKmGVCREWDcfrNhyGus+ehCkxPDfn/fjg+em4INf9sPP0wnjorpj3KPfQm8wQm8wYcnUgRCLBOgW4MHInX5+aw5WbjuNGxmFeGnJaHy7LgY7jl7Bl/+cgVe/2MEiyI0xkVCA716ZieyCUhbBJZDYu4sXnJ3k+HnDCbz52HgUFJfhn59vR3J6AT56bjIycktRVFoGX3dHDO0fjLe+2403lo2BUmPAi59shUwixNtP3IPJT/1k9VIIAI+P6o7CIhUy8krB5/PxzboYkF6zTm+ATCaGVCyEyWhi0fvli0ZiylM/4aVFI6FwkOLTlYdRWKLGji8fxtmEDGw7fJkBXRdHOZZ/vBkvLx4Fkr569qPN6B7ggc9fno6B93/KQD1nLe8Bqq3Vn7FIeknHDrOkEAsELAWawLCgayB0h05A1Ks7q+Wll0PxwL4wJCSxCDBPLGb1ww0C4IsJ4AmFMBtNDHia8grAV9jDmJFdUQtcvttaATDA0pEFlM58NJb1oZpfM13AUaT5lknGRkO7PwaibsEwl6lhoOgxmcEIivQakm/AXKKEsFsw+AoHCwDu0wN6AugmE/ie7uAJBKyGmUA0MYKw1G/OmuQBDgA3yW3ts1NDAJhYYoktNkNthp+MB08JHycLDUyzlyI7jZVQGeYmZC+DpPtLWrj1MS3X5jGSeFHqzbhYarwtctXfWcAklSZ4CrE3x8Akheil/GYj5EnoRdZTygPVt1Jf0jOlSBCBc4pu1oxyN/VUncU8EPB3JR8YzIypl6LD27NIE1jEiKWsjRjZGgATo3Yfx9tlbMr32kvBxyAnAS4rTewM6BlxvFWIHVdsZH+XC3iMIfr9xNrTt122bILkxvWmuq/D9bMFAB7oLEAfRwEul5rgI+VBIuAxMEYRzd05BtzvL0aRzgwxn549MMbz9Rm6Rn+Gqzr/5RAp6DX9dCEBQT7LbtAYgSSVEZkaEyJdhCwTgC62xnuI4C7lMZBJnzMCmBRZpe+Er5Lb9uWwHAAX6oAp3kJcLjEhQWVEhtqEaDcRe5k6UWBk9e7X1SZcVZpwn68IsYVGkGyYkMdjlwq0n4X+YmzK1MNLwoOTmIeYfANCHQTYmdNwNkdV33IA+M74mHu7OWDRvQOxdvc5lgZdptbhwOlkZOaV4KuXp+OVr3ZAIZdiaFggrmcVIapvIExmMz769SD776Ip4fhlyylIRAK8+eh4xqPwypc7GChtrEX29sfU0b1x5EwyBoX6QyoRsjRrArZThvVkEehV2+Pg6CBjQw/pG4C9J5Kw7egVPDknikV/Jw7tgQ174+HtrkDM+esslVpnMLK05UdnRSAkwB3v/7If2fmNI4AiQqm3HpuAFZtj8cyCYWz/owd1QWAnF+yOuYqZY3ozxuUvVh+FRmNglwSUUj5mUFfkF6mYT/OKVHjvyQn44NdDUGv0eP7BYRALhXj9m50NBekrXDmsXxAc5FJMGxWKd3/chwUT+8NBLsGfO86yS4MAH2dcScmBq6MdYs5dx9MLhiHuSjpbA6VOk//UWj3GRYTgUnI2Jkb3gKpMhy9XH4VSrcOSewfip82xbL53n7gHdjIRXv50G7sE4azlPcB3cYTAzxdmjQamwmIW2aVoK0VTiRSK7+F6KxrKgzDYD9AZYCpVwpSTD7PRCFFYKAPQJEVkKlEyEEl96YNJAJTGopRpY34hiyrzKG29VMnqdylCy6K1NTJGqBaZACkRaFEasrns1nuRSAjpuOHQbNtnuXjz9YKJapEpXfmWseh0UQkD7ijncTGa2HxEvkX1yBDy2d5YRDsjm9X90jhsHXw+q3EmAiwC9sYbGZZ9cNYkD3AAuElua5+dGgLAjNHXQQC9yYyBLhRN0iLEXsBS/wgoHciz/kudAPPDgWLYCS3gj/RkD+cZQCXCVaWR6vPU8hAJfV9BZTKzF3h64SYtXZURGO4qwD8vavBEZzFOF5kYo/NYDyE2ZBhwTWXEfiuiTNN9REyvOE9rQl8nIQ7lGpge8dliI0sL31EPaVVjTphSK//VXYo8rRluEh7+TNNhmo8Iq9P1iHIR4FwJRcqs862tAXBj9tHUthwAru45WwBguqShrAfSZaa0XXcJH3FFRjgIgVydGXYCMPBLhGX02aGofUPp9Q2dL2UCEIs0ybzQVTqNaVkHD6UGM0shpnRiupCimn0qrNCbzSxCTN8BJA1DfdqDNDCtjwCJgMdjgJdKN1RGM7tEIL+RdBld7NAlw5F8AyvbIP+RXzUmQMzjsb3R/uliiC746AKNLuucRTx2IdeYfXIAuKGnj/t5cz3AF/Dh1T0YOUnXYWhkTW9z5+b6cx7oSB5gdcJOjtVqjBvan7BnV5iLS2FMz2qoKffzduIBDgC3k4OwxTIaAsAulOpqBBxElP7KZ6l9F0qM7OWWAGxj0/qoNpHSZqmv0gD2AkylMRRxtcZ6K/goMdALqeUFU2cEe0mlNDR6GT9fbGIAMrbIEoks0AH2QtxiKW54Di8JjW9iL7eU9kjrJPBLYNoEHpKUtksdCVUImB/pko5APNUVUqSM0ivJx/TCbY1xANgaL7XvNrYAwDV3SEDMykeofTvnDl4d3Qs0tfSPA8B38MHXWLqDuzOil83Gke/XoSQ7v91srOuwcPSePAKpsfE4s3Znu1kXtxDOAx3dA5IRkawWl0WMObtjPMAB4DvmqBpeaEMAuOERuBZt7QEOALf1CTR//pYAwM1fFTdCW3qAA8Bt6X3bzq3wdMWopx/A/s9XojizcbWztl1J5WjBkWHoMmwA7N2cUVZQjMxL13B+836W/cAZ5wHOAy3sAZGIEWxZnbvfwsvhhrfOAxwAts5Pd0QrYrvMnbcAJqn0jlgvt8jbPcDTqC06wCUlVruHGE5z75sLo5OT1X1s2ZBLga7uTQ4A2/Lp6hhjcQC4Y5wj7aI9AuChD89E0tE4DFk8HUe+Xwuf0K44v+UATEbbZTl1nBPkdsJ5gPMA5wGAA8Ad7CkwODtD5+kJs6Bu4qMOtuUOtB0zRHl5EOfkNO4mkcdD0chRUPcIbRNfcACYA8Bt8uDdQZNyAPgOOqwGltoeAbDYTgqxXIZxLyzBoa9XoyAt0wJ+uQBwx3nwuJ1wHuA8YFMPcADYpu7kBuM80DYeMIlEKI0YAoOLi4XSuxVNcewYRDnZrThj+55K1bsPSgdHtO9FcqtrVQ+I027AZeeOVp2Tm8z2HjDKZFB4uWHM0lnY+8N6FLejGmB7Vyfc8/gc7P9lM/JuZNp+8x1tRJMJArW6cZfNHc0H3H44D9zFHuAA8F18+NzWO6AHiEGstY2rM6vu8bY4g9Y+c26+xnuA+5w03mftpAdlVRWOGQeToxNjAZ/dSYK16VrGmt5ejFQU5neSYGOmjmmIc9awBwSFBVAcOgBpenrDjbkWnAc4D3QoD3AAuEMdJ7cZzgOcBzgPcB7gPMB5wBYeMAsEKBkSBb2HB+Rn4yD6f/bOO76qounjv9yb3nuvhEBI6BB6772DIEoTBRQUxS5WVER9REVFQFFAqnTpvXcIkB5ICOm993bfz0xIXkqAmxhCkNnnDx9yz9nd891T9jczO5uSAlNTQ/SaNgoHl9U9D3C/mWNx5I9t4gF+yOCT2UKlqYkiS0vkNm4KZXo6TE4chUaJGA5q4rmROoTAk0BABPCTMErSRyEgBISAEBACQqBWCeQ7OyOrTTtYbtsCjaIibrsurgGmfhlamVWsAU6+EV2rnJ7kxkq1tZEybAT0AwNg4O/3JF+K9F0ICIEqEBABXAVYcqgQEAJCQAgIASHwdBBIHjYCxmfPQDsutuKC66IANneyRWF+QYUAzk5OQ0FOLlTV3bj66RjeiqsstLbiHBoW27c9ZVculysEnl4CIoCf3rGXKxcCQuAREXC0NsFnL/fFiUs3YG1piA7NXfHj6uPo26EhFBoKnPOLRH1nC6g0gJiEDOw+EYKVX4zF/N8P4WZcGl4d2xHp2fmYt+wgfv94NM4HRuG3zefQsbkrpgz1wa9/n4ZPYyfYWBihsLAYSzefRfumLjh8PgxbvpuA0W+uwqL3hkNDoYEdRwIwuk9z/LDmOIb3aAwDPW18t+ooVn35LF76dCM6t3DFkYvhmDWuE7YcuIqtRwMfERWpVgg8WQTiJ06G5bat0ExPq9MCuOuMsUgKj4Jnz3YI2H0CFm72OLNiu2yDVIXbLWnMWFhtWFeFM+RQISAEnmQCIoCf5NGTvgsBIVAnCejramHrd5Mw95c9CApLxNyXeuGndSfQw8cDu08F4/ePx+BqaCwsTPXxz9Eg5BcWQVOhgZaNHBGfkoVLQTGYPLwNPl96ACs+ewZXrsXho1/2orG7LZZ/OgYT5q7Dx9N749n31uCrVwdg4epj6NKiHvaeDsHBJdPQ7+VlWPrRKBy9EI51ey9jzfzx8AuLxyeL96GFpwMauVlh9nNdsP1wANIyc/Hn9otY9vEovPndDly9Jhlk6+RNJZ2qdQLxk6bAcutmaKanw9TOirM+G1mZocdrz+PwotXIiE+GsZU5MhNTar1vtzeoa2SAXnMmQcdQH6rSUpxZuQ2x/tcfa5+etMaTxoyD1Ya1T1q3pb9CQAhUk4AI4GqCk9OEgBAQAvcj0MDFEpOH+MDO2hizvtzKAvjTJfvww1tDcSM2DRlZubAxN8KOE0Fo3sAe9tbG8A9LwICOnli84RSeG9QKtpZGLEi/fX0QzvhF4pcNp9Ckvi16t2uA3LxCONuZ4npUCjxdrfHNyiP4dHpf7D4ZjLcmdsO+0yFQaGggNSO3QgAv33oOzRs5wNbcCIvWnsDyec9g8tz17Kn+bOl+DO7iBTMTPbz42UYZWCEgBADcLoDd2zeHobU5bpy5wgL4yM9r4NCkAfRMDHFh/ePf4src2Q4dJg+H75YDiLkaKuNXRQIigKsITA4XAk84ARHAT/gASveFgBCoewS0NJVo6emAK6GxKCwuYbEbl5zJ4pPE7uXQWFibGSIpLQd2lkagnZOiEzP5/yel5sDVwQxG+jq4FBwDD2dL0A464TEpMNbXQeP6trgYFAPKZEpt+F2LQ35hMeo7WyI7p4A9up5u1uxFtjA1QHpWHpxtTREWnYJGbtbIzM5HbHImGrhYISQiCQ7WJnwOiWvf4LL+ShECQuBOAWzj4YL2U4Yjzv867Bp7IC7gGhybeSL44BkE7DnxyHDVc7SAkZ42cvMLoaerjaAbiSi6zzOqpaeDoryCR9aX/3LFIoD/y6Mr1yYE7iUgAljuCiEgBISAEBACQkAI3EXgdg8w/URrbL37dy47SgUkXb+Jk8s3o6So+JGw69LSDU42ptBSKGBlboj9566xYey4741H0t7TXKkI4Kd59OXan0YCIoCfxlGXaxYCQkAICAEhIAQeSOBuAUxJ5bz6dELDHm2QEBKB039uQekj3DuWljOs+OcCXhnbEXEJ6Vi//yr6tPXg/0qpWQIigGuWZ03WRst8KHljSEQisvMK71t128ZOMDbQxdFL4SgsenAkE+XT8A+Lr8luYmg3b+w9FcIRWeoWYwMdfPv6YPy0/iSMDXVxoprGrWmj2uHs1ZtITM3B2P7Nseqfi5g0tDWuR6bAyc4UejpaiIpP50SZw3s2xq8bTmNwVy9sOxLwwK6aGeth0hAfUF4TMrwduxh+x/GvjuuE9XsvIyE1G9NGtcepKxHIyS2LQgmPSeX/GuhqwcvdFucDotTFUivHiQCuFczSiBAQAkJACAgBIfAkEbhbAFPfFQoFGg/qgqB9p1GU/2jCjWmpA008aUL59/4rmDjEB0nJmdh7OhQdm7th06GrLATSs/KfJJx1uq8igOve8NAuByvnjUUDVyuUlJaipESFGZ9vwqHzlSd4mz6yHVbv9kVeQRGeG9CSl//kFxTB3toE/xwLxHP9W2D/2Wvo2sodN6JTeIkQibSTVyLQ3ac+nunTDN+sOIzJw9qgoLCYhdvaXZfRu2NDaCoVSEjKREZOPrq0rIePFu9DZk4+vpk9kEVnaGQSDPV1sOdkMN6Z3ANXQmNgbWaEzOw8eNWzQWZOAf7cfgHvT+2BpZvOYlAXTxjq6+Kk7w3Mm9kP2w75o3tbDwyatRzZuQV48/munByTklI+0685ftt0Fn07NoSNuSEiYtLQ0M0KsxZsRX5Bmdhe9fk4lKpU8L8eh64t3LBqly9Hi6zefQkHlkzH5I/X493J3bHjeBC+mNkfs77agv4dPTHnu3/4fKVCAy+P6QjKX7Js81neMeLM1Zv8zmlcz4b78PvWc5xjZOU/F9GpuSsUSgXcHS0ADWDPiWBMH9MBqek5fH5xSSkvuaLfSRwP6NyIk3PS3+tKEQFcV0ZC+iEEhIAQEAJCQAjUGQKVCeDa6Nzs8Z3x9uTu920qL78Iq/65gE+W7K+N7jwVbYgArlvDrKGhgU3fToCOtiY+/HkPG3yGdfPGpGE+6DZlMRLTsu/psImhLrq2rMceyGaNHFBUXIrYhHTeLnDPyRBYmhugeyt3fL3yKG//d+JyBAZ1aoTtxwLx/pQecHeywJWQWBbMFwKj8Pr4Lvj0132YMbYjKK/H29/9g50/T8WRC2HYtP8qi8nPZ/bDT2tPgjyhSqUC6Zm5nG/j9NWbeO+Fnth5PAj1HS1gbqqPmzGpGNTVi3dnoBwctJ7f2swAnVq44a3vd+DtSd0x7r3VaOXpgJef6YCZX23F928OwTs/7sJbE7qyF5We+yYN7NHG2xEzvtyMiNiyLdrmvdIP9ezNWATHJWbiw8V7MXV4W3i4WKFtY2c8N3cNJg5shath8ejVxgOmRrp8TSPfXMnnezhZ4Of3R+LndScwqIsXnO3MMPi15exJLxfAbg7mzFRbS8ki/fVvt+Ob1wdh7S5fPDuwBeo5WvJWioO6euO7lUcxd1ov3IhNxZ7jwejZzgMzvthcp24yEcB1ajikM0JACAgBISAEhEBdIPC4BDB5al4df2ut8X1A7DgaiJfmScb2mrpPRADXFMmaqadFQ3usXfAcOk74CSmZuRWVrp0/Hjdj0/Duol33NOTj5chi93JILFp42iMyLp09kIVFxfANiYWhgQ4auVghIi4dWpoKXAiKRufmbjh++QZ+fHsYUtJzEJOQgQ4tXLHvzDU0rW/LnmB9fR1oKRX4ePFeLJg9CH6hsSyCHW1MObx41Y6LmDqsDXtEz/lFYmj3xuzZJfH5z9EAzJnQlb3SK7df4N+uRyWjZ5v6yMotxNZD/hjduynmLTuA+a8OwKYDV3kHh1F9mmLLIX/YWRqzd5a8qD7ezthyyA8NXa3R2N2GjQDr917Bzbg0vDSqHa5HJsPMSA92FkYIDE9Ej7buHCXSqJ4NJ7qkZJpLNp3BkC5e+HP7eRbNmw/6we96PHLyCrHonWFISMnGOf9IdGzhyrtQUHF3MEfv9g2QlpEHRztTXAqMxrj+LXjXifpOlnwNI3s1YcPBV78fwtQRbfDP0UAM79GEw9ZPXbmJORO74rUFW1FSSuk760YRAVw3xkF6IQSEgBAQAkJACNQhAo9LAH80rTemj27/QBK+QdEYOGt5HaL1ZHdFBHDdGr+BHT3xwbRe6PniEhaP5eWT6X3g7W6D0W+tuqfD5IEl8UhZ0jU1FSz4NG4dRSHU5f+icOaSklL2ltLx9F+lQgENBaAqpWUOGlCpVBW/lzdE4bt0PNVNnlDFrcpJ1JFIpfqpHfKslt4SeuX/pvroOBLe1D9qjwr9Tv+f6i4/T4WyflGhesrbozaoDvqJfm/bxJnFJdVNv5VrS+oKXfvt5xEIumYqCg1FWbtKBbzqWePazWRet0x10BKP4pKy/pWHK5e3R22T95f+Th56+jvxKlURCwX/m+ql36h94lg+HnRt98te/7juPBHAj4u8tCsEhIAQEAJCQAjUWQKPSwB/MbMfr0N8UIlLykSrcd/XWXZPWsdEANetEbO3Msbh32Zg5vzN2H/mGnfOyswA276fjEVrTmDt3sv3dJgkI63rTU7Puec3Fm7FZaK3uqVMvFZ9DSsJQeobCdSy/97bB+pfeeIuEp9lgl3KoyQgAvhR0pW6hYAQEAJCQAgIgSeSwOMSwN++MQjPDmj5QGYUsug59OuKiTJ5X8b2bY5jlyhLqwZ6tfPgzK9bD/tDX0cLerpaINHco0199u5Q+OLALo3Y47Nx/1WYGupyGONvW85hYOdGHEZKSYSeHdACf2y9ACcbE7Rr5oKgsAR4uFhyxloKMTU31sdZv0h4uduwB8hQj/Yvj0ZnWouZV8DhqhQKGhiWAB1tJS6HxHG9rvbm6OHjjj//uQB7S2MODb0UFI2mHna8FzmFaP4LrVLl+00EcJWRPfITaC08hc6u3HYBkfHpHOarq6OJrlMWVypyKXFTdHw6/MMSWGRS6LOeTtke2vQb3adJaTlQKjXYc0meVhKdtM64sLCYQ5jLPca62pocFqylpeTr1NZUcuInSqKlra0JWofvZm+OhNQs9mzSvUqeUfIuU9HV0eLzSdi62ZqSOxRJadkcokzXQnXQOlr6vYm7LZztzbCfMkgXlaBZAzv4Bsdyv8j7TXWWC2TywhroaSE7t5Cfb3rmGrpY4eq1eH7G6Vq1lEq+/rrmcX3kN0wVGxABXEVgcrgQEAJCQAgIASHw3yfwuATwoneHYWSvpg8ETCGLzUb9D1m3thxxsTPDj28PxfajAViz+zKaedhhWI/GnBXXztwQFmYGOO8fhVnjOiH0ZhLOBURh6vA22HI4AAfOhHJY6YJXB+LnDScxa2xHfLPyGAuFbi3rYc/pUJjo60BHRwvdWrvj6xWH8fbEbvhs2QGs+fJZBIUn4vPfDuB/cwZj7e7LvF3KO5O7YfvhQDRvaAelUok5E7th477LWPz3ac68+/Lo9mje0AHz/ziEN57rwtvAJKRkYf/il/DF74dYuNdmEQFcm7TVa0tHSxOdWrhiwuDWnBV917EgdGzhxsYWCoEOj06pqIjCbmmt7ZkrETA10oO+njaOnA9Dn/YNsGa3L4Z294ahrjav+3WzN+PQ3BaeDvhrly/aN3HGvrOh6Ne+IQtXEpHxKdkspru0qgff4Bg2+NDWSTn5hbxGlkQ2bXtE9Xg4WyAiOhU7TgSjT7sG0NHRRHRCBmISM0B7eetpa+Go7w2kZuayoYmSUtH6XVp7S+HLbzzfldtIS8+BtaURrkUms7i+EhrL7ZB4p8ReDZwtWfhGxKXB2FAPBYVFbNQaP6Ale8mLiouRm1+Mtk2csOmAH+JSstQD/ZQeJQL4KR14uWwhIASEgBAQAkLg/gQelwBe+tEozsT6oELerbbjf+TkOFQmDW4N7/q2cHc0x8tfbsHyT0bjg5/38iS5RQN7GBnqYfuRAMx7pS+vzXvvx91Y+OZg9hx9u/IorwVs6enAk+31uy8jMSMXPdu4IzI+gwVF4PU49OnQEDdiUvHdX8fx5cx+nJ324NJpCI9KwRe/HcSXrw5AQFhZfW8815nFcK+2Hujcqh7+3nsFbZs6Y/uRQFy5Foslc0chKiEdl4NjWEh88NMe9gwf/+MVbDzoh/m/HfxX4apVva9FAFeV2OM5nsKgl8wdCUMDXUz7bCNnGS4vk4b64NzVm4inhFFejvC/Hs9bE4XcTOL72tXWFJsO+XPW5bTMPI5QaN7AnrM5d23pxlsVOdmYIpgMRP6RLGZTMnJ5O6LQyGT4eDmxsK3vZMH3aPOG9ohPzkLHZq6o72iOXzaewcgejfmZPB8YDQ8Hc1hZGvGWS0UlKt42ydJEH/ZWJjgbEMlbGkXFZ+CFYT64GZ+O3ceD8O7kHjjtfxNJqTmcYGrjwauYPMSHs0k/07cZe4IXrj6Ob14bgGOXbiAzO5+f+4zsfCSm5SA7pwDOtqaVhog/nhGru62KAK67YyM9EwJCQAgIASEgBB4TgcclgGnv017tGzxEAJeg2wu/VGyDMm1UOyzZeAYzn+nIoZ+9OzQAVBp4ad7f+G7OEPZqvTJ/C14c3pb396QtYUh4WpkZ4tUFW1nk0rpL2ruTwqNpkt69TX0s+OMwZj7TARcDoxGbnIkR3Zvg+7XHOevt0s1n8b83BmH1Ll9MGdYGyWk58Kpvgykfb8CQrl44dO46i+rM3AKc8L2BKUN90L+zJ+9pamtljLW7fTFhYCv4hsTg2zmD8cfW8+jZtj709XQw+aP1HCJaW0UEcG2Rrpl21sx/Fl/+dpA9pOWlX4eGLApnj+uI6MRMbDsawHvhRidmoHMLN34GKFKCMkNHxqVh40F/DOrkiX1nr2Fcv+YIjkhk7yttpeRqb4ZfN57lfXEpjH/KMB/2tlId9Kws334B7o6WeKZPExarV67HoadPffiHxXMmZRLdxvraGNGjKfLzC7H7TChy84tgbKADCxN9BEcksVeb+vbta4M4E/X2o4EY378FAsMT4GRrwu38sf0CC2AHKyNcCo7lrNTtmjpj5Y6LGNipEUdzdG/jjkPnwtC5pRs2HfTjZ5qyVEt5MAERwHKHCAEhIASEgBAQAkLgLgLxEybBcvtWaKan1yqb/h09WYjSBNjUWBemRvq8byf/20iP1/3OW7If/xwLrFZSnlq9mCeksaTRY2D194YnpLfSTdqWqOhWVuPq0ujXvgGHIcckZVa3ilo5j7ZMOusfVasGoVq5sMfciAjgxzwA0rwQEAJCQAgIASEgBISAEBACQkAI1A4BEcC1w1laEQJCQAgIASEgBISAEBACQkAICIHHTEAE8GMeAGleCAgBISAEhIAQEAJCQAgIASEgvZohMAAAIABJREFUBGqHgAjg2uEsrQgBISAEhIAQEAJCQAgIASEgBITAYyYgAvgxD4A0LwSEgBAQAkJACAgBISAEhIAQEAK1Q0AEcO1wllaEgBAQAkJACAgBISAEhIAQEAJC4DETEAH8mAdAmhcCQkAICAEhIASEgBAQAkJACAiB2iEgArh2OEsrQkAICAEhIASEgBAQAkJACAgBIfCYCYgAfswDIM0LASEgBISAEBACQkAICAEhIASEQO0QEAFcO5ylFSEgBISAEBACQkAICAEhIASEgBB4zAREAD/mAZDmhYAQEAJCQAgIASEgBISAEBACQqB2CIgArh3O0ooQEAJCQAgIASEgBISAEBACQkAIPGYCIoAf8wBI80JACAgBISAEhIAQEAJCQAgIASFQOwREANcO5xpvxdxEH2mZeVCpVDVe94MqVGhowMnWFFqaSoRHp6C0ltuv1YuVxoSAEBACQkAICAEhIASEgBD4TxEQAVyDw2mkr4PFH4zAsk1ncTk0Flk5BSwUjQ10kJKR+1CxOG1UOyzZeEatHv3y3nDMWbgDeflFah1fEwfp6Wjhj0/HYNx7a+4R3ppKBdbMfxYf/bIX16NSoKGhAT0dTWTmFNRE0xV1KBQaqOdggRsxKSgprV3xX6MXIpUJASEgBISAEBACQkAICAEhUOsERADXIPK3JnbFxaAYHDp3/b61agCwNjeEpZkhElKykJyeAxJ15NGd9UxH/LLhFAqLS5GWmct1mBjqwtHGBJnZ+YhKyKio924BbKinzZ5ZkoQRManILyy+ow/GBrpwtDVBTm4hohMyYGKki9SMsjbuLjramnC1M4NSqUBUfDqycgtAAtfRxhRfvTYAry3YiqLiUqTe6iOd72Jnhl/eH46Bs5bf99r1dbXgam/O9UUnpIOcxxoaAPWN/uZobYK0rDzkFxRDS1OB3NvEPR1nZWaIxNRsmBrpISObvN9lTdGxLnbm0NZSIjI+Ddm5hfx3bU0l3BzNUVqqwo2YVBSXlFb0jcbA2syQDRNxyZk1eBdIVUJACAgBISAEhIAQEAJCQAjUVQIigGtwZL6a1R/vLtr9wBo/eakXWjRyxOWQWIzs3RSTPlzHHtNv5wxGUw87FpxBEYmYu2g3RvVsglfGdsSR82Ho2todf24/j5U7LnL9twtgJxsTrPvqeZzwDWfPaxMPW4x5exWybglBZxsTrJg3Did8b8DDxRJBYQlo29wVA1757Z6+GuhpY+M3zyP4RhLy8gvRsYUbxr7zF7S1NfHD20P5fPot9GYS3vtxV8X55B0++vsM9Jm+FOnZ+ffU613PBn99OQ47jgbCy90WO48FYvn2C9DX0cKP7wyDf1g8WjVywPajgWxEIGPA6//bXlEPiePfPx2DvjOW4a/Px2LqZxtZ5OvpamHTNxNwLTIJOXlFLKjfW7QbCoUCKz57BnFJGTAx1IOJkR4mfLgWhUUlaOxui/mv9sfFwGj0bt8AE+auQ1h0Sg3eCVKVEBACQkAICAEhIASEgBAQAnWRgAjgGhoVEwNdTB/dDgv+PPLAGls2tMeVa/EoKS0FhUzPHt8Z85Yd4HPentgNX6/4//ObuNsiNCoZBYXF7M38YmZ/vPX9jjsEsJmRHn5+bzimzduIxLQc/s3d0QIfvtgTM77cAgsTfSx6dxhe+PTvCo/vxEGt8Ez/FvcIYEN9Hfz20SgOYw6NTOa6LE0N8Menz+CFTzYgO68Qi+eOxMS5ayu9xjbeTpg+qh1W7/bFwdu84OQ9nvdyX3y+7CBy8gvZU7twzhAs3XwG124mY92C57Bmty/W7b3M9dLxJMJnfrUV0YllXu+RPRojLDqVQ8vLBTAd9/snY1iIh8ek8nFKpQbof9+/NRRLN57G1evx/PeBnRrxf3eeCML6Bc9h1oKt7E0mjzx54CWcuoYeBKlGCAgBISAEhIAQEAJCQAjUYQIigGtocFxsTDG4uzd+WnfyoTXq62pzaLORgTamDG2Dd295Uu8WwFSRjpYmTI10QeJ00pDW+PCXvXcI4EGdG7FXc9uRgDvaJQ/qtqMBaNPYGfFJGThx5WbF7zbmhvhj3th7BHAjN2t0aVkPSzbduQ55bN9mSMvKx/FLNx4ogKkBU0NdfDKjL3JyC/DtqqOcqKtXWw94ullh7Z4rFX3wdLWCm705Nh/0wz8/TsGQ15Yj57aQ5+6t3eFgY4K/dl7icz6Z1hufLTvA4czlArhTCzcW+3f3l67vjee74OsVRyvas7Mwwstj2uPl+VuwcM5gFtzkaZYkXg+9XeUAISAEhIAQEAJCQAgIASHwnyEgAriGhpKE6vsv9MDHv+57YI0vDm+LLq3cEHA9Adejk9GuiQveXFjm1b1bAPf0cceLI9sh+EYCrkelcoj02z/svEMAvzCsDbYe8q/wlJY3PqJ7Y/iHJ7D4XLb5LIqKSyr6RSJ1zYLn7hHAPt5O0NXWwnHf8Duugdr1drdlkf0gD3D5SeSZbVzfFlOG+ODVb7bh5Wc6oH1TF157XF7I63rgzDWc9L2BX+eOxIQP193RJmWb/vDFXvh06X4WueP7t2ABTKVcAI/r3wJnrtzkkPHbi7OdGb6ePZDX/d7eXnZOAXvbyfgw5/musLM0wuvfbmfPthQhIASEgBAQAkJACAgBISAE/vsERADX4Bj/+PZQvPX9Tg5Zrqz0bd8AXvVs8OO6kyi5lZDpi1f64YOf99wjgOs5mOP18V1Y8OYVlGV6fm9KD8xffoj/f/ka4NG9miI8OhUnLt+4o8mXRrTFvjOh6NnWA/tOhdyRQMvW3BDLK/EAk9Cl/pWHIpdXOLiLF2d9PnQ+TC0BXH7e0g9H4ZX5WzC0qxcoYfPmQ373YClfAzz1s7/v+e3NCV15zfOr4zqxJzj4ltAtF8BDunojPSuPr/P2Ym9ljDF9muH71ccfOLpN6tvi85n9MeurLYiMT6/BO0GqEgJCQAgIASEgBISAEBACQqAuEhABXIOjMqZPU3Rs5oa3Fu5A4W0eV0pMRQLypZFtcc4vEpdD47hVWwsj/PjOUIx5+y/+9zuTulWsIW7t5QgKE/5rly//ZqCrhY3fTkT/mWWJq8oFMGVr/nxmPzzzzl8oLi7LckzZlld8NhaTP16Ppg3sMLpXM8z57p+KcF9KrjVlRNt7PMC0Xnj5p2PwzNt/VWSRprXHOxe9gCmfrEdKRt59BTB5bGlBLYUoU6Fr/vndYXjlq60w0tPG+1N7cnKq8n2LKXNzSYkKutqanASrMgHs4+WI0b2bobCoGHNvhX5T3eUCmLJj07lDZ/9Z4eEu335p5bxxmPTRugrvLnmcqVD/lAoFr8GmMnlIa4TFpOLYxTu93jV4W0hVQkAICAEhIASEgBAQAkJACNQRAiKAa3AgSFgN6tIIQ7t541JwDOISM2FraQRLMwN8tfwwnO1M8c3sQdh08Cpv5UNijETwh4vL1vXOGN2esxhTqPCxSzew7KNRvKVSfkERH0fbEn3+28E7BHB+fhGGdPNG3/YNcfJKBCeQ8vF2xNJNZ3H1WhxvEfTas51haaqPS0Ex8HSzQXpmLvp1blRpFuiOzVwwcXBrrou81LSGeNNBPxy9GA5au3y/EGhXezPMndoLxy6F83ZDnZq74cDZUGw+5M/9HT+gBTq3qIejF8J4yycPZ0t8vuwAb3V0PwFM17Llu4n4ZsVRrre8lAtg8rQP7upVdu2Xb0BXR4u3Z1q18yJaeTpw6PXRC2XnNfe0x/d/HUdUQjp+fn8EzvtHMaseberj5fmbea2yFCEgBISAEBACQkAICAEhIAT+2wREAD+C8SWvJglHEr6xiRksPMs9wsYGOujSqh5iEjJ4KyQr87K9banQOmISZLRHrt/1eGgpFejm446iohKcvHITxoa6SEkvy/TsYG2MuKSsCq8uhTW39nbidk5djrhjXSv5Pr3dbeDuZImg8AQWnfNfHYDn75PNmdbIdmjmyhmSz/pH8l65VMjL62BtwiKyskLn0XVTludz/pFIupWVuvxYZ1tTtPB04P2Pz/lHcd+pTgpZLs/2fHe9JNwzcwo40Vd5of2OyUhQ7k2mBFd07bn5hTh99WbF/sGUIZsSZeUXFuHs1Uhk5hZwFdRP+ntuXiELe0mE9QgeAqlSCAgBISAEhIAQEAJCQAjUQQIigOvgoDzqLo3q1QRGejr4458Lj7opqV8ICAEhIASEgBAQAkJACAgBIVBnCIgArjND8Wg6Ql7QKcPa4KzfTU7O5eVui2YN7Hjv3ILbvKqPpnWpVQgIASEgBISAEBACQkAICAEhUHcIiACuO2PxyHriYGWMET2b8F7CFwOjcPDcdZTcSlb1yBqVioWAEBACQkAICAEhIASEgBAQAnWMgAjgOjYg0h0hIASEgBAQAkJACAgBISAEhIAQeDQERAA/Gq5SqxAQAkJACAgBISAEhIAQEAJCQAjUMQIigGtgQAz0tPHcwFac/ViKEBACQkAICAEhIASEgBAQAkJACFSdwAnfG/ANjqn6iVU4QwRwFWA96FBNBW0aJEUICAEhIASEgBAQAkJACAgBISAEqkOA0hQ96i1KRQBXZ2TkHCEgBISAEBACQkAICAEhIASEgBB44giIAH7ihkw6LASEgBAQAkJACAgBISAEhIAQEALVISACuDrU5BwhIASEgBAQAkJACAgBISAEhIAQeOIIiAB+4oZMOiwEhIAQEAJCQAgIASEgBISAEBAC1SEgArg61OQcISAEhIAQEAJCQAgIASEgBISAEHjiCIgAfuKGTDosBISAEBACQkAICAEhIASEgBAQAtUhIAK4OtTkHCEgBISAEBACQkAICAEhIASEgBB44giIAH7ihkw6LASEgBAQAkJACAgBISAEhIAQEALVISACuDrU5BwhIASEgBAQAkJACAgBISAEhIAQeOIIiAB+4oZMOiwEhIAQEAJCQAgIASEgBISAEBAC1SEgArg61Co5R1e7BGN7hkGhUYL9513Q3CMZVqa50NMpxcYj9TB79FX8fcQdl0ItMKHvNaRkasPJOheayhLkF2giPUcLZwLskJSug1YNk2FiWIBJ/UKw+oAHouON0alFFC4E2eCUv20N9ViqEQJCQAgIgdok8GPrY/g9zAvxefrwMMqEuU4ezHVycSXNGl7GqejrEIEVYV5oaJyOP8MaYbTLdayJaIAhjuE4l2SHAY4RKFYB2hoq/BnuifcbX0B0riEC0i3gbJCFcyk2aG2eiP1xLmhokoKmpim4mGKN0CxTPO8Wgu0xbhhgH4HCUg1cSrXB5TTL2rx8aUsIPJSAsp4zShOSodXZB6r0TJRm5aD02g1odSr7d5FvALS7tUfh8bPQdHOCKq8ACkc7FAddh6ZnPahy8vjfqsRkQEcHxZf9oWzkgZLQcKiyc6GwsoCmpztKUzNQHBBS0R+lmzM0TI1R7OsPhY0llPVcoCosRPHVIGg29YKGpiZKrt+Asr4LUKpCcUAolN4NoKFQcD2arZsBBYUoOn3xodcoB1SNwNtj/fD1uibQ0ABeH+2H7zY0weyRgUhM18OWE854d5wfYlN1EZVoAN9QSzjb5OBskCWe73MdF0MtERhhyg0a6Bbj1ZH+yM3Xwg+bvPlvGgAGtI+CvUUubiYYIiHFAL1aRyM7XxN7zzmgRf1UaGmV4O8j9TC4fST+OeUMVdW6L0fXUQIigGtoYJ7rcx0n/WxxI84QmkoVXhgYjCXbG8FApwSzRl2FqUERzgVbY89ZRzzbMwKp2Uq42mZjxZ4GmDwgBCkZOjh0yREJabpo55WII5ftsHj2Kcz4vgNa1E+DUrMIIZGmyMrVrqEeSzVCQAgIASFQmwSWtj0Mv3QLbIp0h6dxOky0C3E22RrphTooVikwr9lpvOPbEc3MUpBZpIVJ9YJxJMERzgaZuJRig4xiTUTmGMHNMAtm2nnobh2L1REN0ck6BlY6+TDVLsS3Qc1hpFmMpmZJcDPIhJdJKhYGt8BzbsHILNLGsuveKFHRtE+KEKh7BJQN3VEamwDNxg1ZTGo290bJjUho1ndl0akqKIRmU09oGBpClZ6O0oQUqDKzWaxqd2uHwiNnoOndgI/V0NWBVpd2KE1KYWFLRWFuAs2OPii+6MftlBdqT+Fgh8JDJ6DVtiWKTp4HVCoonOxZVKtS0/hQrZaNWWyr8gtYlBcdP8fiWKtPFxTuOQKUltY9qE94jz6ZfBGbjrrDQLcInZvG49t1TTCofTSOX7VDRq4S43qEY83BepgxLACHLzrBxjyH59sfTriEgBtmWH2gPhPQ1irFj6+exLHL9lhz0J3/RvPwjk3isHq/B/+b5ttZeQpEJRphwfTTOOVnj7RsHYREGaNTk3isPVifbgsp/wECIoBraBAnDwjF4Uv2iIg3hJamClMGlAlgY/0iTB0UBGvTfBy5bM8CVkNDA9Zm2fzghcUa4Vq0KbzdUnApxBoxyfrwaZiM4342FQK4lUcqbC2z4HvNErHJBjXUY6lGCAgBISAEapPAkjZHsCCgFca4XMP5FBuYahcgIscAETkmyCrSrhDAVrp56GoVh4JSBXrZRWFPrAticg2QVqiDqFxDeBhlQF+zCGOcr6NYpYHlYV4Y4HATxpqF7GEuVSlYALsYZOFwvCMGOUTAUKsQ2cXaWHLNGz4W8XAzyMLamw1q8/KlLSHwUAKVCuCwm9Bq7oXi8EgWrUo3J0BDAaW1OYqvRdxXALNgbd0URVcCgaJiQKGAVqumUOXlQVVSAhV5l6PjoKGnC60ubdlDTGJb6eGGomNnywQwtZWehdK09DIB3K4FSmMTURKXAA1tbfYOFweGgNyC3NaJ8yzGpdQcgf5to9DCIxUZ2VoIiTbFwQv2mNw/FL7XLeAXbo4x3W6wAH55WCD2n3eEvWUOdLRLUN8hA95uafjodx+kZOqgr080SlUasDXPZS/wpmOuqO+QhbZeCVi9v0wklwvg2BQDvPfcZfhdt8A/p50wvncYCgqU+OuACOCaG9nHW5MI4Brir6NVihcHBePYVRvEJhmiT9soBN4wY2vVmgMemD4kAL9s88Y3L5/Cx7+3Q7P6iXCyzsGGQ+5Iy9aGvUUeBneMQFiMCeJS9dhq9dVLF/Du0tZoVi8Nrg7p7AEOvmlWQz2WaoSAEBACQqA2CXzd4hTe9e2AfvY3UQoNaGqokF6kiYQ8A0RkG+OdxhfxuZ8PdBQl+MnnCN642AUv1A/A2WRbBGWaYYp7II4nOmC4Uxg+vdoGk92D8AeL3wjoKktwKN4RY11DsCrcC54mKXDUy8GuWBe0s4znsOpjifboYh2DM8m2cDPMxMbIskmfFCFQVwgo3V1RmpAErTbNURqXSG47FAddg7ZPc5TGJ7IIVjrZoyQ2ATojB6Bw/zGosnOAwiJotW9V5jVu6I7ikDC+JBLLJZGxQEkJoNAo8whfj4CyTXMUn76E0rgEDl8uCSavbj6ofTpWQ0uTvbzUB81WTVEaHQtVVjaU9VyhSs/g9hUOtlCYmaAkKhYaxoZQujqh8PAp7ouUmiPQtXkcO4/I82qoV4TjV20xuV8owmKNcS7YCq8MC0R4rDGKSzVwMcQSLrbZsDbLw7YTLrA1y0OnZnG8FHFElwh2InVuFofYZP0K0TvnGT+cDbBFTr4SpaUKeLklw9SwiM9p553AYc+ezhl4rk8IPvytjYRA19zQPtaaRADXIH56MI30i5CUrssrC6xM85CZo42cfE1+aLPztKCnU4KCIgW0NEuh1FAhv1DJFikqZkYFUCpUSMnU5Qed6srK1eJjTQwKUVCk5H9LEQJCQAgIgSePgJFWIXt6NTVKodBQ0XwcBpqFKCjRRE6xFgw0i5BdXPaON9Yq5JBlErbk5S0uVUBPWcxh08n5evw3fc1i5BZrQldZzGvZ8kuV0FWUoKBUyeKa2igoUUKpUQptZSkfS/XSeSkFuigqVTx5EKXH/20CSiWHEVP4MhUSoVT43woNDkcGHUMiVVsbquJiQFXKHlgNLS2oiooATSVQXFLG6daxFdCUSvb4qnJyy34rLoaGjjaHVnPR0uRzNfT1uB+qvHxoaGsB1FZuHgtjaJaJY/77rT7y8UVFUIn4rfH7k0KXi4s1eMEuLTEsLFLA1KiA32/p2TowNSxESakGz7fpbzSPVijK5tdU9HWLkZuvyX+zNMkvi8SECrkFmvw71WlhnM9zdZpnGxsUIidPi88nT3LBrXrK5/E1foFS4WMhIAL4sWCXRoWAEBACQkAICAEhIASEgBAQAkKgtgmIAK5t4tKeEBACQkAICAEhIASEgBAQAkJACDwWAiKAawA7hZ41c42HpuIpyf6noQGVsiw86e6iUVoElN4KPaoBtnW9CpUmcbg7o6oKpQVlYVv/9ULZLzWUZWFE5UVVWlIWhvaUFIWWFqAoC7W6u3CileKng4VCW5sT01TKgUIDn6L3QlahPq7HlW29UV6MlAXwNEh8Op4KhRZU93kmCIBGcf7TwYEvVgGVsrLdG1TQKCnkREtPR9HAhUzHB6+fVCqgtDJ5SnAogbu+nRUXXkJh3U/PPKo0PRuq/Mq+kyq4mKfByvQpeF8olFApbp9L0byS3g0a0CgpeGreE/lFmvCPsq6Vd4AI4BrCrCjMfGpuUGgoUaptWCk5RVEuQCL4aSgaGijVMgJvTndHUUFRkPk0EIBKU++eyR1N6jSK856K66eLVGnpQaWofHuyp4mFStsQKo3KDQEaRXnQKH16MqOqNPWhUt6Vr6G0GIqinKfiuSDDoEpJuTAqNYc8Ne9Hfj8oNKHSqmT3BlUpFIXZtya5T8VtgVKdh4hbZpL1VMBQkZFIS7/Sa9UozoVGyVMyj+JvqD6Ix72F5lJ0P/z3jUTkVFJpVv7O5GeC1rk/BUVFBkNto1q5UhHANYRZBHAZSBHAPOV5aiZ4IoBFAJe/QkUA///HRASwCOCK50IEcMWDIQL4tneECOAKGCKAwVGVIoABEcA1JEorq8au56ePxJR0twBu5ukEcxP19+y9HpmIqLjUO7qsr6uN/IIilN4KkdLT0YamUoGs3KqFgyg0NKCrq4XcvBrywNSQB1ih0ICjTdm2TtEJaSgtffjQ6OpoMRNTY32kZ+aqfacYGegiK6dq3B5a+b/wAFuZGSEnv6BKY6KtpYni4pKK++Gh/auFA9QRwH07esPT3a7S3py+HIZzV2+o1VNjQz3QM5GcloXiEvWsoYb6usiu4vOiVmduO+jfeIDpvrSxMEZufiHiktKrHA1Jz3b5++H2futoa6KgsPi+l6KrTRku7/Qw0POop6uNnNzqhe//GwFMe6NbmRvBxFAPufkFiE3MgOoJDg2tjgA2M9ZHZnY+SkrvvbetLYyRmp593/v+9vHW0lSiuKQE9N/CoqqFUVb1vXq/G6ymPMBOtub8nq/qN6+qz/CjPL46HmB9PW0425nf0a3U9Bwkptasd9TN0RIRMSnwcLFGaETCo8TAddekALYwNURKOnnQ1Ss0d3rQd0OpVKBEze+Kei0++Kh/6wHW0dKEjaUx3xM0J6qJ8rDvRk20UVkd/1YAuzlY8hyyqDzzdxU6qlQo7njnPoiBgZ4OcvMKQPeKunMQdbtSEwKYvqOG+jrVnuvebz6h7jXUxHEigGuC4n3qqC0BHHbgq/vehMVFJSi5LZxBS1MTkbEpGPbKT3f02ru+PT+YweHxLBRdHCxga2mCTfsuVhznYmeOm3cJ5/If6WGgSSQJJ1dHS4TeiK8ZstUUwPSioeWy9JGhydnvX05Gj/aNuE9HzgRj8nvL7/sCo+sf098H8SkZCL2RgMYNHPHn5hNqX8+IXi2w+YCv2serdWA1BDCJjE9mDsWU0Z1ZmA2bvgjBaoxLKy8XkFElOycfG/ZeUKt7I/u0wu5jfiyuHlVRRwDTOPfp5F1pF/Ye88PUuSvU6t74wW1xIzoZvdt747PF21kslt/jVIGjrRmi49O4rvK/N2ngCP9r0VUWlmp16NZB1RHAutqaeG/aQDRp6IiNe84jIzMPJIb3nw5ESrp6YbJe9ezQvoU7wiITceR86B1dbt7IGZeDIu97Ga0bu+KCf8Qdv1P73do2xD+HrlTl8iuOrY4ApufBq5495r85ko0kZASjscvMysVHP2zFvpMBD5xofPP2aDYcZmXnY8W2U2oZ0e6+ODJUpmaox1xdMFUVwFZmhlj5zYsY+/qvyMi6d/nA7Im94Wxvgbe/3lApj57tGuHgmSDuXrOGjggMj4OHszUCw+J4hQY9K11aeeDYxWuVXkL589KptQdOXKj8GHWvnY6rCQE8Y2w3vDNtABJTsjDgxYVITnu42CFj0qsTeiEiNhnrd55jg8LjLtURwN+8NRrjhrS7o+tJKVnoPflbtTi08nZFp9b1eb5w4FQgDp4uuzduLzS/oELvTAcbU5Cx8GpI9D2GsZrkV1MCuH+XJnhjch8Me/kn5OSpZ7CbNqYrlmw4WnE55SssjQ10UVhcws+L37WYmrzcB9ZVHQFMfX3zhX5o28wN9V1toKOthde/XIe/d59Xq99t6L0feJPfk272lsjKy7/jfurc0gORcSmIik9Dd58GOHgupKLeSUPaITw6Gcd9w/idUv6upv+vp6MFmt9l5uTzf2neygvDbs1BH9a56gpgEntvvdCP51NxiRmY+PZvCImIV/s7QH3t17kxdh69yl0ko1O/Lk2wdP3/3yflfafraVTfHsHhcWjZyBkXAm4+7LKq9Ht1BDAJVi0t2rtYxXP9z2cPx5nL4dh60JfHhAynN2NTHtoPuu4h3ZshN78Iu4/7geZNDZytoaHUwJb9vmxcGNG7JTbvv8R1dWxRH+f8blTL4PCwzogAfhihf/F7bQng42vfQ+dx8+/pKU188+/yzHjWs8P8N0Zg+Myf7zm+cysPHL94DeMHtcW6XecxqEczXAmKhKebHa4ER2F4n5a4djORJ4xnb3nSXOwtUFBYxJPULzetAAAgAElEQVTrvLwivlEftwBu17we5kzpB5rwrt5+GmMHtEWHVvXvuN7Tl8Iw7o0l7L24uwzq2gQ7jvr9/8t4RCcWwPQRr+dohZjENFwKjISdlQnikjLQqL4dQsLj0b9zk7K9NnV1sG6Peh8JtW+vagjgBq422LH0NejrlSUR23H4CqZ/tPKhTb4yrjt/vMutju2b1YOtlQkOnQ0GeY4autmyoYS8d8np2fByt2PDx+XgKJAXpZmnI0JuJCArJw9tmrjxB873AQLpoR26dYC6ApiML2RZvTNhmIoNO9M/XqWWV3toj2bYdugKpo3pguWbT8Lb3R62VsZITs8BeUxI9P269jC6tG4AhULB4omMAMQkMTWT749HUaoqgGmsPnt1KH7feAKdWnnA0swQBUXFKCoqwXd/7kN8UoZa3ezXqTEOnAniqACahLRs5AJTIz0cPh+CPh29uT66P0j4GBnqYs/xAFiaGsDbwx42liZYt+scyIuSlJqFxh4O/KEkAbzryFV09WkIHR1N7D0RgBaNnEHehlOXwx48oaviGmAygtEH29BAl5/lsvsznz/crg6WGN2/Nd/Xs+atvq9RYPaEnvh+5UHuf3h0Et/r5M26GHCTn5Um9R2gqaVEXGI66rvYYP+pAPaK9urghcLCIhw9H4oXx3Thd+jhM8Ho1aERXytNiP6Nhb8qAphE28L3x+Hr33bf12hB3qtJIzqB3u2f/rT9nnckXX9+QSGuRyZhULem3H9XBysYG+ryOzHkRjxPFH9afQg0iT5zJZzfm8SsXVM3mJsZwi8kGi6OlnVCAGtrKeG77VMsWnkAU0Z1xksf/onLQVEPfS6IJXnFSMjR5LABvxfj4GBtCkdbcxgZ6PBk8fC5YDT2cISFqQFO+4ahZ/tGPIHcezIAHZq7w9zUEHuP+/PkmN6VlwKrP9mtjgCm/vw+fwpHfN1eIqKT8ewbSxB5H6P37cdqayp5DpCRnQ93J0tc8ItA++buUCg1sPdEIF5+tht/Iy3NDXlOcux8KJJTs0DfKDdHK5y9Es7fkposNSGAyWu96adXOGJk5+ErmDVvzUMn4vQ9bFzfAccvXeP5AT1Hrg4WLP5JzJBwC72ZwBN9SxNDJKRk8nckLCqJ3yd0bxy+TQzWBJPqCGASJrt/fx2xCWk8PsXFpYhPzsCCZbvV6lKnlh4oKi7GOb8IjO3fGruPB8Da3Iivk75Dnq62cHEw5+fA2dYC5wP+30hKhjX/a7Fo6GrD31sSgM0aOiEjOxc25sYseikaKS+/EPq6Ovxdor/5X499aN+qKoDpe/fSmK6YMLwDf8PIME7RK5amhjhyLgRfLdnJ1/SwQvPRmc/2wO+bTrAhhZ597wYOWLHlFLq3acgRUQdOB7JxmubpLvbmWLXtDDxcrblNencerQGDIfWzqgKYxPvHs4bwt4zu39j4NLRt7o5+L3zHc4j130+Hgb4O+r2w8IHRVKZG+jyPPuV7vWKldesmrvy+LS0pRY+2njjnH4EhPZqxoXnbocvo1sYTJy9de+hz9zD+lf0uArg61NQ853EJYArRmD2pN7r4NMCHP2zlj2t5uMaDBHDPdp4sbOmlczEwEu+81J/PJXFDoaNtm7rx78N6tcDWWx7Opg2dEBweCxsLEzRyt8WRc6GPXQDv+2MOvG5ZnOnFqFQqWYylZeTy5N3ESJ9fqj0nfIPwu15c9PuwHi2w5eD/e3BpMrjj8GWe3JNnt0UjJ/Z20IPsGxSFEWQYuJGAm3EpLIBeHtsNP64+pOZdouZh1RDAvdo3wtIvJvH4UaFJ5zOzf0Vm9oOTRtGktW+nxjhzNRwGutocDXAlOJqFLkUThN1M4g/h1FGdsXzzCQzr2QJa2lrYduASRvZuiRXbTrPXnbwqG/Zc4Enymp1nqxSCXenLSo0kWOQBPnY2BGMHt2XvXnnZc9SP708TYwOYGOnh9S/Xsoi/X5kyoiPyCotBU8ItB3y5LprAkjVy7a5zaOXtgpsxKfzRioovW07Qva0nDp8NxqThHfDnllNqDmzVDquKAKa+/Tl/Cns3P5s9DB1beXD0B4U3NvdyRkBoDHsB09QI7ydh065ZPZy8dJ3DnWkicy2yLMvwwK5NsevYVQzp3pzFT2FRMXt4SCgRq94dvJgLeV3pHpw4tAM2H7jEAlhXS4sFpJ6OJhRKJfp18sbCFfsfKgir4gGmsft01lCQ0Jn7/dZ7BJ2mppLDoamfvTt6YeZnq5FXSZjfRy8P4vefllKJncf8MLBLE1wKikTv9l7wvx7D4Z2OJH7szNgA0NWnARq62eCPLadAH35zE30YG+jxczWsZ3MEXI9lbykZEv6NhV9dAUwi9McPn8X7323itknA0eSbnhIzYwMkpWWxQYA8PWQceGtqP2b2xeKdd4Ttkdh7ZXx37Dxylc+7GHgTLb3JIKLPopo83K9N6IkfVh7EqL6tsHHvRX5eaJxp4mhmpI8+Hb0QEB5XJwSwZz1bbFs8C/kFZWH8v/19DL+uPfLQCRfxG9qzBUIj4vm58GnsygzO+oVj/JB2WLr+GBq62rKXi7yIa3acxQsjO7GhyIhCB3ML0K5pPazffZ6/V/StColI+Ffh+OoKYAqrfHZQWxalZLSmb8VPnzzPYsfD1abi3UnvuPFzliIiJvmBL6pyAWxlYYyL/hEcLmyop8PvADLukHHk3JUb/F/6CFtZGCE4LA4UHUJG90dR/q0AJk/Vrt9eR3pWLiJjUnjC/+uaw/jm9z337S69a+ZOH4g/Np9kg+gPqw6gV3svFjZUyGhG0VjuLta4EhSF5o2cEJOQDi2lgt+PAddi2FBJxursmlpGxsnRqp4Ei4TYxkUvY9BLP/CzQALu7Rf64Ss1BTCNvZuDBeKSM5GSmo20rFwW+GQMpwgqJxtz6OlqYf/pIPTv1Ji9qfT8+AZH4tmBbXE5JArZ2fn87qDvhbujFa5HJcHO0gSamgp0om/x7vNsbHCwNuGIk8re23cPVlUEMBkmPpk1FHY2pvj972P46a9DHAJO40zvdxKF7s7W+GnVQX5vpGbcf6kc8aPIunoOlthx9Cpae7uicUMHJCZl4nJwJIqKS2FvbYomHg5YvuUkG4PJ8UTf7eMXQmFjYYT45JpJeFpVAVzP0RJHVr/Dxv7ycv7qDYya9Qvqu1gzIzKAPfPaYv623K/Q9RUVFSPptgibcgFM7z+aZxDbRu52PE+huaqTnYUI4H/xgrw7be6/qKpqpz4OAUxhGvTCnTWhJ9xdbPDr6kPsbTjrV7b28UECuKWXMzSVSp7Qk+WyXADHJ2Wy4KkQwD2bs3eMLJWtGrvCydoUR86HcCgDTRAftwc4ZO8XMNC/M8PdsvVH8f2f+9kpOH1sN8x4tjt6TfwWtB767jKyT0ts2lcWfkGFBPCZy2FIz8zhFxCFL5GlniYt9DKnSR6FhpZ7/Ub1aYWNt4WOV+2uuc/RVRDANJkf0781Xp/SF6cvXUevjt4c6piTm88vnkv+Eex1+Pb3Pfe17pMoICGXmpaDgLBYtv7SpNjdxQoB12L5xdSltQdorSxZq4f1aolTl66xF4E8XPTx7NvJG76BUfzhpAlUddbM3E5DXQ/wGd/rmDmhF3tlysvqbWfg5miBt775G+2buWP6uO4YPvPOZQC3t1XuASYvpqujFVp7u+Cvf86A1hhv2n+JP8okeGideExCWSg03f9+odGYMLQ9Vm47XSPDfu/HW/0s0OMHt2NvE3ngPnxlCBt/vvp1JwuRtQungcZ4676LmDlvjVp9JaNGN58GLNbIk1qeR6A8BPr5Ie0qQprJyzy8d0ue9PvcsvCSN5gsvWRc+HvvRRbARno62HUr2oLWCdN9RN7ih5WqCGDy3ix8b2ylyx7ompbOm8Ci7/m3fsOiD5/lcO3lm+5d8vDGxF5YsuEYBnRpwv0f0qM5PwulULFwJDHhZGcGI31dDm+kyVMrb2csXHEAtJ6rY0t3ZGblswAm8XH2Stk7OTk9q9JQ5IcxKP9dHQFME8vl8yfj1XlrEZ2QysaaRR+NxwffbYKDjRlmPNsD4+cswddvjeaIka7PLWBh/NIzXXmSTkaB273U5L0gj8yvG47yd4AEMDHwDYzkZRDlAnhk71Y8eaVvB70rmzag6JB40L3pdz3msQtg8rJs+WUW/tp6Gn9sOQlzY32s+346h+J9+euOBw4BCWCa0JEHmLxPFEFAnpxf1x9lb9HKLadQz8kKKFXBxsoElINg1nM9sOuoP9dL6/DJIDCmX2v8tOYwXO0tUN/ZGntOlP1enaKuACZjz29fTuZ38gvvLcexC9fQtIEDe3HWfT+D39nlZcu+SxwZ8aBSLoDpvUDGcjKQ1XOyxM3oFA6nJ8FytwAOj0xCw3q2audlqCqPfyOAaRK+adEr8GnqinGvL2GP1fIvJ6NrW0/M/nwNth28XGl3SNjRGEbFpaFpQwccPBMMiqAiLyeV2wUweckHd2vK3j0SdhQtdTEggkUGeQjVyVOiLpPqCGCqe8VXL2D6J6vY00pMKHrw3f9tUqtZEsD0rPe85dWj6yGnQWJKBrS0NGFhYsgGNjLAdG7VALuO/3/UHYnasOgkNKlvDyNDPRw6GwRamkVGa8rNQe90TzdbHDoXDAq1pkgb8rirE0mjrgAmryfNJXV1tfHqZ6vZGzm8V0s26NMcmeaT9Nve5W+wU+WzRVux7O/j92XDS3Dc7aFUaLD4XbvrLJ4f1gG03GDvrWeeRPDEYe25nsYNHBB4PRadWjVASHgcKKLzfksQ1RqQ2w6qqgAmA9mfX0+9o5kJby3DoTPB/LdG9eyw7ddX8fybSyuiQyvrEy2TIKMH3fPlhQzrNKcgAUz/n5xL9F+KoBrdtzVSMnJx7HzIv54/VtYf8QBX9c6pwvGPQwDTh+fAirdwNTgS5/0iWLz9sfkEflx5gHv+IAFM4oXWrtAHnD7o4wa1xXm/G2yJIas+TWApoU1iSiZbaPLyi1hQ2VoYsVeIXkxHL17jtUDRt7xiVcBV+aFVWANM6+venTYAo/q2hjaHwIIn6fRRmvnJXxxupVAqeI0ShTXtPxmAr5bsukcEN2ngwJ4N8mSRyKG1atsPXsbQHs05/JmMBCd9r6NXu0ZsxXe2N8fJi9fQwMUGuQVFLJBXbq9hAaSmAKbQoY0/vcKeye+W78X3K/bzuJDVksQqharQ2hIqZO0f+NIPHJZ6e2na0JE9v0525vyCo7WfdAyF+RDLaxEJyM4t4AkyrdUgQUhRAeQRIuPBzdhUfsG1buzCXncSQ3evAa3OfaGuAN53zJ/H7HYPMFlSqT/TP/kL5PFZ8900DJy6ELH3CQHu19mbw/lMDPRw/GIoBndvztECFLq165gf+nduzJNGn8YubHUmw4+bkxVuRCWxd2vfyTKLf00XdT3AJHZ/+fh55k5CzdhIjz07H32/hb1VFNpGCX9ItL3w/h8PXbtNnkz6yGtranKIJnm7aM0jWenpXUAfavqvlakhT96CbySwhTwhOZMNYrSeh9aOpmXksDBctvEYe1SSUzLZWEIM6cPXncKib1t+cD9+VRHA814bzhNYWqNOpTxBDUVGfPbaMPb6TnnvD7a2U5j8/DdH4fm3lt3TNAl3Codv6eWCgOsxHMJG4ZwUAqbUVCI8KhH2VqYsdsmbQRNamvRQOzTpuRISDYrOobGhdyeFz1KyQPIe0/NU3aKuAP5yzghs3nsRB04HsXdh3uzhmL9kJ9/Tzw/tgDcXbMD0cd1YBE77eBU/P3NfHsRjdrdHlMaMJj00eaVC9xYtO6B3A30LaI0XXS8ZZM1MDDhJI/Hv2MKdx5q8OGExyRwR8G9LddcAuztb4c8FL2D3UT8sWLq7wsvd2MMe33/wLPYc9+fvJn0HKiu0lrp7u0Yczk+eO5qgU5IgMgAM79MKF66G3wprDEJzTyc2ANB6WfL+0jPiFxrDxiES4SSU3J2seInJP0fK1ghWp6grgAd3b4bFn03gJhKTMzF4+o9syCPD3qafZyIqNoXHn4wj+074Y9pDls6QB7NhPTsW0PQckSeHniUyMBEPeubI+EX3A9VrbmaA6zcT+R1B7xHyGtV04sjqCmAyan77zhgM692SJ90T3/qNx+7tqf0weVRn/pbW7/VupcNDnjIyjtN5NJZ0/WQkIVEbn5SOklIVnGzNkJVXwO9emq+RcYjGvHF9e+jpUThvMUeW1WSprgB+f9pA/LbxOM/5qND78utle9RK9kjiloQpCUnVrYBXMg4SX4oQoHuC1kNTREhuQSG/E8tL+bkkdKnQ/IN4UuRebEI6LMwMeU7qbEeh5alszFU3OVdVBHD4oQXwvxaDES//hA9fGYznhnXAtRvxPIei+QBFR9CzTc/SgiU7seiv+0f+kUGeounSs/LQyM0Wp6+EYVD35rgUEMFGk+ycAg6Np/cqhXfTvUHGMDKs0zyWBP/Dlgape89URQDT3O77D8Yx49tLaHg8vvltNyeR3PDjDH72ydEy4+OVvMShskLfw57tvDj5JL1Xg8Li+FtEzwvNJynqjqKIaI5w7EIoz10pHwtFUZFArukiArimid5W3+MQwLRGYduvsziUhJIVTBzREV/+soNfYlQeJIAfIYrqV10FAfzxzCF48Zmu3BZZLGmyTxPfBq62/BFiq60G8OLoLnhtUm8+jqywo1/95ZFYl6p/0ZWcqaYAHjPAB9+9N5YreP/bjfd4Irf9PBOtmrrx7zQxGfzSD2ylfRKKugL48Okg9j7cLoBJiLXwcsG0j1di/pyRGD+0PfYd98dLc1eotSa4rvBRVwDTx3blN1Ox55gfnh3UDnbWJqDwxPU7zuK97zZz2PoHrwxCZGwqxs5ejJwaDLerDVZVEcC+Wz7GmNm/4trNBEwa3pHF2sc/buXwzPU/zMDqbacxf+muinfAH/OnsLf4SSnqCGC6FvI2bvhhBj5dtI2NIA8qJNrpOaHJ5UKKnKnDpSoCmEJ/yUBFQm/80A74Y+MJXg99dyFv7tbFs3D0bAhHryzbcFTthHFUF3l2Vm19NMsgHjQU1RHAFCVULnDJgLp43gQ06vsBhyev/X46Dp4KfKgArou3R3UEME3QXxjVmSNmaDnTa/NWc7QYrd+nOUXXNg3R2acBGvX74F8ZrWqbV3UFMIVxU24PMuySU4HEKyUWrWljRW3yUF8Aa2D5l1Mwd+FmFncHVr6F0tJSNB7wIT59bTiG9GyOv3efw7vfbsL/3hmDSwE3sXrH2dq8lGq3VRUBvG/5HHh5lDlNbi90D4x/YykWffQsXBwsK36i9cFtRn9e7b7V5okigB8h7cchgOlyyPo6tGdzZGblISIuFRSrr84a4EeIovpVV0EA71o2G009nbgt+mh/8N1mDvMb/+YyvDu1P3yauaKkRMVr9CzNyiyLtMap7wvfccbjOl3UFMCUcGPvH3OQk5OPflMX3uPdnTisA+a9MYLDg/1Do3kNx7/xPtUmM3UE8NwZgzgs/+5QKLI2Hz4ThB9XHWSr4twZg/Hdn3vVynJam9f4sLbUFcBUz08fjefJCq3J+/LNURVVb9pzAW98tR4bvp/O9/+cBesfaebqh11TdX5XVwBzGNu+L9H9+a/Zik5eaprUkGf8ra83sPX5r/+9iOV/H8cXv+7kriybNxEvfqhetvDq9L2mz1FXAFO7FNmy8P1n2Di68z6edmI2b/YwThS2+p8zj8TyXpMMqiKAaQ3eqm+mcuh13y6Nsf9kICdxrKxQcibyXh8/H8rf1KoYRWh5DEVF1HapjgCm939WVh4bAslDS5leR7+6mCMb/vz6BV7/+jAPcG1fpzrtVUcA09KEd14awKKHjEC0DIzyGZABZPakPvhhxX72BlPeA4qYeFJKdQUweeKeH9aeGdCzYGqsBwpdn/Tu8vtGRtR1JuoK4NuvgyIVVn83jQVwvR7v8Dp2Coknz/bEt3+v65d8T/+qIoBPrX+flzHcXQKvxfD8osmtOXf57zT39Ow/91/lMqgtoCKAHyHp2hLAJ9e9j96TvlXrSihT5cevDKl0/ePtW3SQYKC05rGJ6fetlxJgXQ35/1AdCle5O5xWrU496KAqCOB3XuyPmc/3ZM8fhXWNmPkzJwJbt/Mc9vz+OmfpvLvQ+ugpd22JRJMAexszDllSd2uLR7L37+2dVVMA0yk0juTh2H/q3jBcCsk6tuZdHD0Xgs9+2l5p6CuNI9VBGbLDIv8/uyFdI4Wt3L3nK/GmdceULORRFnUE8MPa79HOE2MHtqk47LV5a3krjofvCv2wmmvn96oIYPLyvj9jEIZM/xFfvzMa3ds24uy9FB5PFn2y4NL6toyHJEWrnSurWivqCmCq9eiqt/Hyp39VJOd4fmh7zHt9BKbN/ZMzT9P6bq/6Dli57RS/O1YtmIrn3r43BJrqogRqFKpW2f65VbuCmju6KgK4/P3w6atD8d7/NlVq/HpuSHvYWhpzMrLK9iolBgUFxfzc0PvEQE+bw/puL9XZ45GSqdCSk6qGulVJADd05C2gKDKIMjOfvXL/bON0DWRM8w28yc/M3SKQvpGUAIdCL2lNYE2u2azu3aGuAKZ17JQgsbwMenEhr4PfsOhlnrjS+P7+93Es33Scl1BUtia+/FwKfaccEeXPBIX4k2B63F7CqgpgGs8jf73NxtPek/7Ha9xXfDOVQzPLBfCSdUfw5a87EXn0W147ffc3ljykFOJM7xGKOqJ3Kz0vlW03Vt0xrs551RXAJPSXfD6Rs/zfiE7i+51C5ftPXajWNVFCTTKwVLZ/PIU5k0NCnXcpHUsJAx+UR4RyENRkEixa6rZu4TT8suYQr/M/8tc7nMRt9Kxf8MGMQWjZ2JWjDGl++ePcZ3lJHSW0e1ChSETqJ2VWVzcnyqO4f6oigOlaKQri7pKUnAkrS+M7/kzfi+//2MffjiehiAB+hKNUWwL42v57t0C632XRi5k8QpQN+O4ya3wPLLqVvZgy/nZs4cFr9e5XZk3oxVtHlBd6+au7DkNt7FUQwOTZ++KN4RjZtzULmriEdF6j8PKzPeDqZMkf+NsLeQRf/vgvZOXe6f2lxBR7TwZCVapCUSXbJFXWd9r6IuYBxgK1r/f+A4dSLSO2PN5ZVFAU3JsZ8M0pfdnbeff6NcrwvWPZbN7egtaIV1amjuyEFbSG+a4PjreHA68Hp+QttxfyGNE66NsTG/zr662kgpoQwKP7tUbQ9ThOiGVkoIfYxDTOUvnEhIFrqZ8Eiybwm3+eyQJlzKuLMbBbExYYtPaT1sHT+vAnxft/9+1QFQH8yvgevIbt7z0X2JO3Z/kcHDsbjNfnr7snUoAmva9O7MXroisrk4d35HVaDwshfhT3//3qrKoApnooFLgycUu/kRCgtYokhCorHVvWR9smrli48iCvy6O1i3fv+UsZ4BevO1IlDLT3+o4jV6qcLb4qApi+f5RpnBLM/LLm8END/ymRH0UN0DZidws6yspKhlLKVEteU1rD/qDibGuGpPQcDqV9VEVdAUyGCwqH97m1HGb5+mPYsPc8J6GbfmuyS4L+w4WbeRnN/e4Fug7KqUCZaykxHBWKqnCxM8fWQ5UninpU1353vVUVwHQ+hX1TEjRa001G3fm/7sQzA3z4eQ8KjwMZh2gdJ+UpoHXxd4s3DxcbdhqQEWdgt6ac4Zq2cyFjkTplbH8frFNzn1116is/proCmNad7ln+Bg6dDsKMT1Zhzf9e4mzVPSd8y4lRH1ZeGNGRk2TSnr7lhcLMKQcACUD6/tBSrAcVb3c73nKN3kb/x957gMd1Vvn/ZzTqvXdLsiy5y7332Ekcx+kJIQkECJ2lZHdZWJZlYdkfu/yBBZbd7MKyCZBQQkjvdmLHvVfJVZasajWr9675P58zurIsq9yRxrId3/eJHzszd+5973nf95zzPXWwfHz2Wkllvfh42Uc8zzzHrAeYM5K/7cfKj+bd931t7/jsjz+r/JF82BffOaTRU//4xbvkC4+ukZ8+s2nYdBHem3xhcv9xLgzBXq8gBXV3zO6fkdajbz/YfcTheXmh2L716WgUcfT03Yp3Re7dd+scNXgONVjPF945pGHgQ8kWs/Mbr+ssAHwVKT1eAJj2FqEh/n1vQi+tv37idv3/+oYWefybT/d9x6ErLKnSAgIDx5ceWS1vbsvS/nRUs6So0x/eOqAKAIU6aO1BjhCFC6pqG+WB9Qtk39EcLYx16GSBlvantQEtHyicQoVUWsdQgCcuKlR2H8nRNjLniy+OqCz0zc0FAGz8hoqUT33v43Lnmll6EFH28Fo6e8OKvL7lmHz9hy8MyVQo7ERzbxQACkch3OlTuu1AtlY2vljdKOeLKiQ0OEDbiGDVgzGcK6jQio8wAgrAwOxglgBjmF90eLAWyulfAt709nPBA8w9L+z6qYZ1//N/vq5VdfFgPP2DT8qqRVPUOk1hj637zwz6+M9/ZKX8ureaIQIwPDRA6ccfivhU1TaJzUNk77HzWhiMkDBCynMLK2TRrImaO7UvM8/0q5m90B0AmAJpVBTEy609rNs7tafvT3/3ntlpXNPrXPEAM1GKhDz9r58U7942VRTUwOv5l3cPmhbA1/SFh3i4KwAYCzrhal/63h9kw6qZWqzsX/77jSs8dhjQCI/95fPbZcsg0RPwD6p4cgZok0ZF04iQAA2Dq65r1sqmIbR5cYiczS9X3jAeYzQAeCzzAgAXFFdpEa+C0mrlj3hAqYocGhKgCt5XP36LFoQBHFMQjgJoO4+c04JbaROipam1XQEGxQTxMlFohtZcpOvQX5MQdbNRGa4A4LG898DfGn2AyRGmgjMdAqixofy3vFblwu6jOcr7KSZF0TToRFQNhsiAAF8FFhQJdNcwC4B5HhFez/zbp7Q2AgMj0d//+EW5bfkMeeyeJSo/nvzB830VaoeaI/nSc6YkajsbeoTS0qajo0u2H84WOksE+P+nFyEAACAASURBVPrIjsPntM8xshMj+dn8MpWPhOR/sP+MUJAsIixI/H29tNgiHmXox2GiwODty2ZoH2lkrNkxGgDMvSlGRtGfuTOSFfh/+lu/0X6vVERetXiKGs0mrfv7QZV86guQVgJQQ3eg7Q/REXSJuH3ZdDUSI0+hAbx5856TQr9ciqdRlPDxu5fI/720SxJiQpU/Iad2H83Vmg2nz5eqoZa9VFFVLxTrpMeumTFaAMw8Nj3zt+rBXfnIDxUM83wiDkdaC4o4wXtxPHAeehw9erZp+0TxSApQUhSLwlbHzharvmm321RvJPSa9nwY2zFKUkEdukWFBUl5dYNGmxGlAjilPRL9f/HO0o6TAlvck0g+rqNvMK3HDH5iFgBzbp/70WdlzZKp8pd3DmlYPPosXnAiA+n4QEXon3zroxpR9c0fv6i60FADg/SdqzNUjwYA877olThPKG51+9LpcuBEgRqs0RmJwsPIQE/xmromSUuKkuq6Fn0vDLnwlsUZqVrV/1zhld1MhtsXrniAzeyvG/Uah80u6BLjMcq2fu+adCS6Jg+FoOMFgI3Fo28dLSzo37h+5Uz9uKW1XR7/u/9TBouAG67YDQJ6WmqsvLb1uFaeo4fh717fo0x42Zw0OZlzQZbOSZNnXnYW1Pr6p9fLz367Wb8HWFMF8lBWnrMNQDltABJVCMD8URZgVrQGoGqw6ZCgUQBg5kaV2j/9/AsK/BAkNCtn8F7/+su3FOQPNVDMKITx/NsHtJIlgBVG3tbaIUvmTpJne4ubLMpI0YrHKjSTooWciOjIYBUMME8EPkW2oGt+SbWUV9dLVU2TqZCfK+Y2CgDMPVpbO7Q/L3S497Z5fbd9/s398o0fvzgoCb728bVS19wuJeU12qICxf+xjYvkgwPZmjucde6CVq6kdP3SOZPkQGaeKk1lF+uGFQBjZTLuAMDkxhPaxMBrnXmmSNYunibf+c/Xxjq9cfm9qwCYSWHw+NbnNshd6+ZoZUnA2pqP/8j90RrjQgHnQ1wBwFz/xAMr9Dx+9Qd/VCV84CC8/2uPr1ND1j8/9cagbwJ/BTRQ5fnwyXxtT0HYG8ohVcEdnI2zxWogIsQUI9p4jGsBgPcdO6/AFVCCUhsS7K/KOQY/eCXVjekDzDUooQG+XtoapqahRQDQVAXHU0jKDAAKYxwe4JaWdu2R6cq4lgD4sw+vFLvNJj9+ZrOCfRR5jK6fum+ZgqA/vX1QDbDIRIJ3AAK0QKHyN0XJOI8YEt01XAHAPJP9/up/f6WvdkZldYM8+NX/lr/51O2a+2ymnR/rR39x8qsBeEQEYSh/b99pLcaZEh+uHsDFs1O1sjZG0ze3Z+p3ExMjpae7RyvF02+dasnzpydpWsKL7x1VQ8GBrDyZMzVJDp8yB/YMWo4WAPN7ZMRT331MNt4yW37063dk086T8vzPv6gtXDASvD3EHqXTBFE2rD18Ah3IWfH7giybm6Yt6f7qkTVqYKNgqY+PlxpFDDD5xH3L5Lev7dVzwzMwGJFqBpD+3xd2qF5B2x/aVAKszaavjBYAc5bfffpvNAf0wPHzMntakhbC+psfPC8vbj487LYlDSss0FfiosPknV0nNX8W4EZtAcLECVcmqoKzgdd8zYLJ2osc4zn7AT7K2ZkQE6ZOm4WzUmXHoWz93dSUWElOCFejEzotldgxXLBfXt+WqfeclBgpWw+cVR1lz7Hz+nyVHV7+2hf5ykE0HbLhkulNI0ZWzpBvfX6jnhVywDHWEfnyqQeWaycDWiz+/Nn3rkgNG4w46JZEoeGUWL1gslaSNtppYpglMotzAd0B21ROnzklUcIC/bTiPs4tfkPUxZFTRbJo9kQNwzetT/dOygLAvXqEBYDdJXquvM94AmAO6pOfuFUPDkpI/4GChveOFhh4JoYaS+ekCj1/N67KkGde2S2fuGeZ5BZXSGZ2icyekqBM6tZlM+S//rBVb2GEQEdHXALABzPztPcheSJY9H087X39cekdSzgFltA3tmWaI/woATBAjSqvi+ekau4fYd8Dc1eHmwDKysr56fobGDFhOlgk6Z9ptFPBSok1Dga0MGOi5NDIPdhf++DS9uSOlRly5HShWsNh9Cg7lO8nn8TlMUoATJuRP721Xws/ff3Td6hllPHz374nP/3N5kGnYXiA2UdGv1t6276766RaLunFB6jHMm/0qgMAkzNt9EJ2+f1M/MAdAJjCJngB16+YqWJOPfRlNfIvvxy+56eJ6Y3LJaMBwMbEqGT5j1/YqG2caNtl1sM2Li/m4kNcBcAojlq45nMb5NXNh+X5tw5IRXWjkKO2YXWGPPHgSnl/90l56o8fDMkn/voTt8pfNh1WpRT+EhkepAoLXiIDAB8/XajKyMoFk+W93t6fLr6ay5dfKwBMcuRHbp+vBkIfL8++XvOENX7p0TXyi+e2SEpChPYBPXqmSD3mf3rroCqA5MrBQ87mlUlqUrR6fAHA6jk8mO1SPYFrCYCdrazapa29Sz1SBgD+5L3LpKOrSxVdL7tdw0YBRQBgeGp2ryeTQpUjhYC6siFcBcDcGyCGp88Y7F88T2blpQGAl8yZpF59gBstAlHgASCEqOKhQpHfeTBbc4ppdYLOAiDq6uySREKmtx4X2inNnZ6kXmn6rnK2kL8AGlfTVMYCgKEFQO/RjYvl21/aqFFdhDJTLwR9YqhBxBRGALz6UyfGSUNzq/ILADD6CN7Nz39klfzxbWe1YHQCiksZbQIHAmBAHR5BIgvgPQyi0Do6ujW8GnlsZowWAKOvvf3rJ4X0p/6Dyvl//+8vDfvoubT+OlusPICRnhSjHv43tmfJ6vlp6hSAB9M7nZzYlfPS1QtO1en4mFDlo/BtDCKHThZqXjm9qgHJGJloy4cjgz1ihNz6+XlreDVGN84dRnqMEJnZxX0RP64AYOMF0avXLpkmP/jr+9XYxzP//NYB5XF4tIdLERhIJCIbfDw9JSUxQufHgH8mxIZpCzF0Evp0k3e9Zf8ZNU75+3jJyZxS5R20IWQQaYdzYsX89EHrvQy3OBYAdlLH8gCb4R6jvGY8AfAop3jZz2gdU3axXvv4wpDo2VhcUauWNby3hCaFhfhraJL2142L0Mq6eE8YMZEhUoBHICxIGRBN31EOYPzk0uJNXDZ3kjS3dGjom6kxSgBs6t5DXIR3k4HgJZQbrzECDUs0gply9wyAPkoPFnzCxOnrBygmDAyBRzNvcjegKaE9hEBX1TWNLlfWRQBMyCeKFTlMRgj2x+5eIrevAKg2yP/3f+9IdW3ToBRYv3y65kAjfFbNnyyt7R0aRnT83AW1zGMIob8fjBgLPnuBMGJCAedNS5bahmYNiXf3cAcANubE3iaUi0EI0s/75bK7e97uvN9YADDzQJm60VoeDUY/VwGwcY/EmFB59K4lkjElUUiVwDhIcRdyl4YzTOHNoY807VAAv/RGxAPj7ekhLW3OIkhEwHjabFLX1Conz5W4BOLGskfGGwADRpAFKH1aMC/YX6MKSH8gtBMvF95dQsAJRyTMFSCABx0DGUAYoykKHP1OkSd4cCg4RWV6PDa7DueYjpS5VgCY/qUow4Sj8g54+gBAPQ7R/QAtkH1ER5E37ujpUXrh9SZiqLOzS+lhpnCP2f0xGgBs9t5DXQd4rqxpUjCHPESppyeyp6eHenTJzeSzlIRI9Z4tmpUqBSWVCoh8fTxVHgLCMU7Cn9hLhMjzWXNLm5zIKdEUKozqroyxAmDjWfffOlfuWDVLvv2zl3U/Dzd4/ykT41R2kiZGOgByhrkbdULw5gL8e7od6u3E8UBYNQCfHGIiqegrHhcVLB42D9WVAD5HevUO9XROjFVDptnhsHsL8nOwYetqEVv30DnKv/rnxzV66ExuqVTVNMrEpGjZtCNryEgZs3O6VteNBgAbc8Xz+4n7lmmkGzzKFeCLwWflvDTxsHuoLhkdFqSedYwr7BPubUQmLp6VqqmC6KCJsWFqDCBlgEgKek2TY46hgBSDzq6evn7sZmlqAWAnpSwAbHbHjOK6Gw0Aj+IVr/5PrgEAvvovNYonuAiAR/GE6/4n7gTA1/3LDjHBsQLgG/W9B857tADYne+P5Z26BsYg4mN/5nn1YoznGG8APJ7vZuZZ1woAm5nbeF9zLQCwO96RiCkiUpbOnqQgAIPIWIe7APBY5+Hu399zyxx5Y5trBcbGAoDTk6K1//HBrDw5fb7ctNfZ3e/trvuNBQC7aw7X+j4WAHaugAWAr+JOtACwG4hrAWAnES0ArBZsBHn/YevuEFvX5S1Y3LDrrttbWAC4V3B5B6rwGmzYOlvF1nP1Ku0az8RiT1qEMQh1xFJvtr2FuzaZBYB9xGEfvKIp+XyDVcl3F+2vt/vcqAA4PipEQ4E5OyMVVzJL8w8jAMZQgGecmi6ujLEAYFeecyNcawFgEQsAWwD4qp9VCwC7gcQWALYAcO82sgAwBTzMt0Fyw+m7bm9xPXiArxfiWADYAsDGXrxRAfDVOEsfRgA8WjpZAPgS5SwAPAIA1kJgl9ogjXbP3Qi/szzAV3GVLADsBuJaANgCwBYA7jtIFgDutdxeBx5gN3A3t9zCAsAWALYA8JVHyQLA/UDfGHKA3cKkrqObWADYAsB9/NKqAn31TqYFgN1AWxcAMCGJRu+83CJzfdFCg/y0iA0VOmnf4OVl1+IllOmnlZMxKNBBr0eKmQw2KHB1saZBS9jXN7YMW2GXZ/j7eGtfOwqAmBpWCLQVAq0tHCwPMOfF8gD3U249/cVhH9DWo6dLPDqv7PVuitfcYBdZOcD99oKHpzi8Aq5cQUePeHRQwMlZ+51iTRSbGhiuTwVaCjpSlIe2TvRXZVDUCfnKb4Ya9GGlP+pwgwJy3t6eQ7ZgWzgjRQ6dKtAuChMTo8SQ41SUdvSI1DSY39MWALYA8GB70QLAFgC2APA4CPnxAsC08li5cIrsOHhWWxfQq45WFPFRoVpdkGqcS2dPlJKKeiksq9Z+Zt09PdpjjfLxVGqkTQ4VmxlUq6MJN7/jO4Qf19FQWX/Tw79t+jcCk2cY9+R6ozIef3Mv/kbw8R1zKrlYaz5PzgUATGVFqhYzp3d2nZD71s7VPnm0qqC8PO0Y2jq6ehvRd2mFycAAX223QGVGestRcZEWOWnJMbJ59wlpae8Ufy9P8ff3kYbmdmlt69BS/F09PVJUUi3pKbFa9IZKybxnWFCAnMi5IBtWZWh16MkTY7R9wlvbs+S+dXOkrKpe+2aieFBBlKqKzK2wzNlPeMhhEgDz7rQuAMRTuZYqt23tHRIc6C+dXV36Odd0dzt0/ajgTYsmKrVSvXmoQcsBgD17AUMB68r9qHA62MAQQNsrns8z2I+U7G/v6BzyNyMdSTMh0DyXSuPbDpxVGjM/5sD+YwM7KNGKQmf3UGMJ7xMTHqR7net4LwYKGFVLMVAY+904B/yWKozQUe9hhx6i7ReorN3e2a2FQjgrxuA67smgx2TG5AStAMvvMtITtF2EmeEKAGYf8N4YdwYO4+zree8915xj9gzVbPsPaEJ1VtbQyR+cvxqpAiYtUaiIznW+3l5aCZ6941yXsTVhcgUAM1+ey/sNN4w9wrryzqyZARD8fLzGVK2XNhqAg7G+92DzN+sBpn0KlUuN/dDdw34XCQ30l/auLuEdqXJrt9uV30MH3h/aOcil9XDKCyraL5qRIvuy8nWPQzfd7x7O89B7hPTffA/d2fv8TSVo8qYBU8kJkdo1oKa+RQBPgCvmRv95qkz3OHr6WpcMt26uAGDmigGS92J+Iw2uhy+4OuAVDDPPQPby3tCHfYf8putC/0FLHnj3SMNsCDTV/M+cLxMqHDe2tEt9A5WXO2ThzBTt/LB59yn52MbFSiuqDzv7jhZqNWI6AMAPqJru6+ul/Ivq6PCOwAAf7XOMHOXdWW/mTqVrerTS/mrNwinKF2rqm1WW/sfvt8r96+bqddCbDhLkA0MX+t36ensq76H9UFH5CHKyH4FGA4CRzexlzgZzpnesobtQQV4rVLe0q0xA59G9rfK0W7tFQBP+39B5uI/KCYdDP+OMMJxrLb1yCcHE905DA98ZZ8/5DGSNU2ejKjRnUf9DrvEsnuHpMWzbKldCoOHVdK9g8G/OIWs+3GDfBvr5SGPL8AaQ/veAFrxT/0FbSegLHYY7O049B0OK67UeXAHAtGpjzc9fqNR+1Yb+y3rAQ4x1MvQiKtgfOlGga6a8kOJuLKz+59BuGtrGSfUB5z7hD+vHvcKCA6W0slZ5sKeHh66DsZ+4jRaLgx3BXnrvyf5UPtvVY75yvt1HHJ6D101w9kK+tC7Mi7nCowxO6OfjrTrvSGOwNTZ0D8438oQOK+4Y0Au93JVhhUC7Qi0Xrx0vAEzbHpSIiQkR4uXlKUmxYfKbV/fI6gVTxGZzyKncMm26fTK3RMuoU44fodLR1S3TUuPUykrLnszsC1JR1aDKSXREsGzafVLbGbBhYUwMFBU2LW1uUGSoSPjqlqPaYxMQQXl+2kLQCzdtQpQeGFpeHD5ZqCAP5SYowEeLxWSdM9EP1wUADPihlROKN/0WAUIwIwAwh5i503cOQSYeHlJcWi1+vt4KVJPiwlTBA8BEhAXJpAmRCngR9BgYAIflVY0K4GDQgF5ALnSh/Q8KC5brtYumqqCeEBeugA/FF8v13uO5Wr6eFlO0gkD60TLjgwNntXcwrTFGkDDS4xVkoI9+l15e5GVRxkRZOjtVG89j5UfpDg9xtusoLq3R3oy5RZX6GQoLLRryLlTKpMQo+eDgWS2wwboG+nnrO9B0nb1AM/qsnBKlBV5zGNuuozmybE6avL/vtM6H58KcodWsyYlqhJg3PVmfg4C4UFajik15db1k5w/uSR+OBmYA8OSUGElNjFL5QKEQ3mHTrpMye+oECQ320zkgfGjFAh2mpcbqvud3zBshgtL2xgfHZdm8dO1heDqnRA0peCS4ZmZ6ovz21d1y7y1ztAfqmbwy7TXIvssprJAlsyfJ717bI/evnSulVfXS1tahTJ5efz4+XlJX3yxpKbFqUCAKoKWlQ2llZpgFwLz/srlpun68D2cWBZO1hQ6TJ8bKsVNFKjByCyu0jRWqGS3MOMcoNEVl1cojYiKCZdW8dPnLe0dkxqQ4beVFCyCEsdGPEcMQERPzpiXpPbu7urWlx3t7T8nsKRNU2Z2cEisncy7oeSwoqdb7cD2ClfNZUFqjzzYzXAHAs6ck6jmnLQlKibONW63Ex4ToenOeMdagbEyfFK8GKtYZpY93ZJ609dm0+5QsykhR3jZ9Upz+jaFwf1aetqiAj66Ym64VbFlX+jjSigww9/mHV6mhizXnPLAHOYs5RRclv7hK21kYSh9/04eV/WlmmAXAn35gufYhbWppk7jo0F6Qa5fzRRdl8exUbd3G/gzyh0/WKy1e++C4TEmOUf6B3GB/w/MwDu08fE7XlqiYkEBfbe0DPbkfijP34l3yii/KrctnyDs7siQtKUbXAT7In7LKOgUBrA/74P19Z+S2pdOlqq5RFXszhiFXAHBSbLh4etlVmaW9CEqsAWToG4pxlnY+GD4xCMMP4eesr1Phtcvp86X6b7yVdU0t2t4OI6JhCKZVILTkc4xJMREhur+a29q1h/qq+em6trTVAlRimHj9g0yVSxhLp6TGKpCgJzJVdyfEhCr/+vO7h0bcDmYBMPyO/YfMrK1vkaT4cCkqrVFZjYJ+ruCitrxDOeccQJPTeWVCb1daPF2oqFNDKwyfvr0YHDF0wneiwoNVPtIHmfZFjCOnCmTGpHhtwYahmhYutNADFP/hrQOyeuFk8fP2UhrSAgn9JDjIaSA2dBT4rCvFn0YDgO9YPkN5G8o9OhHz5L1o9UcLK/ZkbvFFbfu0cXWGFuzCeA494DPPvr5Ppk6M0fdm79c3tKrR+4Hb5ulZ5/fICYzuK+enqwGhlPZODpEAf1+lzd7j55Uv4qzgzJ3IKZW71mSoLsOZhM8gt5ta26SuvkV5EPspu6B8yP1hFgDD9x/ZsFBe3XpM54C8hmfRsgw9gCi31rZONdJ4eti1VQ/tLuOiQxQy7TmSq0YNHDHoStCBNcO4FuDvrXRDVlTXN+s557yhk7GnFs5IllAKoXV0qZ5DqyH4C/rFnCmJunfQLzGu3LJwimQXXdSWUVSphqdyZqA5vId/Hz9TPKjxyhUADC1oV1ZUXqv6FOeX80mbu5TESKF4GzwS/Qm9Fr740uYj8tE7F2r7Sy3s1tklZ/PLdc2KSqslOT5C9QHuBy13HMrWFqItLe2yZtEU1QUeuHWutohDN1k5P033mY+PUxelDd1FnFN2DNM+crGqQenFvkSvNjOGLYI1AABjFKPXMWsIf0CvJSKysalV+ST809n6LEn1CxxNVXXNKifQxY6cLpKEaHhgm+73ifGR8soHx+TzD62S3UedraS4N3wWngwPAIOgM5RXNSiPgBcSjQIfZo9iR0LH5zyAaeBZnCu+g7dt3nPKDBmsKtCmqDTKi8YLACMg2EQIFCd48ZF9med181GZFMtxcICfWrFQMOkj5/R22PRAZeejwE/QzXaBfpYTY/WNYcQAKoQall0YEIyvs6Nb9hzP1c2YHBchb2zPVMtxVFiQhigBBjkwk1OiFVQ2NbdJQWm1zsPpMW1WJRiGPuJwAQCPdC8OLYomwozeuDfUMOkBJmwNAILg9Pb01JYSKPR+/t5SUl6nQgmwkRiLwlOlYA5jBoaO2sZm7fGLMYX/Z4vAWAj9xrCG4sx9D5xAmYmTU3llamR4cdNhtdrTA3jd0qlqUIiNCJFjZ4tUuTtzvlz7PZZfrJc7VmfIjoPZurdcHWYAMIAXwInCiDBAmQfYz0xLUCsrPSuZDyHu0IazUFhaowYB3hcDEtc+8/IuWblgsjLinIIKPVcoaQB3Hx9P2Xk4R/cSEQ0YEDBuoCgi4OJiQmX7gWz54sOr1eiE4oCRBKXwlsVTFTjERoWqEt7a0SnedrvszTRHD7MAGNqiYDF3jBD1TS0SGRIgXt6eqri049mziZ4DgNkdqzJk3/Hz2qcQoYtyDIDLPFeigHFycrTUN7XJsjmp8vvX96nnwcfbSxWY+9bO0R6W+SXVatTBCn4iu1giQoO0h+etS6fKB/vPas9DDEzxMaEKgOEJyfHhMjU1Tl7felz7agOwzAyzABiByDo0tLTKhbJaOX62SD018EWMOChKKP4AMJ599+rZ2rMW4x/GPZStVQvSVUkj4gEPDLwTRQB+OXFCpO7/xzYuVjCDMoqijJFrUlKUBPr6yAubD6unDYWM38EzUe5io4IlITpMdh/LlRVz01R40x+SeXGfAyfyzZBCzAJgFAnWiD3N3kXBQPFAqWPPYuRiTQA7uQUXVak9crpQPrJ+ge4jeHmXo0eC/X3F28suJ3NK9dyc7vUk0jMdpypRE+uWTNX7Ygg4nVuqNMcoh6Z/37q5ajQCKHP+UHhQlLmWSJnlcybpHowMC5AzeUMr9QZxXALAceEK3MKC/KS6vkVBHn2LF2dMlNziSklLilKluaqmSQ2a8D4MIPT8hacAXJB7DIwpQf4+eobxZnd0dOr8+Z6IGvglRrMecUhJea0EwosOnJWvPLZGXttyXNKSo9XQQeTIwZMFgrdp77FcWbN4qu4D/h8az0yPl9KL9boXRxpmAfBI9xmP79ln0AB5gQ7j7+fd1+vWHc8fDQDGOEF0T31zm4QE+EpntzMKAbmIMRRjGQauAH8fBWUYtwA5AD6A8IuAnzsW6DUo5FX1zQril89Lk+0HzmpkGUYReClgFwMZPHH5vElyLr9CfH29FdDMw0OfV6Zy9oOD2RIbHqS/AXwxF3StrOxiCQr0k2kT41TOcHaHGuYBsOi+q29s06hB9iVnBLARHOSnPA/QBZhFtsLHGpvbZcrEGAVDGJgBwFxzICtfDRmJceFiw/ttt2sEHgDq3V0n5SPr56vugScQEIPDZFpavNIdHoLB5ZP3LpUfPb1JPnX/MsktvIjLXCqrG7VH8oWL9WqoB3BBByIaEmPCpKW9Q3XN3UdzB400dAUAs8YTJ0RJKQA4OkS27DuresD5wgpJSYySisp6OXG+VI076MjIBjVgTE1SXYO+5pERwaoPp8SHS1lVgwJYDGaV1Q1qYMZJhEGtu6tH0lOcBkKcWnuOnpf8kirlQcgS3olojUX0Sz9fKhjs4MMYYtH/axtb1dBmZrgCgOnvjs6MUwM9AB7m7e2lhhgMBIUlVfL+/jP6PcYNnCDT0+Lk/b1nZOOqDHV8sUZgj7LKBpmRFqcg/86VGfo+5ZX1un9e2XJMDWwYn+Kjw9Q4l1tUoTrqK1uOqk6yJCNVgXVWzgWldXhooDoU0M/g64BxQDT7y8ywPMBmqDTKa8YLAANQWXwYtzNE4/KQLTYK4RcaiaGM6FL4pzPMxBlTAQAwwtYI/dGQHCN0tPe3RtinERZmhDhoWG1vSCn3cIY/O8Opub1xvRFiCklNhQO6EQCPchmvj5+ZBMBGCDSWZmjOHxgloUa6Br1bg5A2vFoodAhkPBso+lv2nVEFXEN6eveJLmHv7y6Fv/ZoA3YYMIwK5sb1zjBIZ1g93kG+d4ZAOsMpAaF8PlI46mBENwOAdX66ndnPzv9xhmU6Q5H63unSZfpuzoBFkZUL0lURwWoPDYxQWJguYP/9vaf1M2coaO+72jzE5uE8O0YYG9/jESCX7lK4kjPETeeDAt0bEse8zIZZugKAEQbG2TdCroy1VO8tntoeh9y6ZJqG7mG8Ulr08gHIiCeX93TSDwOBXdoJxewlGO8CiAL8EyrHul/aAzzDId6edv2evYDlGwXxjW2ZqvxhlDJCjQcLlxpSoXOhCJY+w9jAvXuA/QdtnOvrDJviM+NaeKnu3a4eBfucKzyUfI9hwNhLrCfWabyd7O/pqXGqJPI5AJO/UY6NzfE4NQAAIABJREFUc8B9IB4hcgqme73o8G/uyef0QsVgYtZIZxYAG2eApSM0zzgX2iqIcLxenqHr53CmuWj6QG84b2/kZd+5cvLv3hQXzgr/7pUzRkjghlUzZcve09LW3tUXnsd3hizqS5HxsPWGUrOHbM5Uhd4zOxIDdgUAO0Og2XO9z1GaO0NONSS8NwWIZxohp/zN+hn71JkPG6DGY4xo0MiQi0ZYpCHnnN6K3hSi3rQRXx9vNUQ66ew8HwAD7qFhrcp3nLzFOBOcQXeGQI9E0w/D96MBwKyXM63LGdLfX5cyZEtkeKBcrG7sixxQKdOPrxghq4bs6Atb7T13XM8+cfJm5+AaQz5zhgCL/j5eaqjacfic2D2cMtzg38ZcekVdX0raWAEwvydSSFN8PJ1hvsb8ATPsd5Vpve+i6SzweG9PlYnGWbhc1zTCUp1Cg7nDEzGgwnv4nfOMefZ+7+TJnDc+Q05goGROvC+GY0A0MoWzAh3XL5sum/aeknWLpsoHh7J1PZRPD0IQVwAwa2josSqnexwSHkyaVZoCQQAs8zJ0BYOH9qUE9qbSKK/szQ0x0iqM3tdGqLehgzBn3Q8GP+7Vw4zrJ0+Iluwip6H4UnbGJV5s5uy6AoDR2YzQfV2/3vRHZ8QLPMu5n52yHF7qDNt3pgl49vE01lnDuI0Ust7fGnoa60kUIZ5g9ATVsTT9RtSLjoxiLstmp8rezDyZNjFWiivqLtXc6Q0Nh75mWxFaANjMbhnlNeMFgJkeYTqEqQxUpI0cz4GvMFROm+Z3kofSdWXOx2D5gUbOhnF/PCtVtRTbcNNwAQDzroTiYZmrqm5Qy3x6cqxa1PiOsDQs8njiAGx4WVD6QwP99PCi6GLBIkeJkC4UWCxyhlJDCAfWP6y8hEYT3oxih6WPkBQGITCEu0SEBCgDIyyFMA3WhucxAJyEBeGZHaqo1hXUMwmA3UT16/I2ZgDwYBM3zgBAHU+1rnt9syowTtAxeN4I37POhMRdzaGgiDzKQc7cwOe6AoCv5pyv9b3NeoCv9TzH4/lmAbBRr8GVOaGc4Mni3Iw00O+QEUauuJH6gCcUxWdg3+SR7mf2e1cAsNl73qjXmfUA43FFdhMlA+DCmEnoIGlUr245plEMKKJ4q1A+CQUnJ5Y/rCMyFUUWHoknaPGsVAUcyDa8n3j8CdvEawrQIZwco8HBE3maCkH6E2kjyGL4MnsHvYF5hAX7KfnxvBMhwT2JRBqpwNbANRsNAL5R132keZv1AI90nw/D964AYON9AdwK4DCMjVBLwvgNugNRkyMNNSDjAR7kvugqeIvRTzGADcyZHuneQ33vCgAe7TNuhN9ZAPgqrtJ4AWByNTgohPARe0+YMon7UWGBmsex80iO5nAB7vBo+Pt6aejZvsw8DXfD2qJJ7W0dGpqMUOTf5KaSo9DS1q7CjsrFSCqsPNPT4jUsDgspCg5CkRxAwvtSEiO0KAYAjwNLGMzFmiYFjBxyQp3IqcQS7lAvVM/Qws0FAEw46oS4MOnpdsjMyQly+GSBhq0BcnhuQWmVLJmTJmdySzQccVJytIbVEP6GZwuwm3WuRL1ehK3iDV23eIoWWzh8Ml+FOvOmQMgn7lmigh3rLB6gBRkpmsd11+oMtVRBu/3Hz8up86WaJ+tw9EhAgK+0NLfLLUumyvZD5xR4v7k909wONAmAUUhQWnkf9br2Ws4IDSKvjorXWpCmt2ACIB3mrpZSCjKIaPjiOztPqjJL2AkhKliDgwP9pLKmQZUe8r7wGmLJJWxs64Gzej2eDay17B/+JmSauUBn7s1vUbxQZrAeovAYeXiEmLKfhhIwZgCwFrWKCHZaT3scmoe2al6avLnjhDx65yINbSVFgIJMKHVdnd1SfLFWwScFKuqbnWHTWCMJUSMXlDlSHIgwSHJYUPQIk0VxAzxzHvDg8GzOEcohAgvgzTsb3kTWg/0DHRFmhO3MmzZBmts6NZeJECpy8AkHJQdzsMIjrgBgBKvTmo/l1enm1mJ2NpvmULFmDHJfWRMUTR8vhLGTH/QvvtI/8oNcZs5aUTlpDV26jvAQcq/IcyKvE4FOCD73mJwco4Ye1gNjEHljRj4lvCU6LEjDtwzPgJkD4QoAJsRuwcwUOXQiX9eLdWLtWAOt/m639xX0MLwQxhwITSYHDWUG5Z+9g0cCfsi537Bipuw4kqPvwzkyikYRNg49AY7QX/NMMXDYnEYyns1aY9FWINLUqvsKnsLvmAdeR541UiElswD4wdvmaRgy+5q8PtYOXqw82stTyqsbJMDXWw2ggBWMhITNE44JDQjhtdtsOid/Px9dW+RDeHCAtHVAE7uCKMK/oSvFkchN5D2g3fplM+T1bceVt2IQhIaETbPvuaevl5caIfEK4WUgxw1P20jDFQDMGQTkYSjGCMneo+gT66MRM+p1suta4NVCZmHcxJOhfMnmPM8cJ8Kf589Mlh2Hc5Sn4vng7FCMhVQMcvz2ZxLG7tB35t7cA9AHjY2oAufe8dL/nzM1ScP0DSPCSO8+8HuzABj5Tw42Ie7kvXL49mee1/BXoz4DhlzyXAGxf3jzgBbuKyypVn5BfRHew9fXU97cliUP3j5PAfOC6cmy48g5WT43XV55/6imZc2dNkHlHfUxCstrNET8qT9u1bQB9gC8o6uzR/OEF2akqKwgnxzDI+GMpJUQLj9iocgBxBgNACaflFQxPHnqwe2N0kFn0nn2erHwMpFGQ9ixM6KBQovOyAnkP7oPnxs1DYxCRUb0kO4FEwV7DGMtr6bFJJvbNPya33NW4Zucw5GGWQDMnDkL7Eny5VkfdDpS6jjDyBMt2mT30BoPReRGhwUqnairwL9rGlr6POga/eJt13x59FB0BH4PD8KbjIxDTjGcRTK7+pw4S2el6jXwRvgDz9cINzyMvbyUc4q+C22MfP0RaeHlLw6PAVXz9UfUU4HfXPIb41CBZ8Db0GWIDPOye2iIPOHXhDTHRgT38X8AL2eX/UIq0P6sfPHxckZiwc9a27uU17K3YyKdaTTImKNnizWyirWFx1JIk9/dtny6Rp0R8k6dGOQFtWjMrPlwdHAFAFO3B55JaLfhLGC9SZmBdzKMYmCsK+lN994yW0PRCeNmkNuMzk3Kh8rY3gJw3EfDv7t7ZMW8NA37h7eiP8J3zhdX9UXQsD+QN9CAcGvC5wkPR9bAU2rqmiUiLFBD74m+Y43KL9bJhWHSHS0APNJpGcP34wWAWWyK1xAyg42Kir2bd51UCyvhr1hS7Z4ekhwbLmXVDZIYHaaV5vZl5muMPkL+vT2nZcPKmbLt4FllSoR5oDSSb8LGQyFC4FGFkWT9uTOStYoyBT7IW6KIDkU6CG8kdO/giXx56LZ5mrcCE3lh02F56Pb5ykDgLzCw6KgQqaysl0OnCoeuBOcCAOZgoUzCYFHWAC0wRg4bzAWFj0IFHGL+TV4qQAzwboAwGC2gD3CiOV4Bvvo3hTlg1Pzh/WCGMGTAP4wXKx3MLyYiSHOgUXBgzhxkKk0T3gJz43ko0zB17m3aW24SALMXUKDJ/zQqUq6YP1ne33NKls9LV+AGc0YxpUASzIPK2YAYihCh1CF0UVQ/umGhKoknskvkoxsWaA4axXMAAQh+hN35okpVpACW5OmQz4Xyj2KLIGAPAgDIFWXtUYKh7c4j59TTTg4Vz4OB4pVFoA5V6MQMACYXh/Buct6pxj0jPV5pjlfj8buXaF4ROVPk96Hs7TqSowKfvcJ7EAaOEYkCD+QfzkhP0Jx1cmCgDfues7JmYboCY8DykTOFakTB6LNxzSx59rW9MjEhUhU2BALFIcgz5N/QhuIWhFP//o198sCt87S4A2c3tld4kE9MYSWE4xUKrgttkDjbGMUo+KXFR9o7FKCSMzSbfJ32DjVsUI2ayA2MF7wTAB5gFBkaJBT00XDtHofmurFnkhMipOBClaxdPEXe2J4lkyZEy/ZD2bJk1kQ1vLHOrC15XwAa1jQy3CnAEe5UkqVgC0WCnn/noO4/nlNSUasKg5nhCgB+bOMi3XPkG5KXyv4lL3V6erycpbDP9GQ9K1rYbuVMXQ9ylvibvNmX3z+quWgUU1syZ5Lka853lLy+LVMev2uxznnO1ETZdTRXDQPzZyQp38vOK9OIE/aWgke7TfYczZVVC6dobhP7DX4FH3hr+wnlHRRVASwQaQKPxCAHrxhWmTHRBgnF+zMPrtA1Jh8NWlN0h4KJ5A+uXTpN/vzWQXn0zoWSXVChhdOyskskITZUFUD4OfuJ/QEA2n4wW/PUKP4D6IGvdPU4dI3jIoO1MAzGV841RXKyCyvUWPCbV/aoQoxCCK3YfzX1TWq0IgccryEeZz5HWSKPb6ThCgDmXKKwwotnT01UPghgv2v1LDVmsk/uvmW2nDlfqkYgjFvQf+ncdNm2/4zyTvKoVWH38pRFs1LkyKkiLYpGjiT8/r29p/Vd4WcYhQCE5FGiGCJLqbEBn4R/kv9OOsBDt89TgzQ5bmcLyrX4kqkUoQHEMQuAjdQV5A/eXuQfMkwjyVrbdQ0o8IeB3EiLYu8gHzEewTt4N/aVEU3FZwG+Pir72DMYDpB9VNk3jNxUfyZ0HJ0EnqOwA32gu1vlJt9hTERGqlGkN7UAnQTaujJcBcDoD6SDYIhDEU9NiJStB7O1DkpVTYPMmJyg+acYdpua2yU5IVyjwe5cOVPPDLKOgnY4EdA3iOIH9MArUdAxqKCcp8RHanFSHA1Jcc4cc4xz5DOSd8v7YyBiXZChhNpSME11sPpm3bvIplnpCQoWAY3stcxhioqaBcDsC3L+ARPV9U0yISZc1469m5ntlFvwPs4Khm94FfsY/RNAgsMAfY48YPgMshyZWl3bLO/tO61gDznHOXfWJKjSPYaxJSMdHnpOMtISNSoBI1thaZWewztWzpR3dmZJelKMbhhitih0RM0J9g0OB3RTcpVHGq54gOEL5OOjtxzECTIlUQ2fzvPRqO/PnsFQRw44Mh9H0JqFk6W0sk55DTo0azRn2gQ5eKJA99OmnVkyP2OiGkHRv5EdaxakO7u4+HhrPnVPT7fmT7+9PUuS4yO1BgX1EZ5/95B5vXEIYrgCgJfMSlUaIPuQkegO1EugUCwGDSq1swdOnS9THeftnVnK+3mXWxZN0XxuH19vzXUnR5lCkugEWsCrplHPAXt3w4oZqptjnEPfYk+hJ2BIhR+y15GjyN87V2XIr17YqfwX/kTNCK1Lc75MZk6K06KOLRTOyi7WIlxDDQsAj3RaxvD9eAFgGIgzp9AZi48iBUNWK0hjq9RRwTYhQgu5ADZQrLC4AD7o+QeTpfgVSkh8TJicyilRyx/VfrFYAWCRCggglAE2HJtUK6vWNCoDR3DiKSQcmEIOeUWVqljWNzarp5fKmYsznAcJSzLPRvhj2UXpGHK4AIDHsFTX/09NAmAYEBbbqIggOZNbqh5VBA4MBaWW9QPwo+ww2C8IVpQtFJboyGBVQrb1Cn4AMlY3BA1rqB7aHmcOL15l9hH7hzC425dN178p2ECeEBZiqjsaVl/uhdLDs7Hsst/wzlFEg+8Q/LST6N9/uf/CmAHAeFcBkCgE7CveBQFDoR6MFsyVKsgz0xMUGB/MylcPNYoWnxEmj4cOTwdGDxRgwgUpRoOlmfujmGP9598IBIqG8R0KIUoLdALYAPBQpjiDVL0kEoLvoRvVbfGW8RyK/6iX3W5XjyHRBX/ZfKRvjS6jgQsAmIIVzJH7AkpRYNctniZn8svUMAaQgU78oeIpldpRAvFi4QlBiYsID5TyygZd78jQAH0v+IxR5Z3CTxlTErRg0/I5aWr4oFq4UVUahR9lGGWWfYfhBAWKolnwCgQXYZYUh+K3wwmry+jgQg4wYIRiV+xx9gFWY+gBcFelP9BXTmRfUKBGNVwtChUV4mxVFuQnW/ef1SquH+w7LXHRYbqmrDXes+VzJyltNN/d25nDhqGEc4InC7DDGcCjyV5HiVy3dJoaRFAADV8DhgMjxxPLN8oD+wxjzEiKvxkPMPubfRAdHihhIYFazRWlxSh6h5EEzyOWdYAPSib7HwUdAI8xDwMIBkTlJfERuvcxHmH4gydw1irrmnTv8H7IGqPtEEqq0RYLumJgAexTJI3rAKbMRfNg1RvkpYaYYWVD74ZwBQDjlSWSh73N+wDYMWKyF9ib7EGMVHgd2RfIOPYIiheyTtvOOJwtciYnRatcxCjE+2B4Jl2ae2IkwssDjdk/7HH2Dcoiij57B0UQ3ufn4ymhwQHqReacsEdZn1F0XxKzAHg8BZ6R6zoaQD+WeboKgHkWRn9ystFp4JEYTNGjkI0LMyZqZXwMV4A7ZBmFPD9+92ItbAhfZ78aBgB4KWeXc01xNcA/RjUqG3Om0NnQjTAcYKgkNBxDKkASngJ/JJrmbH6FrFkwWYsvOitBx8nRM0VaqJKzSLSNE7SPvQo0NMCQOSEuQucRGeqvBTAxcpRW1iuwofAdMgPjBu8GWOacsGdT4iL6WtFgHENO4qmGj2FowymC7kdVZYpeIXM37TmlXTjgEfAG9cIXV6onHR6AnmC0k0RuYjjjTBJVhKzH24585RlEtow0XAHARtoGa40OzVqo/KikwrO/ykE6SThb3JHb3KlzQc7HAX6r6nu7iNDqzU/nh9ynECeGjMbmVpk6MU75IHyf9zcKSUFnIvYAyf5+Xsor0MOIKhwpKmhEGrjQBolnwt+crZ+69FxcxHAWFqgOIcAsvJz9wdnAULBqwWQ1FABaKRSGAZy9SkFODAf8iQwJ1DNhdFLg/FAUk3XHQIuxHr1QUxZrGrWwGMZBoiAwomNMRm7hhed3OFo4VBS15OysWjhZdh06N2wnAQsAj7RTxvD9eAHgMUxxXH9qFDxx6aEWAHaSyyQAdom2V+FiABLKu4Z6Ed5uMl/GzFTMAGAz9+EaI2xtNEqm2WeM9rrheiC6EgI92PMBZ1ReHO0Yaz/c0T534O9c8QC765nGfVCK8PAaxbPcfX9X72cGALt6z7Fc7yqfd/X6K/aCp4847IP3tHSGNZprrTWWdx7qtyiEGDJGGhgHMFRiGBrLcAcAJnpGbI7L0pIAa1RvB/gNNYiawAuHtwqDuuHNAcwYAwMHRiUMPlpgqLcY4FD3dKUw3sB7jAYAG7LBWSDO6Z1WAN+viBHXGLUWjaJl8ZEhGo4c5Ocj1dpOj3QHo6zRpeuN8FpnwbhLw1k01FlwySmTjMKNvf1+jXv1fm9cz5Ur5k2S42cvDGowNZ5g1gM8lr1n5rcYATHyMDDKoR+YLViEQ2awehzGWph5vlLWhRBos/e80a5zxQN8Nd8ND3nFKI19eg5HKJQ40vcWAL6KqzteABjLCR61/gNrPNaV0QysVyP2pR3NjUfzGwsAO6l2FQEw1j28vIaFHkED4+jvfcErgofGzAAkEUEw2jy2oZ5hBgAzbyzkRBYQUob1krAo8kZQarC8q4drkIHHuqauSS24xkAB4zzgGXJXw3YzNBySBi54gPvnj/W/H+uDt91dHhkiTmibgUe5/4B2zrB/9xcRGw0ANsIp8UjAGwfyOby+eDYw4JgZ7DUiXwa+H7qqv6+PszKmp12L8eEpNSziZu7tyjVXCwDzHoChgSHYeCqnTYpXwEa0EJZ3wiU5X7SxoN9p/7MP6EHxHSiPjKJ0rrzrYNe64gHm9+wDQI2hiGMUIoRyqMgTfoPneLCUhP7zYT9wHd4hs4OziCea37jjPJoFwKSKEJ1B3i4tetj3nFeiY0h5IVwTr5+mszS0aOQW/BHvHPwTUE+hR9rP4E3HK7Vu8VT1otP+THP9vO0yITpMGlra1QtGHineM+hOuDueLtqi8G9a11E8ixQTPDx4XNvaOiV9Yqx6gaANoJo9hhfVzBgtADZz7xvtGncBYAw1eF/Ndi0w6AT/Y5gFu1eTvq4CYOZOSsZwkTh4d83KOaJBMAoRAYTDgB664z3GAoAxAGPcIgqKtJ7mlg618BhRhbwLfA39o38nA3gs3tz+A9oS7UMUzsABPyVqjmibqzUsAHy1KCsi4wWAyTegV1l+caVaIQmNobcvAo1ww8Lyas3bcRbvadPeZBTpQAkgrn/P0RzNDyUfjhA2hBbKD4cepTYiJFD7cJlVDN1KUgsAO8lpEgAjoGi0TggJBUhgHoQpAUgJxdWwx8p6ZbwoXoBD8ou27j0twUH+GvpJr9rnXt+nIcPsA8I5tViQh7NoDRZ8Qp4I/cPDQfgvfTMpQEA4F/sMBgnAIJ/MWTTDWS10LMMMAAb8an55ZIgq3YnRIZJdcFGBCnnK5IlkF16U25ZM07AehBY53JwL3o+edoQkk5tCqBqhaTMnJ8r2/Wc1BK66oUlzY/kdSh65KeM5XPEAk4uJYKagBjllvK/mu5NPp3vCdlmYH3mPhC7TFxnhhgL8qfuWyV82H1b+AZijsAXhToQuI9BIv2C/vbPzhKZFILQIFy2vrOttX9Ct+4B7EcqGouyOYRYAs6aERwHICMW/ZfEUzWdjPkZ4YkxkiPaz/OyDKzTUKrewQs8IvJOzQxgi4VjcgzBw9jZKOCFxK+ala7oAoMo4X7wjfX+z8yokdUKk5hPSJ53QVgDCQCVgrPQwA4ABrQ9Sg+FivQJXeD1zofAI68KcjCqnzIc0BooATqKPLeeXIlE9PRqmuONQtqxfOVPa27u0OBZ5Xig8gCEA08lzJXKuoFzzmEsu1muY3/S0BA0hpncphQmhIakXACtox3MAQMvmpcnTL+1ySVF2BQDDB7TwHOGW3T3S0NiqoYcY9yiMV9dAXma4nhW8sfA3ACBtVn772l7lEfAYQvhIcUDpI4UCutJ/HVo6Q+Cd7UCgHXwSunBeoDvnBE8Wea4aAk2BJVKN6CrQ0akGBVrtUMTR1VBHswCYnFRAN72eAbXUNSCUk/Xl3VgveBtFHUmBIH+T9w4J8BN/fx81MGJMRMklpQlQDCDmN4S18n4UC2JtkT3wSq6hF2pQgJ8WECKclFBxeCmyBp7C3mBe0IliYovnpDorVTscmj9Lsa3fv7Hf1JEZDQDWNpK9UUtGUTujcBWydaR8fDMTM8L8B0ZH8TkGp7omZ/2R4QbAQGtQBPgofUnDGc6AYhYA864Z6fG6B7XYna+3yn5CXnkmBe+cKQqeyhcJFYdPksNNziY9jNEtyIMmLBhgQyg45x0Dkplq8mZoOJZrXAHA1D0gxJewZeQF+7m2vkWLwBLSS5gyIeiHTxRo/Ygt+89oyHx1Q6sabKgToL2J2zokKjxQfwvtyBWGbtReIQ8fucz+N/qikyJhJv1jtHRwBQAT2WH3tOv5Jr3r43ct0RQO5gpvY91JFaDgKvuQHsAU7SI9CmCcGB2qaZik11BrA6M4hhBoQnX4SUkx4ujp1l7n6GL8xs/bS/cNspNCeISa02KQQrZagJGeycnR6qhjTyGvRzMsADwaqpn8zXgB4KVzUjXvE6UdIUqhGW0b0NyuxXUogNXd7XBW9K2ql6KyWmVmXHPv2rmq/K1eMFnySypViQHMcC/yMhA+FD56d+eJq2qJGZKkFgB2CQDT2zePPNwJUTI5NU627j+jSgwFmlDWsfijuNBfEEWYHFSE09Z9p7U4DwUL1i6ZqsVqaHJOFWQEGQoKhawulNXKTM0tb5HSijqtnE3Bgde2HNP+mihR9DAlTwTAi4EF0Iyy+9L7R0yenMEvMwOAUaTJxSTHk1whCjVs2n1KgQ/CB0Ced6FKi1oEB1KEoUmCA301LBjlr6KqXsJDnECegh9/eeeQ5pIczHJWKMVyS1GTpfPSpKWlTYtXjOdwBQBT5AsFBkMHuTvkOwNO6bVH39rismot3kFe1Vc+tlb++PpeWbV4mhZvAhS8u/uUfHT9AvXuIfgPnSzU4hOnzl2Q03nlmvtLFV32x7ZD2fI3j98q7+89JVNS49QAg1DHwxPg760g+Vx+uRZIcccwC4B51ifvWaKC9a0dJzR3iNxcKr3euTJDc3JnpsXLnzcd0kJXmWcvyKJZE7X4ElXaIyOCFCQRlsg7sd95r5feO6LAjzw4FGN+B5DhOe/tOaVGAnJNyadGaUSQE9qO4CZ/z53DDADG2Hnvujl6JinkQw4vygzGLsAx88cT19DUoooqucvknmG8wKsJ+AfAUNDorR1ZWuEUxRhQwj7jeyp6kz9PYSkIdtuy6Qr6UZK4fsu+09ouBy8jAJTictSlYE0IrT16ulAeuH2e/Pntg1f0sh+OXq4AYLyY5CWSO4jHF+COoglAhTaAMYr//WXTYUmMCdW8XgyAGJN+9/pelaMA5JXz0uTtnSf0PLy944QCEaIqyOulMCD8lSI9D29YKK+8d1QryE+dFKfAjvy4Fzcf1rPJvSl8hNGJc0IeKPmASTFh8vauEy63/jELgI3QYq0S35vDrv2eHUZ/cmcPb5R5FFGKoBm9To2wZQ3DpVp3b894aOME/h6qawCCnb1YqZBM7+sepTeRNNyTfEmMBPzeqApvGFwNcGj0tUe5NopxmfUiugqAMfpRCwHDBGuAdwowPmdKos6TswDAv3CxVhbNTFHZkXehUgueUUyR7gmcDfbB2kVTVKYAgKAJ+hRedwyP54sqJCo8WAsTTkqKVIDl7FjQrZV1CQkFQBCJhaGO84jyT8tGDHHv7jqpZ+voqULlq8g6aDJc5IFZAAwvYH9SRPOlzYd1P7Z1dmmXAvYr75NTVKnGMOQjBdwoUoQBGa89gPGDg9nKU5GnWusiOVrmz0iRV7ceu+EAMHVNdh/NkVsWTZXDFM6cPUnfFT6C3ozBin2RV1ylBlHWkoJ3rV3d8v7uk3LPLbO1kjFRR87iZWW6tux5Is0oTIvhjOggao3QIYG9QNFAVyJJXJUnrgBg8s8pGEjBS/TD+26Zo9WfqZmRV3yxrygbgBSPLxEh966dI8++vk/uXTtbu8VlGtuvAAAgAElEQVQsn5sm50uq1DgIxqita9azQ6EwKsbvOnxOi6+9sPmwzEqP15oQ1APBIQO90UMpyIbxhZoJ6BHoHgzkFuduNMMCwKOhmsnfjBcANjmdYS9jM1ON00zfMnc8z/Q9LADsEgDGM4tQpIiL4ZVCQDW2Ogudsc4IY6o9orijeAJ2KJqGUQRrG/lZhMRpwbTu7r6G9AhAPkfYEkGABRSFH6FpFEfDU8RvULAA2IAHlBkAFwBiLMMMAOb+eGGM9hMDn9c/VAmLJi0bUIgRXDfCcAUAU6HaiORQi2trhxZj4V2NNk28M+kThGMB7rWXdpCfFjZRQZ8UrUIIbw3eT6fgC1OwwF7DM4xBxVkBPVg8CYlqdRZ+wTOBMCdEGgst37uLzq4AYCITkJx4IlFqATUYAgGmzbTr8vHSfY2RxsMDAUtBl0a9lj94+SiORXEN6ENBFIS3EUpOZdOCsmqJCA5QIGj09sbwoG3euh2q9HO2AJUYYdw5zADgoZ433Flx5xyv5r1cAcDwRIwTgDPWEe8B7bqcLV48NZwP8IZngTVj7+MVJoSX/zf2BSCJdmXwNNZcjRvd3RIaFKDGM6IN8O4Q3kcRNIADz6aoTXx0iJ4DPGWknqAUApo4q5wnABO8FwOFqzUKzALgq7ke18u9XQXAzHvZ7FSNZMJYSlQA+4AK6fuOn9dqv5x7FHNC/YkSYB2Rt3i+2D/sBTx6gJnIsADZdiBb7l4zSw3PeFf9KRRX5QwtZ50TokIUUFJdfF9WvhpWALmlFbUavYNnjbBxIreQt3UawVeiHTUAThhs4V3I8f6pOwPXwBUAjBEL7xwyg31MdAhFCinUqP3qu3sUnMM/iXbBw8m1zBF6wFORL0QHEdWBsYlzwxlzZ02Q0e4zVzzAo3kGVZKLKmp0D12vwxUAzF4lqg55rsW/gin2R6tNT/HxtjsLv9lsGrFB6yEMHuxHdEJ0RngoMhTPNzonBkQMI0SUYnDEKE/RKvYKewnDGueOwlk4aDhfGKxpw0ohONqN0dKT53CPqtpmLXI5mmEB4NFQzeRvbiQAbPKVxv8yCwC7BIDHf4HG74lmAfD4zWj8n+QKAB7/2Y3fE10BwOM3q2vzpLEA4GszY/c+1RUA7N4nX393swDwpTUZDQB214riISR95noZZgHw9TLfqzmPIQEwbfs6Lu8DfDXncS3v7QoAHu95ulrUbCzzswDwWKg3wm8tAOwG4loA2ALAvdvIAsBUsPQTh4f3oAfL1t0hti73F5xywyl2+y0sAHyJpBYAvn6rQLt9449wQwsAXx8AeDyVeDN7zALA/fjlUFWgLQCsRPJoxwhAp2XnMHLf8fpS0wBvL6EphCMbFdKNjHXjGuO3/X/jrFzebx16f0TmBSnvRsVmZ2XoRvUED6zErs8eoXK8mfNgXGMBYFeo5eK1FgB2kWCDXW4BYAsAWwC472RYANhJCgsAWwC4T4m5jtsguUECunQLCwBfHwDYpUUbh4stAGwB4P7bzBUPcEZavJALXVDmLI5J/RdSx6h3QHEq0oRIgyKlBFS8ee9pLcBKzjtpIZoSMClOU4h2Hc2Rh9fP19ogpJqQKkXYNOlEgGVCpgmX1toZIdQsatB0u8ILVVpvg9B7wPL7e09rAbaxDgsAj5WCw/zeAsBuIK4FgC0AbAFgCwAPYCUWALYAsAWAr5SvFgC2APBgWpcFgC0APFoATBXoxNhwrWVAPnpMeLCcyit11gAJpDdzi9Z7ySm4KOlJUfLevjMyb1qS5vNSD4H878iQQDlbUK6dB+5aPUsLINY2tMrU1FhpbGpVj2//FlsA4p5uh+SVVkl6UoyEBvlqfj2fM7JySkZsS2cGfVgA2AyVRnmNBYBHSbj+P7MAsAWALQBsAWALAA/JTK0QaCsEus8Y4OEpDq+AQZBxj3h04DEZvr2OGyT2dXOLa5kDfN0QwZCddm8hhWiwYetqEVv31eu1et3RwgqBFlc8wP3Xj0JWeHz793kfy/rGRYZoFfNrNSwAfBUpbwFgNxDXAsAWALYAsAWALQBsAeAhKGAVwbpEGMsDfIkWFgDuty8sANxPhvqLw8PpSbxsWDnASo6BOcBu0OKv21tYAPgqLo0FgN1AXAsAWwDYAsAWALYAsAWALQA8okC1ALAFgAfbJFYIdD9jgOUBHrUHeEQGdINdYAHgq7hgFgB2A3EtAGwBYAsAWwDYAsAWALYA8IgC1QLAFgC2APDwx8RqgyQWADZ0SptdC2qOxyjb+r1+NbDH44m90GH8HnX5kywA7AbKWwDYAsAWALYAsAWALQBsAeARBaoFgC0AbAFgCwCPxChGmwM80n1vtO8tD/BVXLGrBYCl5+YpWCBiE/HwHHyVHN0ijkv9yq7iUl4ftx4sb4WZ3Sz7wWYXsXlcvhasP/vgZhmD0cB49wG0uCbmRhPrQBmegXO74jOHiMM29HUOmyeNAy2+AAUGPRcQsMvEanwILhnuTNxM/FGXcih56RDpuUn2g7Glh5KXl8yJV9CkP0cxxafcdHyGfVa/Lwe9TnuoDjMRWIGHh5NPDDZ6kJ+X9KiBNOjdVf2pZuy0yz4bkacPMcXB3skMWR393tu4R/97Gd9f9tlQ/NJ44ABdyowMHXh/owe0GXqM5t31vXrnO+h795OvQ30vw+4H+MSlYnlDvU//NRrprFy17wfU9BuJnlfuhWHwhZlN6MI1lgfYBWJZl1oUsChgUcCigEUBiwIWBSwKWBSwKGBRwKLAjUsBCwDfuGtnzdyigEUBiwIWBSwKWBSwKGBRwKKARQGLAhYFXKCABYBdIJZ1qUUBiwIWBSwKWBSwKGBRwKKARQGLAhYFLArcuBSwAPCNu3bWzC0KWBSwKGBRwKKARQGLAhYFLApYFLAoYFHABQpYANgFYlmXWhSwKGBRwKKARQGLAhYFLApYFLAoYFHAosCNSwELALtp7VYsLpb9hxMlIb5R6up9xN+/U+rqfGXxghJpbfOUzBOxcsuqPKmpCZAjmbHS1eWsnLt6eaG0tnnLoaNxQiU5T3uPzM64KEeOx+r3C+eVyeFjsTJ5Uq0kT6iTquoAyTodJUsXlojN5pDTZ6PE27tbGhq9JSWpQU6eiZTgoA5ZsbRQauv8Zd/BBDe9oXUbiwIWBSwKWBRwCwW8vMRz7gzpOpQp4uUp9tRk6T6bK55TJ0l3boFWiLWnT5TuU+e0nKxHVLg4mltFfLzF0dwi9pQJYrPbxRYVLj1VNeKoa5Ce0nLxiIkSj+REkYZG6a6sEc+0FL0f11jDooBFAYsCFgUsClgUcFLAAsBu2gmzZlRKfb23rFxeLHsPJEpwULtknYqW6ZNr5ExOuNg9RObNLpUA/245dCxWAStj5dILEhPdLC+/MUUBsLdXtzx8/1l5a3Oafv/gPdny0utTJD62SbJzwyU8tE0iIlpkcmqt7N4/QdLTaqS52VsqKv1lwZxy2bR1osREtUhaao3sP5wg3d1misa7iQjWbSwKWBSwKGBRYEQKAGgBqj0l5eKorRevlYul62S2eE5Jlc59R8QWFCj2BbOka88hJ+CdmCTdBcXidetK6Sm4IN35RSJd3eK9YqF07Dkk9mnp0pNbIB5J8dKdW6ig2XP+LOnOPCWOjk5R4WINiwIWBSwKWBSwKGBRwALA7twDdrtDli+6oN7Xtg67tLZ6qvd1/bp8KboQJOfzI+S+jWekps5fvb21db4yJb1apqbXSFl5oLS12xUwA4AnpdZJYlyjhAS3S1WNn37u59slJWWB2ltu+pRKyZheJWUVAVJT5yc93R5XAOC1q/PlaGasZOdEuPM1rXtZFLAoYFHAosAYKeC5aI44mprFIyRYuo6dFFtEuHjER4s9OEg6dh8Ur7XLpaf8oth8faXzwFEnAD5fKB7xMWKflCyduw7qDLxXLtLr7TOmSE9ekdhCg6WntEK/s/n5in3mVOkpLpGe8soxztj6uUUBiwIWBSwKWBT48FDA8gC7cS0/8chJeXNTuqxcWiz19T6ya1+izJhaLWdzw8Rm85D5s0ulstpfWlo9pbQsSB576JRev2ppsZzKjpSCohAFwIkJjRIb3ayh1KEh7XL8RLQsXVgqu/YnyuL5ZZKTFyoL5lTIBzuSZd6cMqmpDZCLlX4aLr11Z7KEh7RL2qQaOXg0Tjo6hmi07sb3tm5lUcCigEUBiwImKeBpF6+VS6Rz2x7xnDVNus/liS08VBztHeKzcZ10bNom9onJCnw9Z8+QrhOnxZ42UbrzikS6u8VzzgwFzQqADQ/w9MnSfS5fvBbOkk7Cqm0eaiwVLy8FzF2Zp01OzrrMooBFAYsCFgUsCnz4KWABYDeucVREiwJcPLeEHjc1e8uEhAaNPiuvCJIJifUKSEvLA8XhsImPT7fExTRJe4ddujo99Lfk9fI533d2ekhgQIc0NPpIeFibhlXjWa6oDNCQaC/vbqmoCBAPu0M6O+wSG9MkNg+H1NT4S1Rkk3T3eEhRcYgb39C6lUUBiwIWBSwKjIkC3l5i8/LS0GZbgL84WtvE5ukpjo4O8YiLEUd9g0hXl4Yu2/z99HuPuGiRzi7N5dXfNDXrFGwhQeKob3R+xv2CAsUWFCDS3iGOri79fU91nUhHx5imbP3YooBFAYsCFgUsCnyYKGAB4A/TalrvYlHAooBFAYsCFgUsClgUsChgUcCigEUBiwJDUsACwNbmsChgUcCigEUBiwIWBSwKWBSwKGBRwKKARYGbggIWAHbDMpNrNWt6uXh69rjhbjfILTTBbLDhELmZCo4ORYebqerqkHtBbq7qs3okhqm6frPsicH2w83y7r0sMa8gXGrrfQflkIQt2wlpvhmG7oXBzgRy4iYSFEPSof8msGjSRw3HzaRLOVtiXjlusv2g4nMIWiiv+PDzC+pAdBdcGJQ3DqdmuV2UXGNSj9fjLQDspp3j0dFw8wh0m116vAMHpZxHZ4tIT6ebqHqd38Zmkx6vIG05cvlwiEd7w3U+efdMz+HpJw67s6XXwGHrbhdbV5t7HnQD3GV4WnSIrav1BniLsU+xx8tfxMPrshvZOlvF1nPz5KE6PP3FYb+cBgZBbN03915QPberTeAPN8twePmJw2NwPnlpX7SJresmoomnrzjsPoPrER1NIo7uD//2sHn06lJXGoluJj7BQsMv4ZuDDY/OZpGerptgPwyuW/t42YczrX+o6OJwOKS9a3wMYBYAdtPWsQCwk5AWAFZWbgFglFwLAPdxl5tJmbEAsKgiZwFgkcH2ggWAB1c6bN0WADYo42EBYLmZZIYFgHt3/hDOJQsAuwmoDbiNBYDdRNeRALCHzSYhQX4a9dXQ1Co9bgr/8vCwid3DQzq7xtFa6qIHODjQT7y9hm7H1NTSLm3tY/cae3nZpbu7R3p6Lg+g8PK0Xx36uOABttlsI1rwsHyNV+iHm7a9WB7gS5R0lweY8xwRGiDtHV1S33TjeY1dAcCB/j4S5D94qLDTlCRS39QirW1j5w/GSnl6ekh3t0M4b1druAsA4xeCfyIvGpuvXTQFcoYxkLeORD8LADsp5E4PMLIkKixQGlvapbXtxo2qcLjoAea9o8ODJMDPR1raOqSyplG6e8x5ijztHuLt5SntnV2qI1w3w0UPcEJ0qPj4DB5ZMvCdmlvapaL6ykg0Xx8vQR/t6u6Rjs7rx6vqqgc4KMBX0pJjrgzA6yVEV1e3nMwpGZJnQQMNrO4nB+weNukeoD+y35pbL0Vm2O3Ijx4JDfaXuoYW924lCwDrelgeYPduq767xa37/lXReoYCwKgNj9y5SL7x+Q16YDhxpRfr5Ee/fkfe2pY5JODx9/OW1Qsny7s7Typw9vX2Umb2V4+ukf95fnvf+0RHBEt6crTsOZo7KMUevmOB/GXTYfdS0wUAHODnLZue+VtJiA3TOeQWVEh9fbMkJURKVGSwfvbB3jPy2e/8bsg5EmH88B0L5YV3D+k1YSEBkp4ULQdP5F/2m2Xz0iS3sEIuVjfq5wtmpMjR04WyIGOiHMzKcy8NuJtJAAyj3vvCt8XPd/gQuLe3ZcmT//qnIee5fvkM2bznlH4/a0qC3Lp8pjQ1tsqvX9wpd63OkLd2nHD/O45wx6sFgFMTo2TRrIlSdrFOdhw+1zcLH29PWbVgsry/11xf01uXTJMt+8+MC13cAYAXz5oov/inx4RzjSDYsue0fOPHf5GGpqHBz8z0BBX0CO9P3r9cmpra5OX3j8rsKQly9EzxuLx7/4eYBcAz0uLl5ae+LN7ewyt0ra3t8pEnfymnc0svexeA4eSUGDl8skA/X7d4mmw9MPhaA7ST4sKlvKpBHr9nieQWVcrm3SdVCRxpLJszSfYePz/SZZd97w4AjML/429+RB64fb6aAv7z2S3yn7/fqvsC5Y3zsT/zEl9DDtTUt0h1XZNMTYmVuqZWlSFxMWHS3dklT7+8WwHTvbfMlte3ZQ75Pp+8b5n88c39l9EmJiJYQTigg4FREVCMkWa44SoAZp3e/N8nZUJc+BW3Tb/tWyOmDd9zy2x5o9+7pSVFSd6FqiGVYORSU3Ob1Dc6DU0LM1IkO69cGtxsbHAnAM6YnCCv/+pr8ubW4/Lkvz4/4r4MDvCVR+5aJGUV9fLm9qHXfcQbufkCVwBwWHCA/OwfHpbtB7LlfHGlxEWFyMoF6fK9/3xdak2AkPtvnSuBAb4S5O8jx88Wy95jV57n2MgQKa+qd/NbjnA7FwHwa//zVZk9bYKpOW7edVK++N3nrrj2p3//sOw7nif5F6rkyCkn7zQz4iJDpOwq0sdVAPwPX7hTvvjoLTr1517ZI5lnivTfX//cHRIf7dQ3n/j7Z+SDA2cHfb205GjJSIuXV7ce1+/RLe5aM0tefu/oZdcvn58ue47k9H1215rZsuvwOblzzSx5/q0DZkhn/hoLAFsA2Pxucf3K8QTAWOt++PWHpKyqTtKSouXz33lW2jo6JXVClNx36zyZnhYv3/zJi1JcVjPoi/zdE7fLT3/3ntyxYqYy+VO5pXLX6lny1vYsVX4KSqqkqbVd5k1PVg9qcVm1KnbGWDEvTaLDg+WVLc4DzfMiwwKlorJe8kqqJDI0UKalxklRWbUKleVz09XSdayXkQxJXRcAcHCgr/z2h5+WY6eLJD469Ipb4g0H7H/tB0MLcgDwv3z1Pvnuf72uhwOFFEUJYLNiXrpg3UVBXTAzRa2Bdg+7HDyRp0YDLHQLZ0+Uw1kFArjAYnwg63Lg7Pou6v2FSQAcFx0qh17+pxEfA5P96F//asjrHr1zoVTWNsmWfWckPSlKyqobZUJMmGCRnDU5Qf709sERn+HuC9wJgAE0X3p0jSyfly6nz5eqUurv6y3/9ItX+6aN9frOVTPllfeP6WehQX4yf0aK7lvAAMYGDB8Nza1y5FShxEQGS0VVg2RMTlSvyVDC0B10GSsAfnTjIvnkA8vlNy/ukjN55YLx6LblM/Ssf+bbv5WLveCj/1yhxyMbFsrv39wvlA9ZMmeSGobgN1NTYuTlLU46jecwA4ABd7/+f5+U46cL5bWtxwatb8K5ZqxYOFk2rMqQj//d/132GrGRwQJY+8ObB6Skolae/Ng6+cUft6r3fGpqvBw7XSjhoQGyZPYk2XbgjAK6xbNSpaquSUFiYUm1MA/4Br/nszlTJ8jZ/HIJ9PfVe//iuS3KazA+Tk2NFX8/H8k8Uyy+vl4S6OcjcdEhcnwQI8NYAXB8dIj87RPr5cH1C4TIFvgkHqx/f3qTPP3SLvn25+9UBeyBLz8lpZVOpR2DQlVtk8519uREqWlolkUZKfLGtiz9/lP3LZPn3zkogAGUvGmpsRIaHCD7s/LE29Muc6YlqZEBoHC+6KJMSYmRxNgwpVNja7skxYZLUKCvGlvXr5ghvr7e8tr7R6Wjc+joI1cBMEroj/7uIbn3tnny4juHBPmx8ZbZ8vb2rEGV+YH7+jtf2Chv7siSzLPFCtK/9AgG420SGuQvk1Nj5ejJQpXBKQmREh7iLxdrmtS4gKw+eKJAYiKCpKK6UfkGnxWV1SjojwgNVPrCY0bjNRsLAIa/f/rBFbo2R08Vyn98+1HZuHa2yvyNn/sPnc+nH1opv3tlt5zvJ/8N2jxw6zx5Z+cJfe+EmDCVg9sPZqssjIsKlXMF5cpDi0qrde8kx0dIbFSIHDlZoHsOoFBT36xnxc/HS84VVLiFnbgCgGdNTpT//cEnZfuBs1Jd16x8f/HsVPmnX7wm+00Ypx68fZ5s2XtGI2puWzZdsvPL9R4YGgtLayTA30cNq796fpvMnjpBgoP8ZNfhnFGttUvEcREAv/W/T0piXJj88fX9QxqDiLb72L1LZe/RXPncII6Ff/jsBvnh0+/qNOfPSFY5Ca/FyADfiYoIkjO5ZYJpcOrEWL1u5+Fz8oWHV8vRM0VyMDPPbRGM/WnlKgD+lyfvkzPny6SkvFbPpzHQEYvLa5Q/HszKFwwBg430lBi5fek0+f2bB5S/fuyuxVJaUSe7j+XK8rlp4mG3KQ0XzkqVrq4uCQnylyMnC3XP5BRWyEMbFsgLbx2UGenxkpV9waVlH/JiCwBbANg9O2nwu4wXAAZcfvDcN+TJf3tedh46Jz//h0dUScdi/tD6BVoYE2Z8Lq9cvvDdZwdVIpbMTpWyyjpZvWCydHT1SFZ2seQWXpSNa2bJe3tPyyfuWSpv7cjSg/ujpzfJ2sVTZPuhcxqegXWe73ceyZEAX285kVMi3/zsHfLT374nty2dLvsyz8vty2bIi5sPy5cfvUV2HckRf18vVQJGDM92EQBjcYyOCJH5GSlXLEp+caXsO5Yr3/zJS0PzBJvIlx+7RXYcOidn88rl8buXSHZBuYaqIMgIob5v3Rwpq26QjvYuOZNXJgtmJKsHBGUVAFxT26S0h3nVN7ZITuHFsW8zFwHwr/t57gc+HMNETFTIkAB4Zlq8dHU75M6VM1XJT5sQJR1d3ZKSECH7M/Pl/nVzbmgAjMfnuR99Rtflr/759wpW7lyVIVHhQfLsa3v7yNUfALPHP7LeGeGQEh+hSszijBR57o39snbxVHlvzylZvWiK7ofwYH85m19xlcNehysINnjhI95n+qR4Va6/+9V75KGv/I9kZl/utf3+1+5TOnzl+3+44mw+tnGRnlk8oe/vOSX33z5fhfm+4+fl1sVTr1sATJj38z//gjz36l45dqZw0LOIUvP1J9bL3//kRfnZtx+Rx77+6ysA8MzJCRoSuQlvx0dWy5/eOaBg+aXNh+W2ZTNk28FsmT89WU7mlqgBDoNKfkmlLJo1Sd7adlxB7htbM8XTbtP9U1vfIl/9+Dr5+XPvK+j4nz9tkzVLpkpBcaUaVwBD3Mfb21P8vb2U5wAKBhrVRgOA2QvJcRGqmD/1vY9LXEyoKrlNza1OpT/YX0HIQ1/5b/naJ26Vu9fNkSe+9Yy8v8cZDTF32gSZnpYgdY0tCmLe/OB4HwAmRWZiQoR4eHjIsrmTnHSZkSzv7Tmtn2N8QonDQ/zEQysV2C6Y6fz+oxsWyu6juQqI8Rw9dvdi2XM0R8PIUQSHG64CYO5F1MZ/f/9xmX//92XihChB6b/ni7+QzLMjK5lf+/haOXamWOXZhpUzlddzPvD+E0Uxa0qilFysUxrDa1hTDKrbD2Wrt7yhuV027Twhz/zbE/Ktf39J7lk7W/7wxn41Qr+7+6TSGBq4OsYCgAF6f/nFl6S2vln3Z2Cgj4QHB2goLLKekDYAzO9e3i3f+Y9LxkJjjpMmRKnHFLrYPGwyf1qSnMkvFwyqv3phhxrVAXvzZiTLtgNn9Vp0AMAvBpC84kpZOmeS1NQ1iaenXe/jDk+pKwAYg87bz/zNFWT/yNf+R/YN4s0deGF/ABwREiDT0uLlUFa+rj9r/JtX9qhHGTpg8JqYGCmtrZ2SW+wGPWG4zeIiAH7qnz6mBrHv/uI1Ne7BjzB69R/wo//9f59UI9b3n3rjiqc/9Z1H5cDJQo2Kw6t7OrdMMibHq0cYAyrRVRjUaxtbdc952e1yoaJGFmWk6jm5WmM0ABjj3Dc/v0FlQP+BceilTYd1Pw8HgNtaOyQ8LFANoNFhQQqkoW9m9gVpaW0X9g08YfvBs8o/7ls3Vzy97fLu9hNy721zyQlRA/vW/YN7mV2mlQWALQDs8qZx4QfjBYC/9vitsmJ+mvzo6Xfl6Kki+fJja+Qbn7tTQdg//PtLciArTxXVv3psrXopf/XnS2HNxusYCj4ehtSkKKmrb1YL9IPr56sQJ6QW4YRwB2RPT42TnKKLmu9KrsxHNizUUK5Z6QnyjZ+8qL97efMRwTNMyCQWrcLSaiGkisPNbwIDfGTbgRGY3DUAwPeumyux4cGSU1ShDDt1QqR09TjkQG8IIEpTe3e35OQTAt2gRgauNQCw9DjUe9PR1SUXymr1vcc8XATAiSu/PuQjM9IT5DtfvntQAEwY/be/uFGKymslJNBPFTQUdowieK3wlAKEblQPcGpipPzux5+VVzYdljVLpsnDX/ulrtNzP/6M/Osv31YjhzH6A2D+TQSDEbGwcGaKAIh++8oeBZRETKxZNEVyCiqkraNLaXU1h6seYBSt537yOSmtqJWss8USFuwvP35m0xWWfZSUl576smz47M+VZxgDRefWpdNk97HzctvSaQp4Vi6YrMIY786DePquUw+wAYAzpiQKuVqDDfgfwOxsXpn83Q9fUKWk/8ADPG1SvIZA375sukZDHD5TJHuP5WrIK0YjPOlY6DnveP16unt0X9yxOkP2HzsvgINDvSHU7B94KSDnu//1hnwKb/zLu+W2FTM0VO4/nt2iwOAzDyyXrJxSOXQiX/P67799nrwyIGzOFQBMZEJza4c8+6PPSFd3t3piZk5J1FctvFAlSQkR8vKmw2okffTuxfLiu4eUD6xflSFf/f4f5NXeNZ6ZHi91Da0aKZCRHiZ3BY4AACAASURBVK9/Gx5gZALhwRhE714zSwEwgJqzMTExSlMNbl8+XcHiumXTVXk+ea5EzwyesewCjEc9ml4CyMQAe7UAMGCTNAADAL/96yfl3i/+18iRSSI6tz1Hz6snMzEmVFraOjWaZOX8dAkJ9hfCgfEaGWuO4Y0QaCKsvvDR1VJcXqv89a+fuE1+9pv3ZP7MZOnu6pE7Vs/SSK3yyjrZus/1lIqxAGCMNnhtASfpKdFS29Aqe4/kyCN3LZal89L6jsR9X/qvvnSAgecJsMT+3rz7lLBPeM/0ZGf6wP/hWT14Tnp6euTV94/KHStmiIfNQ3UEL29Pyc4rk1Xz03XPYIjDAEQY8VjHtQLApBJh7Lnrltny5rZMWb98ujz7+j4FwHgM506doHqT3WaTEwPSLsb6zlf83kUATOoD4x//6i753MOr5We/+f/ZOw+wuM4r75+ZYegdJBACJKGGeu/NkmzZlntvsWM7sdP7pn27iZPsbuL0rJ2eOM1O3GLHvUuWrV6t3pCEEALRe2eY+Z7fuVyMpAHmwoCk6L55doXh1nPf97znf8r/vKF66cxhHucvmNE5AoweXjpnrKSnJGjmEGvk2IlSIztgcLwUlVSrY7CsslYzq843AFxRVS9fvv9yDficOQDyT72yuVsA3NDQrE4xdCWO8hnjhsmYEanyl3+tVxlQcrjvyCl5rx3441SLig7vAMAR7hB59f09UtSehdPn+WEDYBsA93kSdXOBgQLAf/7+fVrjOyk7Q8lLPnv3cjViiGyVVdTKo0+sUjCM4vnzD++Xax58RFOUzhxEcf/20kb1SlIH+6fn18kls8Zq9BijpqSiRu5YOUcXKAY0UVKUHh48Njk2dgw6DJePXDdPlcGghBjZsjdXls8dJ8dOlsrk0eny0uqdCrIBYmwG3Y5eAuBpE4bJ2q2H5J0N++X6y6arx/n4ybKAIsBXLZms6atEr1dtOqDGLZsUqYrIISYqTFrbvBrpK62oU/ngId976KRMnzhcThVXSmZaknr1ANCtbUEgDesFAEZR460kat2ZfKE7AExKJ/MEAEB6E+lgpKShtLkO45bLZ8izb27vz6Xj99pWU6Dvvm6efOzmRZrKzcD4J93s2794QV5Zs0tuuGy63HfTQnny5U1y17XztPazM9ELoJeoHWmbp0qq1VhBDpFhbskvrtRozsHjxTImc7BmN1C/A4AaN4KayCbZc7jnKFJvhWgVAN9340KZOWm4fOF/nlTgw2B+hIaEnKYLMGY2//O/BAMXx5c5EuOidD4D7knxxDbCg33khBG1QDYfBMFQtSqPQFKgeaebr5gp6Z1rPQllnWbHfPiLYydK5IUzwLwJgPHyk/J92xUzNRUcfoDDJ0o0S4KMGByRpG1S49cZAFNffdNl07V8Al28eOZodTA+cMtieejRF+Uzdy2T3z39niyZM1Zqahr1mzQ0tkjaoDipb2rpABs39gEAZ2cNkWnjMmXJ7DFyyZxs+cPT78mX7r+8Q+Rvr9unABwdR0ovo7qmQY1SonGkwJLuy8AZBGBlPaAfq2obZf60LDl6skwcPtFz2B9uXzlLI12sOxyoRIshzElOjNE68glE297dpY7S44Xlel3AD04FDOFP3rZEM48oKyDroLs6aqsRYCKZv/+fe2VYWqKsfOAXwnpf/bevyYYdOfL5//5HjySBAOBf/WONPuNzb2/XEiAFwDPHKIAlq4oMC96F/cOIsDdp1JwUT3QIAPhz91wq//fXt2X6hEx1mHLetn15mnaM7rU6rAJgMshIbeYZyWb52C2LNJrFOxDFXzonW38mBf+eGxbo49z0mV+pY/3MgVMHY550VpxjfFdKpUh13XPopNy5crZsaHckl5RXq6ywUdhbXG6XZqlxDmsJfc1eFAy9EkwAjN40CdpwfmJzkb5uDpw7tfXNKlNUzO7DJ+WOq+bo2sFWImvomkumyDsb92tqNc4AbCbKIfp1WATA5rOQpk3ggtIyskGWzxsvl977EzlZVKFZIjgVuyK7obTu7U0HpK6+WR1dODzQBxCEUQNLJBgdEhMdoRFmHDCVNfVqJ1bVNcihfsqk6k0EuC8AmOw59Dk25PiRQ1SnkTlISQlliq2tbaoXWGOeVq+0oP+bW5XPhoDT8vnjJDevVOVm7rl9nis2ALYBcJ8nUTcXGAgATO3er79zt/z676vluV99Vp/m2Ve3yJceflqV05fuvUxuvXKW5OaXycf+68/yt4c/Lp/8zt/OSmUJthyIVPyrPVIBsRbpPyeLKq3fppcAmM2cmhSMCAydv//0QfUm95QCbf0BB+gMiwD4so/+RN85OTFavz2pvhhnGGHdAeABepte3cYqAL7vxgUK1P703Hp1xLz+2Jfkof97QV59z6hTZFCj9Yfv3ydX3PdTywYI6wvHAsZ5f4Jdf8KyCoCpdXx1zS55f5tBsJGSGCuv/OELkpQQI++s2ydf+eHTasixGb/z16+qoX7pR3/stxa4Vx+vn04KBABza4ytX3/3HgX93dVVwp9Oqu2K+3562hMTvXCHONUBwEDvEkkNC3Vrjfy+o6d0LgAAyqrqtY4LoxDDhuwZ07ECwMMQxDIm9bGwpFrlTrQLYIhDEZ1lMrACGkkPNZ8ZAxFW2s4j0AgwoPZX3/6ILF8wXmCn/sy3H5dvfGKlDM8YpJcDYF46f7x6Blo9Hr2vOQ7nFsuye37UT18Rjj+ggk/mTxvVJcliTze3CoBxUrz/j2/Iw799VZqbW2VsVqpGw2dPyZJrHvy/HqPA7Gl8O5P5n9pmSkUoMcHxiEHPtwLIAa4xdpkjgCdqn9va2pRxnNpjsqKQN2ACngpqYfccKgiYefi0+WChDzBiR+aPfOtO2bk/X+JjI9RJ9tcffVzBJ/PuS99/SgYnRssb6/bKi7/5vKaKM0/RG//xw2dOA+nUVQN+9x0tFI/HK8OGJKqjpLm1TR0rfGfqwU+cqpS6hiZdLxj+rCUcVRwTHopTzqPgW7OPuqn77mlOmH8PFgDevPOYfP7u5fKLv72jNfzPPvpp+ejXHtNMkPN+9BIAf/2BK9VJ84NfvyKFJZXKhgw3wHO//KymrV9270+Ck+U2gALsDQCmNOQrXUWA1++Xp17tOgI8gK8W+K1sAGwD4MBni/UjBwIAU1/0s2/errUpD33+On3Ip1/bIl/5wdP6M4bb4be+rxHKO774W/n0nUuVzdEfyY31N+z6jGnjM9VjyIgId6sBQE2R5dFLAPyZ7z2hGxQpd0Tl0lMT5f6bF140AHjk8q/LJbOzpbSyVqO4X33gSvny959SNtqLDQC/vf6A/OQbt8pjz67VmiMzGk4t658fvl9++fgqebIXpF6Amcy0RPXe90jmZnnid3+CVQBMrenk7HT59HeeMAxREVk0a4ymt2LELCUd/Au/UWeROyREfvS1mzUtlajk+TwCAcCA3s/etUwByVc/foXMv+37XTPih4XKU498Ui6/72fn82uf9myBAmBO4nsD+pISouW9LYf0e8Nc/+b7e5SY6M5r52pq4nUPPiKf/sgyJUUrLquW//jhs/3m5AGELZk1VtwupzoS6FzQm2EFAAPEIEykBvWL339SXvrt509jzn9p1U51Gl6Iw0oEmDTt//3SjZopBdglJZMsgT88876SUwFeR2YOlsf+uVZF8bcffVyWzRunPwPuyQogtf18H8EAwHd++Xdy42XT5eYrZ8nXf/Ss/L9PXa1dMyij+XcGwPBjXL5oorz4zgcyYfRQJbD7fz9/Tj5+y2IlAfz+b1/t94BKsOdXbwAwZSg4uyEy5F8i+NTFH84tUvuaVPeuaoCD/fxBuZ4NgG0AHJSJ1MVFBgIAYzywKX3qocdlxwsPaSpyY2OL/MfDTys7XWNzqxL84LWLiw7X1LdrPvWoRnguiNFLAHzXV3+vaTd3XztPHn9po7b3IBoeaAQYwyDY7Sn6JG+LEeBRy78hn79nub435DqwcX/jE1fJ5R/7mUwYOUS+8cmrumWB7hx16tNzB/FkqxFgjJVbV86SiLBQefzFDfLPTmnbSoT1o4/Lr55Yddrv/T1uWHtPxyC+Sp8vZRUAk/3w1C8+IfmFlbJ511EF7Q/evkSN2y/975Nq4JCxUV5dp5EoyLB+8Ze3lAXeHJ1T/zr/3OeX6cMFAgXAT/z4AXUM+rw+ZRn1Pxzq0PifL94o137qkdMOQc8Cmoje4TzQn8/o7UtU71zoVSsAmKjnc7/8tAwbmqykTc+8ukWjb5SsJMRHKUfEK6t2arom0WdScS+UYQUAz540QqN3H/9/fxZqw6nt6zyIxi+8/QfqQOxqmD06+yIfop49EkFavEGgADg9MUKuXTZVa5Q/cu08Tb9ctz1HVm/cL19/cKW2AZo3baT8/un3ZOue4+osePeJr2ka5+vv7ZZfPbFaS2XO7HGt66NTmnB3j0/EuKv2VmaGjcXX93t4MABwaXmtpnIzyOyAwIhxJgAmM4Cad6L5tELrzx7glmTTywjwrEkjZEp2ugZZ7rxmrsybNkru+dofAsroAyATOWXgLDBbgJnPbbZrHOge070BwDiJSEdGHpQDwe9AdiUp/ylJcXI0v6RLAMyeCts7Wwa1/YG0xLP0bXtzsA2AbQDcm3kT6DkDAYB5lh98+UbZsOOoeu9pYQIb7Xc/f50aaX94+n35/TNGFAdGzVkTR8iXH36qxx6Hgb5jvx/XSwCMosGDv3zeOPXO/vZ792gUOhAAHOJyyWP/+1H51Hef0LqN82IECoAHxcnW57+tTIOAHuZAeWWdLL7rYa1vM+v76GHcXRskHAd/f2Wz1iedL8MqACY1cc3jX9PUw9u++JuOui3qWZ//1WeUcXLpPT/usf3EfTcs0Fr1C0cW/lmgyRa5ZulUJeIAwNL+hTXx2DNrxevzKrtzWQUM5q3y1rp9SkJibtQYKnddNVv7uzLuv3GhcgQMxCDduNXj9fudAgHAPCNee7JfiHhiwA/PSO549NwTpcqaz8AQI70Pg7/zII2VVhb09KQGGjbjM2sTqTmnp61ZHzgQsuEegQJg3p0U1lMllUq0xMCQCw8L1VIBdAXO03m3/q+0+XxSU9vYqxTcgXrvM+9jBQD/33/eITMnj5A7v/hbeedvX/XbN33rrly58bO/7DJb4L4b5suf//Uha7zV94YhmJIDkyTL6vldHR8oAHZ5W2Tu5Cz52oMrtfcoDL8LZoxSXoAf/O5V+ek3b9MsAdjT6Rrwk6/fKtkjh+htZ9/0311G6qeMTdcaeLOPfHfvNWPicG2B1HnAL6LR6OEpygIdjBEMANzVc5wJgK9bNlV27M9TbhBS5M/wk3VcBgft82+f3gc2GO/a5TV6CYAf+tx18sCti+V7j7yoHDHoEeyiQBw3X/7oZfKzv76tj0RHDXgTOg90KvLBHhnI0RcATFblvKlZyloNAzZlD/98Y3u3ABhHc4jToW3PaJs40HuEKVscTgtnjJFVG/eL2ADYBsD9uegGCgBj0NK6ACp2szUBtY2P/eB+2X+kQNmKMWDTUuLlvm/8SVkrL5hhBQBHhYu2QUo22iDhbaQlUcbQRAHUBtIGCbnQgsOoy4tVEhNIQDAUqb+jBQmkEKS+oEzoU4lHEKIr+ib22wgQAANsAP0Y+f/16WvU60gvvc989wl547Ev6/wAyJHuuOdwgd/HZYO7avEkJbKB7Zm2PxhAMAHTxw9lHuZ2KXjam1Oonl3Yg6n7IoLUX8MqAKYXNevi1Xd3S1RkqHzl4ae1NyXG72+efFcuXzhRvvqjZ7sFwMgC4g5YvWmBlJU+SAYlRut/b6Ml0IgUNQgAEdQBEyWB8Zw2YiZpWH/Iw2oE2N8z3Hz5DE1pW7Vhv2YH3Py5X/slx+NcQOiDtyyWJ1/bKtV1DfLgTYvl0X+sVgZs6h1355xUUg8AIgzx9HBlraCbWCtERyHSATwSEcFoIOU1MS5aqusbFXiRrWIavxjAkeFh4nY7pa6xRX+/88CJs+oBAwXAnd+fyB3GJ1Eu0jw/+50njP7A3YzOJFg4UMYMGyx5pyrkVDsjJ6R3KxZMUKZ4ZEVkDHIhomowAaNP+msECoABuV+6d4Xqxe+0O0g/8pXfy5RxGUoWBwv2t37+LwkNdclj/xwY50YwZRIoAB6VMVhe+v3n5YH/9xe5ZtlU+cj187p8DBiht+87HaCZB0OC9cgTq/U/cbbR6ol/aQtGbStt8AqKq9QZCdkR/zJ3tByopkEJgKj9ToiL1N7I1JOTZsnvyFDBQbe+F7WlgQJgh8dw+iTERemzx0SGa1cDCCofvG2J1vp2Nf7rZ88re+2ZAyfKbVfOVEMfIi2ujbOILBzI4SA4ojwKVm/W86zJI6S+oUn3EY7lGWBIplSFAQkbBJY45VhH6CuAx9H8UktTp68AmDTX//zZ8/Kzb94m3/rFC8qSfSj3lDz81Vvko1/9g7buMkfnNkiQ2FGGRV34i6t3KsEX3ABk4Hzs5oXym6fW6LdPSY7Tf8lOWblksrL17z96SucCbaDoXgDLfJ+GRQD8h/+5V3XB5//7SYmLCZfyyvoOR6H5HOGhbvnt9+6W4wXl8p1HXzzr8f7rk1fJI48ba+T2K2fKq2v3SnllrdZ4k4VRWdughFelVbXKAk1a/fD0ZOVJMHVrn965i5N7A4Df3XRQ16zP65X1z/ynMrSPTE8OCAAD9MkqMcs7rls+VSPjZGW+s/GgZuVhUyQnRMmLq3bKxNFDtUwF3hycs2OHp6rDAWLAhLhoaWpqkRNFFbrXkolAm07ILclSgLxy+vhM3WfZgxfNGCNNzS3qzESmd1w9V4Ni5VWN4g39sKexKSpsu7N5rvvjK5z7ayKjZs/ABHlOrXronIj1nNyUTztQAJh7UUNFgf5nvvu4pt0Q6YOlGEVjtn758g+e0hSOC2pYAMCwV//s67cpWOttH2BkA0Prjv0ntB8hG/F/f/56+dYjLygApl4SwPvkq5u1thZPKGmTkAt1R67TZ5kHCIA73wfwO2dSlrYcwHvPRgppSU/jysUT5eDRIrn+0qny6yfXyNTsTCXQIjpG5C8kNER+9+QaVai0PskYkqS1xf0J+HhmqwCYiBwpSjd//tfy5XtXKHAHkPzyidXy+vt7FAj3BIBp47L7cIG2dfndM+9re4/t+/M0ve3ua+dLXGyEPPr4KpUFDOhjR6TqBgaY68/RVwDMWnn8Rx/XOTF/xmj5+Z/e8mvQmu8AqJs1abiS9dAeiUySp9/YKkMHJ8i1l0yWf7y2RdP+dENp9sg1Sydri7Oyqjo19u++dq5GcY8VlMrMccNk855cdaasXDRJXlu7R6MDGEMllbUybniqbN2bp3Nu4bRR2m4Nw8gfiOwNADbfCTDylx/eL2u3HpYfP/Zmt58LAPwf918hR/JLVQ9s231MDRLT8KUfMM4VUkP59jALR0WGKyBGF/fnCBQAm88Ao+vzv/qs1njf8Jlfyuc+sky+eN/l8o+XNirAwPhkXVxoI1AA/I+fPqhAFS6MV37/BQWqXY2/Pr9e/vPnz/v9c2cAfOvlM5Xt1u1yyJDBCep4ppaelkh0FCBixJ5yz/XztSTlM3cslcdf3ihEQKmzRp8CJlwhLiGC+tr7e+Suq+fIP17dbDlbyyoA7vxyELO99kejB+72Pbkya3KWOkIZOPVY27R/+83f35Wf/eWts+SCoyojNUEd7tv25qmDEKchxIMwTCMLHACjhw1WMMF8owUQYA87Zdfhk8pRAdMtbcfQJ+gJ/mXvhViruBwyMWuzs68AmBZhMHV/7YErVd9Pzs7QrhJfun+FfPSrf9Re0OYAAGekJSnBHT2u0Z1fvHeFPP7CBu0gYUa1P3X7EvnNU+/JzStmyD/f2q71tGSqAJjNVpU4JnCcAHDgMOjTsAiA6Yk9buQQDRx0NUjhh0QPMAjp6Jnj59+8raPVJeRoL6/Zpc53yi7oc4vTXB3ph07qXr0vp0BOldWoI509tb9GbwDwtj258p+fvkaZypfOG2cZAN946TSpqG1U9n04OejOwnohgEDdPS3mLpk1RhnQkUlCTKTcvnK27DtSoK3gGJQzkplFK07sEgIzODQ/cu1ceey5ddqqcPzINPnzv9ZLSlKscv0AhtdsOSQ3rZihds/KJfSu325HgLEpbQDcX0tsYAEwbwHp08dvWaQbMIYtHv+0wQnqqXzs2XVy+HgfPYj9J6qurzzAABiFjjLBsJ0/baQ8/dpW+eQdl+imx6YOO+uk7HStl8RLV1vXJM2trR3tO/pNRBYB8KjMQfLIt+5S8EE0gt6bn/nu37utaePZiWZ+7KZF8vbG/crcDTsq0c3DeUX68703LJCmVo/8/SUjlWnG+GGyn9Y/WakKcPqTDdkqACZi/bm7L5VhQ5M0CgnDLcb9z/5kgJ1P3rFU7v7aH7t0XGAkP3jrYnl97V4Fd6SEEiWjZyXXu+uauVrr9tf2SAiG67GTZdoygob1VqMUVuZOXwEwNUk8J2DuZHGlHC8o69aoNAEwdfVEuWFmpW0H4A6nAJEL6uZp24CcMFZpYYF3mr6F9AkvKqmS1VsOSTSOpCGJShzGRv7OpgMKgOEswGNNtGhwUoxef8G0kZKTV6LfiFY7Z46+AGCuhSOAHqU9kZj5iwDTGgg9gc64cskkGTIoXgBM7lCXyoR5gpOMvra9JXYKZE5YBcBkidDKCbZp2reQyYIMIAtkzeM0HeiavEDes6djAgXA86Zkyd9+8oBGEtNSErq97L1ff0wJovyNzgD4nuvmdThDqmrqZdmccZoGi0MM45V/MfwBvKQV45yjHSDRTYAeXRwwhtlj2McBwBiztOGzDPYssED7ey+AKOsbvYAB/pNv3qZGNmnPRGJJ20Zf+GNnps1PWmqC6kfKBgB7lFFAlLVw+mitOwe7EvkiSwIATGQ3OT5K5yBp07y/CYAd4tN+0Qz0MfMWoNg54trTvODvfQXA3d0DctEzAfA7Gw6oo5BWe/Q/fvDWJfL4ixuV4dvUNSYABjDT25so8NgRKeqQefaNbXrLpbPH6p78XjAc7BYB8KPfukvGjTJS3nsaOBG/+8uXzjqscx/g+29YIGt35BiR0NJqoUsD35E9CLuB9pPMe1qlMT+Clf7u79l7A4DXbcuRjCEJQjsk+rznnizVNYtzIjoqotsU6DMjwPffvEj+9M+16hwZnBQnM8ZnqhOEvtFkUY0aNkj7rJOphJPgjbV7tUSFFpTwMrDvkopNa9LWljYFt0+9vkWdTDgtCNxgj+WfKleSw007j8r1l07T0iYbAH84I2wA3NPK7sPfBzIC3PkxMR7ZKBj0oaXNwAU7LALg33/vo6qIJo5JP+uV8dgy4b/8sMGQ7W/Qow3vZF5huaYfjcwYJNcsnaK1OoMTYmT9zqMKkDFiAMN4tKlVoidq500w6PK2CIAhboKtk/5zkDUEGvknVQsAAhjBwCc1J5a+r8oo7lCmw+tXTFcvKJZMbkGZpkZHRIQqwdCeHP9p1cGQh1UAzD1Jd/2Pj10uxaU18tSrW+QTty9RFktzPPCtv2o019/Ag8r5gBdAAqnxtA1qafGoh/aD/Xly61Wz1XvtdDjVaNOWX5FhUlZdryRC/TX6CoCtPhdGGBFT0rGIwvAz0doF00ZpGxScaxioDodTpo/PkIpqejgW6doAZFIT+M7GA5pqefREqTQ0NatzBhlTksE85ToYvznHS/Q+kNAxHzmOdDlY5c/sX95XAByoHE6rAY6NlBFpSQoUmfuhoSGa4s2zEi0hvZvUNeTBuwMA+ncuRAoGnb/haPNfDx7oe19IxwUKgHknok04LLobtCkiRRUw52988rbF8s6mg9rKiFRXjFJa+xSV1qhBCvcE0Rh6fo7ISNZe4pPGDpVNO48pOSFtp4imQlBJdBCGbvQKjil6IpMd8ejfVw04AO78ruwFtEjCgDaZoLuT2Z1Xz1E9S3YEzOsw5UJyRbSXDJLYqAgpLK2SzJQEWffBEWWd3n3wpAAGn3lzm6YGL5wxWnUHHBboWhz56AP+RpYFOsNqargVADxiaLKWCAQ6fvSH13WPNQfPz96AHXHV4slS19ikfcKpF8eWgGgQHUfUj/dEf+BURNZvrN0jC2eO1l65DMinIFh6a/2+QB+n6+MsAuC+35C051ny1Otb9VJXLJggqzYflI9cM1ej2uJ0yL4c+maP1vRn9k+cc6T/V1TV9T3lu5sX6A0AJjuC5yQyjUMIZxX6nzFuVJpGdLtigWbeEt1nHu/cf0IzFDmW9U5ZELaFx+uTSaPS5M8vrJels7P12ISYCNmdU6DBFuwtAlsEJPgb64jngJCNTBMiw6bziP7aEDJu2Z2rJQ04mWh3tmnXUc3iI9pcXm2nQNsAOBirvItrnCsA3I+vNPCXtgiA6WFKL8OWljY5dPSUHDhCbVGkLJw9Vj2NEG7c+ZXfd/keZ7Lb4mWjfdJf/7VBFR/G0LXLp6nyouaC/yaaxkLq11RHiwC4tx9K23FqaojxL/KYMGqoOgSICvGON18xU1siMNQT6aJfo7NLNs/ePsuZ5/UGAHMNo8Poh6NzTUR3mXRnspAiC9ofsFFjmPHut181R5570/DW8984DYgI9ms6fI/p4OcH6AEAspFHRLjl1ff2dOlo6Mv8GCgAzFzg+7Pe9WeHQ/UBBpDqBa9Pf8cxDIx+ot/oD37uTyZYqxHgvsj7fD7XCgAOxnvgFDPZwE2nWMe3V2eQqLOI+cG8wEHodDl1DqEnANj0ujX73xq615hD1IMum5ut68bq6EsKtNV7nXm82ROZ38O7wbzX3sc+n64F/kVuOIVwPPI7xsrFE+XldsZ59lNkZp5LajjnYegDFjnPKouuFQCsX8HcCAMQyFks2I4P909ON9+b47gs39x0qpgs4OyhECOZx5j77/K54+TdLQeDQ5p0DgBw5z3U/Jl/kYPxfQ1Zf6hbDXlZ/b4BfKbTR+lTiQAAIABJREFUDrEKgB/67LXywG1L9BoEUnBY4cxduXRKx3Xv/fofhch/V8PcG4z54jhtT2AfwX6Au4eMM+YFhguHogvgmKFsgKwqbC1jfXSyaRzG9UxbBxn6xOg5bv7OkLlh0/GvT5x2DbCdAm116QR+vA2AA5dVl0daAMAohluumCXxcZFdXo7IJWllVgYpJXjQzEH6CylgAzoGCAD7eyeifaRzmZsSKXD9GdHqSq69BcDB/E6k3xGRNFkcqSsmrXqgx0BHgAf6/QK930AB4ECf51wcZwNgQ+oDDYD761uTCgwBTm1d42mRxUDvdy4BcKDP2Pm4CaPTtGQEFur+GlYBcH89h5XrhoeGKEkfBFNBGecAAAflufvhIlYBMBFcoqxdsUPh5Hzl3V29DoIAbimz4lufWeuN/UUmYnOrRzPwgjZsFmi7Bjhok8nPhWwAHATpWgDAQbjb+XuJcwiAzxehnA8A+MKQxfkRAR4IWdkAOPA2SAPxPc7lPf5dAHBfZXihAeC+vm8g51+IADiQ97J0jA2AO8RlFQBbkvOFcrANgG0A3J9z1QbAQZCuDYANIdoA2DILdBBm33l7CTsCbHwaGwDbANhcpDYANiRhA+Cz1bYNgLEhzJTXsxujXExcAbpGXG7tn+5vOFvrRbye83bvD9qD2QDYBsBBm0x+LmQD4CBI1wbANgBun0Z2BPjD9WQD4MABMDVmMKHTMqK0sk7rq0gtJNWsp7r9wYkxypZMPS99G7sbkPNQKhBoCywYl2kdRu1WRLhbyX3yT9HyxFr7DzsFuuu5oL5DT5M42oyetxfDsAGwDYD9znMbAHeIxQbAKEaX3xrgcLfrYlCThrPQrgHuv299PgNg6PjpYXvmoM0L/TY7EztA9U7doxoTDpEhyfHKQDcgow8AGNZimovDhse/8NPAzAihhjkg3KC21evH6IQ0i/6jXY2YyHCpbeDaoRIaEqLkHjDadjZsgyajAYgAQ2DCO/jr55s2KF5bKPUEGAJ9X0gaABWAC3Nwf75MV6zMfQXAgJmGplZlak2Mi1SmYqsD+UDG0nkOAaioDQZcDdSwAbAh6UAiwMyr9JQEoZURTLtFyjqdLOUwjR49pQzUkFiNTE+WV9/fI5fMHitREWHKaJ4+OF5OlVYruzf/wgcAcKYmjB6Lew6dVLbarIxkWTZ3nPzwj2/I0JQ4aWlu0/Zb1HXRDmd0Zop4fV7ZefCkts6gPRJtYGCXRv9csXiCeNp88sI7O7QfKi0wGDAVF1dUd/TS9De/egOAIRZq8XgskevwLvTn9DdYA3HsE9XdOwnOPBfyH/S0v5Y6VteSHQE2JGYD4LNnjh0BtiPAnWeFDYBtAKy60gbAVrfZwI8fKABMz0lYZ2kVQrseSDTafF4JcTqluq5RMHYwNJQNDmbK1jalmqc9A+1JJo5K016bNLDnOIz8t9bv16bbAF3a/5wqq5ahKfFysrhKjUhIgDCGODYlOVaBTFFZjRw4ZhiUGIj0S6PP2ahhg+XF1bt611vSIgAGWN151Wx55o1tsmD6KH0+ngMgCzDFkIVIgGesa2jRBaDgpaJW6egxhFtaW7X1D/3qaG9Aa6SS8hqVGWQHDIxWjOpTpVXGtSPDjeblcVHazB2Z4DQAdNHrDnY/iD4w9rbsNfoaWhoWAXB21hCJiwpXoEYbLAxpWi1gjNNnj/ZNfHe+56Lpo7U/37ypWfrfXhg6vV6prKpXmSUnRsuSWWPlX2/vUOp/yMag30ce9G0dnpakx/Ou9HwNC3NrGwPALPNy+rhh+u3pH2zOpUPHiyQ1KVYy05LkSF6Jfg9kSvuY5IQY2XnwxFnisQqAWRdTsjOUCZxexfTp5Zvg2KDVBW04YF+Mo82TQ5TYa/LYDNnfzhzO78JC3TIoIUbXEQ4Ao79ljISEOGXv4QJtYVJb3yiJcdECaQm9amOiw9XpQsSQ+QZJ1vypo6SwrEpGZQyWsqo6nUf8rbS8Vh0oyJU5yHWZwzhmuAbP7R/0RIjPFer3b/7S2aZlZ0h8XJQcOFqoYOOqxZOUXXRqdqb28KX35PwpWfL2pgMK5JkbtH+iny+Eb5PHZMim3ce0X2dCXLRGOuGR5B2z0gdp2yycZ6w3emMz71gzN18+Q9uDXbZgguzYe1wS46O13RFM2ldfMkV2HcxXhwdtX3ozAgXA9NPkvWdOHCYbdx3TtcB3njAyTdcqYDcxNkr+teoDmTs5S1vRbNmTK1PGZMi2fccVzDLv0aW0/qLNHHNp58F8mTouQ1nBWVd/eWGD3HDpNG0/QesKzmFO0DKNb7t1z3G9HwCc+TN3ygjJOVGiuqSiplFq6hp0bgLMiQSjy/cfLVSw3NWwAoBjo8Plq/dfIb97ao0SLdG+DV1w59Wz5fjJcu1dTM9a9DdrkLY19KEcMTRJ5k4Zqb2CWafMVZwEsTERug+kp8SLOzRE9ucUCu1C6C88LmuI9nUl+s7a2324QLJHpKrMxgxLkaq6BmlqatX75eQVy+DEWNm+P69bp2N3cyRQAExvTW1FdNk0bc3FWmQ/c4U4lYgpNjJM1zWyAPTzDWFvbm316N+T46P124SHh0p9fZPKIDEmUt7fniNTxmWIeGE9FnWqogvZd/l+kNnAYgyrK+uHLATk8OLqnapnIBekzVdTU4skx8foHs7eFR2FE7dZHdMxUWGSnZWm/T9pLcTvzhy9AcDzpo6UxNhI2XkoX+rqmmQIe31Rla53tztEexjTFpA9Dn1Az9oV88apDsX5wX8Xl1XrOmaN8G7YI7SCQo+52luCcS7rAicr+yFtwtA37AVRkWHa+5ufcVrx32bfYBilC0oq5brl07SNDLqZ+zR7PHp/nJk4tLpeI+Hic4X5/bOzpU7E92ErPL7X/Gkj9Vtz3eSEKH1e5gL6jm9AGyMcZTv25cmQwfEdHSH43gePFWnP1Q/25UlDc4skoS/rG9VugkXpwLFCJTVyh4RIWWVtBys0csEpjO4YmTlI9rSvFx6aNZiekqgyGJ81RPvN8xxssrD6sufg3KcHO+3Y+PtZw2IEeOLoNCkorlK7ELtA2wCV1eg+x36FbYBuwhYYlpYo4aGhOh9D3S7dvyBtwr6C8Ry7h3/Ra9iEY4an6n5L5gvrfv/RU9r7lvORNTJr9XikrN2GRD/iuFZHZcZgqW9oksN5xYJjvqCkSu0HbA/mKh0rcDDmnSrXtkDvbT189hqxmAI9d0qW9rnn2qrPU+LV5ntv22GVB60VaU1EthH7mdkC8MCxItV/6EwcnzhL2T8KiirVLsb2yc5KldyT5dqtZEhynM47fuZf9Cj2CvswNjZyPdW+L9NLecWCCbJu+2Hx+RzS2uaR6MhwlSs2a3F5rZ7HPXi2s+eDHQG2AXBvrK4AzxkoAEzEgAXP4qd5/awJw3RjBwSxGAEwL7+7S65fPk3Kq+vF5XDoRrV173G5ftlU3UAqaxskLSVBjp0oFYyk97YeknuunacGOIYhwBiwQB83DHSUI5sXRg097qrqGlXZ0aQbA5KNi75nGPts3oBA2gZZHhYBMIqKpuO0O4pSxZGohizGOcoWIwSDhtY+NBcHoNGLkcE70pOQzYmNBmVLRBcFhIyhvafB+LChyRIW4pKY6Ah5d/NBNWhxL7Dp875sCFcumaS9/OgPSQ8/DNnRwwbpRoIsLA+LAJgeg0T4p03I1E0Ro4JvD4iDufiZ17bKJ29bIq++t1syhySp8dfc3KrghBTOCaPS9N0xRDCE6EfIXMJh8v72w2rA895/f2mT9vrjnOOnysXtdCqo3bzrmFTUNKgRTOP1Lbtypai8WmZNGC67Dp9Ux8LI9EESHR2mG0N5ZZ0MTx+kESSMRe59lmEX0h3oa9ZUx86DHsY8w5KZY/SagDo2WjYcNhM29zEjUrSfK/fFqAeoYaSt33FE5kwaoYCOtcJGs3rLQe0nzMbMPDt0rEhC3C7JTE2U1jav5BwvloXTR2maBAY9AIHNEYA5Y8JwdUTgLGCNMgfpKYxxCBBB7hgz9AOsrm+U0oo6SYqL0t6YwQDAl84dp0Z8c0urftNxI4Yo2ABs8T1Skuh5PVjltO9IgXA8Bt8zb2yVO66ao4CBjZuNlbkM6K+tb1agtOfwSQWM9EMF9F51yWQFmczzBVNH6j0XzRojf3xmrSycMUo39rc27Jc7V85WWSB/QKbJrG1lbQQCgK1cbyCORVfjADKdaX29pxUAjC6bNyVLDTKcAACp1ZsPybVLp+i8J1MGpwCGLSnZTpdDXlq9Sw031g9GLAAQRyfGFob6BwdOGE4b2gKJGNlC6liMkVWbD+j8YW84nFukc8rtcqo+eXvTQTlRUK59sxfMGK369vW1e1R/9mYECoBvWD6tvTGaQ/UWeo/3Yy3j9GS/oN3Z0bxiNWwPHy/W/SB7BHN/sDoM0K84cfiGl80fJ/mFFbJxd65G9NkXTccF/dFTE2Plg4P5utbIQmC+v/b+HnV6TBufqT12cVAeO1mqv+P84enJ2vd6xoRMXUtjhqWq/igtr5HZU7J0rXD/TbuOBQUAX7Vkkr47IApQXlxRIw5xyObdx+Rzdy/XfRFn+NjhqfLsm9tk+rhMmTYuQ9uy0GeUZ2U+AeC5DnJl/995IF8mZ6cr6Mcpml9UqXsxo76pRaprGiS3oFwunz9BjhWUyJ6cQtUZ2COA3dUbD8j8qVnyynt71FEJGMNZP2l0mvYJx5GwZPZYWbPlkF+gYwrHSgQYcH3FwokKxEZnDpId+09oD1VsnMiwUHWMAGxjIsJUz99x1Wx54uXNuq9iJzz/zgc6v4cOitf1wL6IvQHYBUDlFVbo/oqDdvu+PAUpOFhbmj0SGuaWI3nFMmPicAX0k0YP1eDDqo0HZNbEER2tGGmhlZ6WJHn5pbrH4YS/dtlUdVrTZ/iNdX76BlsEwHMmj1A7btKYDMk9WaoObt6xoblVPK0e/fYfHDyhWWHL54zTOdzc2irDhiTK029s072ipq5JBiVGa+93MmbY55AL+67ZCgtnEnrpcF6J2grMH5wj2GusNWw4QD/PQluxKBz77b3VcRjgaHnq9S1yy+UzZceBE7om2TtrahukzSeqq86yJSwCYJxmAGDWM3ZCm8er93h9/V5p9RAMiZfxWWlqG9G+bNf+fLn20mny0z+/KTMnDJfsESly4GiRtiZiH2UPQE/yjKOHp6ruXblksjqlNbuorEbmTs1SG/1EYYUsmDZSnSeREW55/s3tsnj2WN1rORZbauKoofotCOKgLyaPGarz69k3t6s9i1xsAHy2CGwA3JudNsBzBgoAq4fa6VAjhKgbHjiMUQxdQB0b6pJZY2TzrlxVqi2eNvUksXmgeFBgbKhEovjZ/Nutl8+Ul9/bpQvPHeLUhU4acVOzR89jszM9fOb5RH8yhySowf/Gur3abwzga/ZDDFB0Hx5mEQDjmWxqbtGm8mZPQow2IpDIB0DD+/M3onnao7G9Lx03bW6lN6FDPZxEJ0gTRH4ci/cbZwCGgMvlUg8/Pf0AU2x0yJofeFe+AeegoHEAIFOjB6BDjQzLwyIA5vvggQWE8U15X74D30kjEPVNaoyy2Rh9Cr36zoBmM1uA9+Xd9Hx3iMrF7CNHGjARLSIdy2ePldfX7TXSzRua1NPN9blXmBtvsVuBMOCKqMGbG/argYQseD7Oue2KWbL+gyPqzeXb8bu+AmBkjtMGOfA9+C68C3OAwX0qa+o1SsM8JopnvgN/M3sV8h58Z2OdePWZeX5krP1+HUR7fOog4J7MN37PnOA8xrisVI0yGr1inXo/5Mw5zBHO5/9Upl6fzh3+7i8dnetZTYHGW493HQ+zvnu4Wz3ZfB8Mu7jocDV4MeyYA4Bynh9DhChhWBie52p9Z/SEPp9Gqx16nYSYSF0fAHycYugG5Mk35vdEuIrKqhVUIX8823jR+SbMy57qa7taLxciAD6z17hlXXDGCVYAsKYqxxhlLjhbxo4YIs+/s0NBCd+Ub8GcMNZMiEbyqZ1OH5yga5rvyrc0vy0RD+Y6ukN7Y7e1GesDfesydCN/Y+1kD09VJxzOJi0loI96e59c9Iupl3rbMzlQAIyzp7mFHrxGP2cM8fAwermLRrMdlM6gP1s8Cs55dt1f298HABsdEaaAn+cPDXXpscxh5jTrh/WGEw+HK8Ae450FxXWRGZFdDOoQt1P3B+4JwMOwN/U13wjAhz7AcZkQG6UgCr3NswIo/PUb700EmOfEIGevY/AN+e76c2SYgtfoKDI8XFJcVqsRKiJgzAeeT/dTr1efx7AP3DqnTCcqeo7n5p2MHrvMm1bVDegPIn5EqQByyAUZx8eQaUav7VB9f3Qu+kPtl/b9jG/Ht+DZuytXsgKAeWeiqOxxUZGhEhEaqg6+rfvyNPIYGR6mjm6c27wfzhP0mTrXQ5yqJ/n+zGmcfzwfdhmyIotA5RMRqrLmmfk7640MFZzBzJXZk7MU0OscCXFq5BXHU0NTs4IcADOyYD40NpNNFK4yxdnNt+H4swGPNRIs9IQhAyPSfOXCCRoA4Z3Cw7CzWmVwUow6JGgRhHOZuevzetXGITNC97f2b4XNRNQeG5IMu2P5Jbo2AJIAY+YTAJE5Eh8bpboIe5L3VzumrU0cPmMdclxDY6skxEaoDJEHAJ1e2+U1DerQLSmvVR3mL/ppNQVawW9YqN4b3RYdFa7znSwpBu/AvSpq6vUb8ty8P2UzOLW053WIU3UD78OzM7+xx3EkohuYB8x7n491hJ3i1nmPXMw9l2yQk6cqFDSbc6mytl7C3G6dX+gXnZOD4nRekHnA7/xlitg1wHYKdF9tj27PHygA3K8vca4vbhEAn+vH7bf7WwTA/fYc5/DCVlOgz+Gj9vutrQLgfn8gEU0BxnHRWzDbm2cMBABjbquzp7Gl3cHnUiMSowpnFoYc4IIIG7XhOCg0RT06XKaNHyZvrN2jhhuGN4ApM80ohSCSrcZQJOmHzer4wRC/fMEE2bznWKf6dodG/DHgAQgYyhhtGIaABzIK+lIDawUA90bGF8o5gQLgC+V9eE7mDcPswR7Is/cGAAdy3Qv5GKsAuPO7Uu5A1A4H0UAMnC2ALb9pq315AIsR4M63QmfhrDAB35mPgQ7057T297imY60rro++vGKg51oFwIFed6COIxMPh3Kfhk2CZdcA92kC9XDyQAFgFCb/w2NHVBevPYaaWWOA91H/O3OQesVIX919+KRuqpxL2ha/27b3uHpnzegT3jyig4bD1qHeNTxRCTERkl9c1RE51fs5nULKKekY/LdGhomS8rPXp9flZ40iIjf+n0N63lQsAmCel3dicD9+uunS6fLcOzs0Colndsue49LmJR2bqLlDn02jDkbITx/N3OwwQPBSkrqGd56UuFWbDqjsNFLafi711gAADGBSkBhmdIFr8Dc8dKT3acS4/bwxw6nx81/nedr0sgiAuadGFX0+9c6SanXTihmy/0iB7D1SqEAAryYpfRDzsBmRIovH3eV0qXcaTyXeR7zbRChUNj4+HXIlktkuN+SlNcCxmlLJXEDuKv/2+cTzmNFjnou5SlSW+Wh+L97XnCcqO7zJnYRgFQCTgkVaFTfmG/KNqQnCsKDhfEZqotaukrpnbuzmWuH7dnxbIrXta0XnSfvcNSO5Hf/Nu3q9+p7MK3MOGmtvsNZ6mtfkdwy+A9EG5iUgbDK1kofyNUpw+HhRl4avVQDMfamTKiiu1EwO3oNH4PeUMOScKPWrzfQp2yPc5vdp/5X52vr9kK8ZMWduICLuwXu2i0vng5l1ECwytUAAMAYXNX1EPElVvPWKmbL38EmNMpDZ8travXL/jQu0bot1T7oiXArMn6GpCVprqRF7p1P1H+/AHCZCRt0mtXqkNFLPvH3/CbnnunkKdksrajSdlKwGokSNjS3y5OtbZMX88RpVJ0rD/UkTpH60t8MKACbSCfgnKkEtLnM1PjZCwTiOC9YcGQzmHkDGwImiio5oqa7P9m+NbqA2mr2ENYSeJx3TMGyJrLZp+h3pfi+t2WVwUPhEo5qUFSATophEPphDRCmMbAtDr5j6gmtTrsDvu5s3gQJgIwJpzE/z5/ZfqJ4zORKNuWtoIPOdjfVrfCl9H/GpHkFfUu9nbJUO1W0j0gd1pF9yLXNfNNe+sW+efT3WD38bnpao6bJc1JCFkTliPntX86U3ANjc5xCN8a4OGTIoVjOe9h09dZqsTN1hSMAcpqY+vcVOWnKsFJRWd+gBUyeY727ukWaUkGtyjJmh1Vn/I219ruQ4TQu2UjJhFQAbz2MAXnOedH52noN0Z2ptzWijMVeM56fmnxpNtQPQj+wf7XOg8/xT+ys+Rsqq6856H/YqykuGpSXL0fwSv+ebUWD0b4+jFwC4Y36yVtrnqrknGHreyFwys1rM/a3zPtexF7Sva3N/MNYPRH9xGikl1X3DTlL6zR2j0+zqtFa4F+UYZvT00PHi087pmMPGhqXfCV3b2aFgFQAb74ytaMyHjrnv86nuZ40Yzy0yPC1ZHSbm3sfvSJGm/M18N8M+xrZkjhn6grVG6cGHOvB0HdV5Huq8at9bO393S9kzNgC2AXCPSqMPBwwUAKZOhPQQUh34+YMD+aqYFk4frYAsxOVQxcImDeBAIbCQUfDU8RHFaGxukWnZmTJmRKrWfwHY/vjPtbJg2ihN38RYQtmSXkEKG6nC1H+hVKiJuG7pVCUEoP6PehyMyVuvmKW1DfyMBxFwBdEDxg8bDAQrkM50OywCYOo9AaakBkG0QHrOzAmZkpNXquQLpMrMnDRc3tmwX6M408dnanTnaH6pGmTKEu31ao0iyurmy6ZrdAbjjDpPgDA1YdSVQO6UGB9lOAbC3RIRFS7bd+eq4wGjm3d87u0dMnVsusqLb4IxyOZPijpKf2p2uvzhn2t73swtAmCIeHYdPKm1mp+4/RL57VNrtG6VWls2S7y1fLcJzJ1WT0eqLTWZpFoBxA7mFqtiplbXBMfUQEPqgAFNbXlbm0/rZQFxpPRQHwRguGnFdL2/1o1vOqA1VRjWe3NOqgwA/XwLjHFq6DbtMurnOIbNihqWJ1/bcloKsFUAzDuQisS1APGkIE8Zky6DkwG8lYLzAScNJBGkcrGxsl5g7H3ytc2yYv4EqWsy1gfOj8SEGDlJDVdRpTIGU8PGtQEwnEv6JN+czR+CDsjFjp4slYyUBCWZIgWcVC9q56gF41gAOgRVk8amy9pthyU2GnDVJntzCpWUDPI4f8MqACaFDyIi0g2Zr0fyqTeM17kAMdmRfIjIkrX2iG8AyGOOsEnDnA2ZDfpi/tSR+jeIOCBBQ3aDkmIUHHIt1oG53uEDoG4+JRESsSZ1CpBuvnHn0S5Tu62q20AAMHJeOjtbPeakckMCmJYSL1t2H9fUwSMnSlUnsmZ5N9II+bagDurN0HfMTeqt+G6k9CIL0jABuvyO85EfhEYYrsg5ArBJyURxpabWsxao21w8c4yuPXQOacUzJwyTDTuPWn31D6FHSKT2tfQ3ziREYw+YP32UrvHGxmaN6uw8dFLXOOnufD/2EuwyotW893vbcmTcyFQZPzJNjbWDxwqVJIoaWQiA0I+AM95zeHqSAsEZ4zPlmTe3y02XTZcwt0t1CQ4YCFrgmoCT4tYVM+WDQycULMCngIw8La1y8Hixrqute/NUd0eEh6kDb960kfL0a1tUtv5GoAD46iWTFOzzzOwJrF+IEInKY8JCBvXulkMK3g3m60at2Sa9n/WA/mMPgxGc+c9x6HLmxPHCMiXmOVlSpbWOlDccO1GiKYs4BHJyi2X6hGFaYoDexPGFU3T8qCG6P/MN+B2OAdbshg+O6nNxX1KKuXbOiWJ14HU1egOA0cGUI3Av6g6Zw2baO8+NYwNyLmpA2TdxcsBfMFHZzPOVvJB08YUzR0tFVUM7036UdkmAdHLo4ATJGJKgWRPsHdTRoifZcyl9ufqSyZJ/qkLrYV9Zs0fuunq26gzqHHGywE3Ct9Aa0pR43T/hOQm0ZZgVAIwuo66XZ8QB9ta6fbJ45mj9xkTejhwvlpHDBuvexV6OAwzuB+qlcZCjK4ng4uTFXuCZkRkEmeyFozMHqwMMOaOTWT/YW+gn1h/HYsNQZ/37Z9fKR6+frzKCawJnFI63edNGaU093wNnXUAORYsAmDUIIaXui9UN+m3QCRCDtba2SkZakhzNK1GHOuucfZv3heiKtUD5GGPYkCR1HOIIJJ9hUFKs7hfYjjjR0DfwZCyaOUbaPG2GnVpRq2STlErgBNq+/7gsnDZa5xD10KSIqz5vL9NgbjC30CU44TfuPCYrF09UEi0CH4+/vOm07hJWATBrn2/E81DGwZpHh3Of+66fL9sPnFC9gKMC4kTS5akfx05kzjAHOB/7imd8Y/0+WTYnW9c1NsqOgyckNSlOa4ULywyHEcoIWZCCTh0wDgj2GRzpZRW1qkcoPcLewolA8Gv1lkOB7yM2ALYBcOCzxfqRAwWAMUSpQcBzhFGPsUA6H8yz1ACwWFDkbDAoIQxCWB/ZXF0uwwMNwGOTwtBhQwMEAGgBTYBXmAkBOTB2frA/T+oaWxRso3hZeBALYVByf6LAbEycy4JHoZ84Va5MwtRAYFCyqDE4ITkIJgDGG4fhTo3VlOxMgSyC2irkQE2vvmdqgpL60LoEtk0IvSAEgkhg/7FC8baRltimoB+wAkkUxCjIF3ALeyzgDUVGLQjkVzBnct1123NUSVEjBMCH/ATQgLEA62lKUpx6g+ubmqWhoUWNKOpqekwHsgiAkT2AjE0YIhLIVgDuGB0AVYAf0U8MwFmTRmi9EcqWTQmCFxQ2KZ0YfjAXA1zKK2vV02kCYAw1Nh1kh1EJ4OHdMHAw1jD22TQhEWG+YUjBgjt74nBljKWFDMQZY0ekKJBARhCYYTABMpiHnQlxrAJgoq4YS8fyy2T2pOHqjIB8hf0oAAAgAElEQVTNlkgr4IO5QjS+I7XNIVpHhJPmkSdWyzWXTFZgAojj36uWTJY1mw9KcUWtyoBrl1XUKTsqJDDMaaIBGNcQhOEwooaHeY7BhiFh1Ba2KvELXmWisWyUGJgARLzZrCHWzeIZo/2TmfSiBhiQjZ7gewNG2GhxhuF/hhSP9ZGZmqQ1TDiAAHM8Cw4T3hVGTYAiz4QeoE5tUGKsPP3GVgVGbMQQmlVWNShbNGnA6A+inbw/TjEIfXAwAO67q9ezomkDAcDInSgjYPN8GxhSGHt+a7QCfFgrEWAcWqxbSJr4GSMLhwe6ADZvnBMLZ4zW7AMY0SHkgZgIQhX0A8YaBubsySNUr6Bbk6g5rKiRujqDFI25xLp/7b09ApEOxjDGKizS6FEiwIA/dALkLIBxIukYfegf5h41pzACk7XEGmE/wxhHv3ZuQdZZRIEC4HuunasgnfpBAmfsFdTtoePI0iF/5Z1NB7SODoJESACRDwzWfCcMWZweIzIG6d4KeKb+mfcE1PB3wBJrDVm+/v4eXXusE5xckAQCHF9Zs8vgqWj1yKjMFElLidM+0OhBHHLsLWQrZQ1NkpLKOgWoE0YNkTfX7etSBsijNwCYbAfIhgCcRPRnjB+ma4a5YbLbQtIFMAYEIaODx4tk+vhhGqXMO1Wh+xzgDn0PeRpGOUy0sOCzn+IERacvnZMtW3YdU/Zn5I4zdP70kfp+yBynOCR8OI351siIeQg5G2RkcTFRuoet2XooYEeaFQCMDHEIAPrQ7as2HZRlcyAdqtV9qaCoQn/PHsc3AvDBkMwcYd99YdVOBYKAYNYMkWCcjQwyPSCNxGEAWRFzCs6SKWMzlAQtbXCC7g/ImDnz9Gtb5YbLpkteQblMG58hT722Vc8ZNypNDh07pVlcb280MtJ6HBYBMOsTgMY+hT3H/GC+w/EAuWNyYow6yv/6wga5+5q5SnCGLcQcZx3xPXFsaFZcVV2H3YfjAJuQPYQgBboB2wEZMufQBawv9kpuzj2ZI+xDrJud+/NkyrhMPSY5LlrE4dNvwZoGqOLUY79ZuWSigme+A3Ol87AKgHFGsK5Z/+zzcHMAgFkrd6ycrWRorAXmCszpkZFhah8/9eoWdQoSKMDZc7K4QtmyN+46qs4P3pXrELRSIj6nQ4YOSVRnInYJzh8c8NigEJGRDQDx6tisVIkIdSsQ37z3uEbEse+xJQMeNgC2AXDAk6UXBw4UAO7Fow34KYApjN6APJWdn85iBLg3L0bqiUFeABGI0ccSxR/QptKbG/bmHIsAuDe3OJfnQMqEg4KNDOeCv2EVAJvXwBFBhkMgc4/NGeODY9mAu3qWcykrNXK7ZcRuEYfndBkaRHmQlhllAQzmt5IRacoqtoZDCewwZMyB4YOzhNQqjoPJliiEpm+1+dSpgZFMVJmUea6p5G8Y9u2EYxzHdbivtseAPC9IAgwEAHd1K3QS0QcMjE6twZUgDIfFmQOgc2Z9M6QkOLL8gTKzT3hPr2qSzfV0XFd/twKAA72H1ie3C6W72kdkRQQrWPWRzA9AEUZhV0C3q3cIFADjgMMxaaZ586+mbIpP5yfztnMJDNE4DHZSnXkuJfoBmLUTHbKuzPlNFgSOLDMyyfXQJ0S8uA6kQiwE1pR2RaDyhtRQiKQg6mszyhP4b0i2ABE8F7+DFKfzs3U5H9wR4nP6b5FmnuNoaxKH58PWKAYRpEEwxPOaxJq8j1mOwjpnmPKCOJFWPjhv+Va8E5x/5r6pJVBeiCYpG/EpyzakYbwn72H+XbMp3CEdMuS/tSd8exo8TnqDgJNWOkamCc/XuYd8T/PaKgDmGc3SLX1W1kObV/+lZt/pMEqteEaz1MdMa+V4ZMn/TGXLuVyTtaI1sF4I5z7Uvxrxay/B6kiRRke361DjPIPIkWsynwzCUoOALaBhEQDzTOa3Yp7y3MxZI90ax4RBJsl8AcADBk29z+91TinRHHPGcGSgb1kf9DznGrwHwySa012ovTSnc7q/pgUrgaRRbsM1TLmb726mqJvr1SDzNNb1mfrJKgDm2fWdeHYPe6KzPVPGeC+jrM8o22jfTPUYk9uBd1Ky0fZUdWNfNUhrGcwPLTNrL6HQ65t6RteCUVLGe+taaCe9JdOGaPP07AyNQlvSwzYAtgFwQIqjlwedLwAYQx4A0NnIC/SVUCKdF5X2CXaHdERwuDbeWLPeJdDrBnxcPwJgI20zAM+pqdNgcXZ8eA5giciEOfD6+mVfFCOySKTHTJHFmCZKEPD4NwfAgcihtwCYa5PFoN7biLDTvtmZ9yXlkw2G78P30v6PMRHa5xIvL2sBLzNtOvy1a+E7K6hqbJGoyPDTelNi2GuLGJHTDAUixdzLSv2OVQDclXw716MF8g26O6bDqO/ioECdShiZPWZEmIaDO1LEeXr6r6O1URzeD5nWeUe87YAXIvNkeNC3GjBPX2zkT00hc4ToOyncpPlprSqtn0alybrtR7S2l0gFrSta2to0RS82MlxKKmvVuMEQJOMC8IyeZN7QCoo5RapwfHSkZoEQcYRsq7y6QcEe2TukimLIYuShq2GahaCLDIueRl8BsNafx0SqY+PMgZMAhlq+rUlyQ/omjiF0P3O2u+g1xwDwOQaDnygPzPMAZ74L6cfoUEuGWxcCCRQAdzbSuZS/eRlspu6evmEw/96bCHAw738+XssqAOYdzrR9enqvnvRfT+f3+98tAmCex9/+EKge7/f36cMNrALgPtzq/D3VBsA2AO7P2TlQAJi0MzxBGDBEMamnSE2K0XTbRHo2HjUarxOBJa1oSHKs1qJcv3y60uqTjkPqKalK2su2sk4Ki6u0IP/qJZPVGKRmkpRHUooxJOkZSnosgzRegCSpWwmx9Igs1N5nG3cekcT4GG1QPm9aljaIJ3WO2hoIk0gRI50LA6vLYREAU2eGp373wXwFILMmDdf0F+ot6E1LjQ70+wAhjNK31u+XpbPHamo4aUqknBEVI5UJqvq9RwqUDAeSJLMOi9RoiKWoiaJ2jXMhF4Kcgx7KZtN4apRuXD5Ndh7K1/QZDEfqADFsAVYYl6TMkZZL6pNZl0vqE338TgNEFgHw8rnjtJYb45LUHKKreG8B7dSwcG/+xj0wUknp4h1joiIkt6BUSWfOt2EVAFN7A4gBqJK2C5AhxY96YNKsr1g0saN+hlR8wA8pfoUl1dq7kDVAiiY1mtRJ0t+QWt6UxFit8SWFnob2zAu8r8h2yczRmnJFql/m0GTxeDya8ou8Ac6b6TE6eqimy5M6py222iMk9P8lDaqotEbvz/zpiujFKgA2atINIjLDQ260SYO9k2iEyVCsRDvtpCYGSZ3heQfcAWRY52a7Nc4DtLGWmFuXzBrbnmpmECDhKFOPeXuEbdG0UfLWxv26BgCbeMfJuMBw1OiYRoWccsmsMZrKhfHVU5QnkAgw7/mp25fI9r15Slpz2fzx8ur7e+SyeeO0Tn3u1BHKkUCaOO+0+3ChTBg9RL8/NdFDUuK1zo02IKR0Apgp++BnQC7gGX2wO+eklJTWytwpI7RnNKUDpDzSQ5q5g8MLQE1KPTpkzqQsTScmvY+eqci7tq5RXl6zWx64ZbGs2XJQOQx6GlYAMGsdXYjuBvjyLfIKKrRE4lDuKdUFtMVC9sxZevYuJ3V1X57qOaI8pBBv25undX3sKaTxkR6KTLS3cHmt7h2kTVPHybzjWsxn5jfg//pLp+u3eGf9Pl03RDtJ91u96eBpTqOe3r3z3wMFwDdeOl3btvGteU9Sd6mxZJ4bbfGcHa2izKgLdfBWHFRWnjvYx9oA+GyJWgXAyqcyZqjuE+gw0vKpXzejwThscNSZhEscs2DqKFn3wZEOAkieQsnL2vlWzHaMwf7eAV/PIgBGb2IXMO+puzeJLbFz4ILp2AvgNGk+O2Mm4Oc6BwdaBcDsS3w/dIQReTei+LpfCi0QjRZgF9SwAbANgPtzwg4UAIbICaIdwG9OfonsPHBCm4NPHZuhtXuAGWp3qevKyhgssVFh8tjz6wWiJADYoumjtOZzUEKsPL9qhyycNko9/BgFED1R51FRXae9E6l7Xb/ziIwdlqrpN8++tV1WLp4kUUSCYyPVgKFNCLWd67cflusumy5vrd0rd149R2tVaOgNcUh9c6vER0fIm+v36b2DBYABF7wrBj6GGICXujGIryAYwTDHGHth9U4lRKLWEiIJajdzT5ZLcTm1W9S6NcqyeeP0HMArZAbU/5SW16rRB6ACGOWwKWo/ZNEaGepZ2BzZOCCn+MbHr1DjmusT7SAChcwxFjG81CguLFfCC+roIkPdMjg5Vp576wxiC4sAmBomwBOyBbBMzc5UY1ufISnG6E1Z1yhjhg1W0A/wo3ab+l/AoL/m8f25VgK5tlUATG3xmMwUrcdmbWBkY8TgDNq677g6dyCXwAlEvertV85W5w/1Szg0iPABgCFA4dtrT096pXq8WueI4U4OEwzjn7trmdbJUwcGORJ1xD6nQ+KjwhUgvb8tR+69br7sO1ao5/FdiIbhRCmrNGqGcZ5QswQo5pmpk+wqbdsqAL5m6RQFJ1t352otFXkP1FYBXgBZGHBul0tSkmM0ta3N59P6Muq4IYlT+VwxS2vXqfvcvOuoyoI64buunqsEMDAeAyg2786VpIRInUvic8jB3FPqXCAKSI3U5QvGax3Vpl3HdD7igMIpxM/oGqNe2mC8ffbNbd1OjUAAMM9EdgaAXPutRhmgldRns1c29zJ7RmL44aAyI/boOVi5Ibwz+19T88l8gtMAhxmpbM3Uk7cz5TMHMJrIjEEvIlvmFf9eMnuM6h+ujxOAa+Fc4HoAfuRk1Fk3BpS2bwUAs08snZuteg1yQ/YG6uHRcdR68k1wHAFe+SbNzR6ZOHaorN50QNlNqY01iK1CFMRTi0htGlF1iMXQLTh26Pk5ODFaauqbNWoO2R/rY+7ULHE5nAZZTm6xeFo9HfwE1PhCdtNb51ugAJgaTOoHs7OGaOlLa0ub9gHmu5dW1GkfVbI9cOIiG6L6r763x1K2UCD6rL+OsQFw3wAwa5GMEewAeB5OFJTLoOQ4aW3xqL2gveAjw5QzhbXPnh8fF0UpqjqWOBe+BGrjNaVdRJ1N6FhqeM/ZsAiA0QFqp0wbKbUNLbqvwf9CHe72fceVIwAHIHr75TW7AtJV5+zdz7ixVQCMroQXh+9u8nPgqGRfg9Rv655jSoh1QQ0bANsAuD8n7EABYAysmeOHKfmMtudoalFjzqw7IEqjNSxerxooEKDAcmnW/xGBMdvmYBAS8QQ8QuBjsuzh7cNAUAKMdg859yKKiIGobQM8Xk3/RFFOyaYmpEC9htyfe6E8ANsoDiI+/B/pcN0OixFg9cqK6P14JlJXj54o1pYUGDUAGYw63odjeDajAbnhwTRqJI36Et7LjErxO94dcEANEJsj5xDtq2ts7qiZAmwa8jbqP5bOGivvbT+snkPuh4Hrdhv/wo7KsRjlZp0lz8Bzn0USZBEA48E2r8F9SSl1OIyWVmbbIbNG06zHMtMQkY2VFhP9uYY6X9sqAAZEtXdv0ndmTfDNmOtm5JJvifNCa1nb23aZdTZmHQ7zFKMIshoTmGHYAAzNVk3LZo+V3TkFmu2AwQOxFI3vjaiS0euVZvWk3mqNYJtXmYkBlniQAUZ8B769rpcwA1x1NawCYBjbifYVFFVJXGyEzl9aYO0/ckrBIBkkgP3sEUM0w4O6O4w2skMgNCJKOWviCI3Yokdg7AWoaU/bxhYFCrRNSU2Ol3U7chRYk/pbV9+sKcIALGRCBNFkSSYySL0xpEA4BSBF4RkxqPgeTS0eBSrdjUAA8EDNz3N1HysAmPVPLak535n81OPxvSHBwlnBCHVTb2roesChkdaNDjTmqFnzxrHoVGVKb28VhcPBzBjgX9aXuXeglwwdaLRaYnAt5n9oqEu7EvQ20hooAIaYi7lFxhKDdcdcZw7ikERXYPiTsUE0nOdkfl8owwbAfQPAzF8CCOg5nH1kRpDxxn56qrRKy5zQnXBL8Dv0JUCZ8hYcmwAlHKTYIjgz0edkV6EPySQ5Z8MiACZ7CkJLbVUWGdZRsoVzn/UCmSmy4mecYYFwbJyzd+8jAMYxS8CmscWjdgClTugJSFQhL6PtkaWStvNBEDYAtgFwf87DgQLAKCEzfaun9zH7unVnZASj/slf/Uzn/oc9PWfH3y0C4DOv284rYfJLBHzbYB1o9sPr8/UsAuA+3+88vIBVADxQr2C0Ff2wJ3Kg9zX7QgZ6fOfjrAJgf/c4c50rcUunnr+9eS6rdXO9uUfnc2wADCFa4G2QupN3MPR+X79nX84PFAD35R4Xwrk2AO4bAL4QvnGvntEiAO7VPS6Qk6xGgP29lkGy9SHp2wXy6h8+pg2AbQDcn5N2oABwf77DOb92HwHwOX/+YD2ADYB7YD5uFofn/GtzE6zPf+Z1ggGA++vZBvK6NgAOHgAeyO/WH/eyAbAhVRsA2wDY7/qyAXCHWIIBgPtDhw3oNW0AbAPg/pxwNgAOgnRtAGwI0QbANgDutJxsAGwIwwbANgA2l4UNgG0A3JXFYZUEKwiWy/l3CRsA2wC486y0AbANgPtTS9kAOAjStQGwDYDbp9H5mgIdhFlu+RI2ALYBsDlpgpUCbXkSnmcn2ADYBsA2AO5mUdoA2AbANgA+bYFQCtpMb+0BGKdWPWQ0eh7gcU5uyjvaADgIX9oGwDYAtgHwWQvJBsA2ALYB8OnLwgbANgC2AbANgAOxOu0UaLIKXeINjT5LXOFuVyAi/Lc4xgbA/fgZbQAcBOHaANgGwDYAtgFwF6rEToG2U6DNqWEDYBsA2wDYBsCBWJ02ALYBMPPEBsCBrJZeHmMD4F4KrvNpNgC2AbANgG0AbAPgLpWpnQLddTYAf4Ecz9HWQ7u9IGxV58slbBKss7+EXQPMQnC2R/zOTop0tLWIw9N4vkzhfn8OGwDbANgGwP28zGwAHAQB2wDYBsA2ALYBsA2AbQDcw3ZiR4DtCLAdAbYjwIFYnTYAtgGwDYADWSl9OMYGwH0QnnmqDYBtAGwDYBsA2wDYBsA2AA5oQ7UjwHYE2O9EsSPAHWKxAbANgG0AHNB20vuD+gsAG/1Ofb1/sAvpTIdTfK4w//q8rUXE13YhvU0fntUhvhDkcGb6ku+i6X/LpiWOEP8y9HrE4W3tg3wvrFNtWbRHu1yhSubReZDOd/HoBRGfHxl0yMPbJg5vy4U1uXv5tF3K4aLTDWevibNE6m0Vh9fTS0lfeKf5nG4Rp/+9Q9PjfQPDBHtuJdeVDUE/uYtHT+g3cLgMvelnXDTzoQvbOjTEKY6z7MxzO3P76+7UALe0Dczat1mg++sr2te1JWBLwJaALQFbArYEbAnYErAlYEvAloAtgfNKAjYAPq8+h/0wtgRsCdgSsCVgS8CWgC0BWwK2BGwJ2BKwJdBfErABcH9J1r6uLQFbArYEbAnYErAlYEvAloAtAVsCtgRsCZxXErAB8Hn1OeyHsSVgS8CWgC0BWwK2BGwJ2BKwJWBLwJaALYH+koANgPtLsvZ1bQnYErAlYEvAloAtAVsCtgRsCdgSsCVgS+C8koANgIP0OSJcHrk584jk18dKtLtVUsMbpLY1VFYXp8kVaXlS7wmVNwszJSOqTmYllcieqkTZWZksQyPqZVhUrWwoS5WoEI+sSM2XpLAGeT5/lEyKr5AwZ5vsrEqSkqYIcTp8smjQKan3hMi2isH65PzuhvRc/fvm8sHS4nXJtIQyvTac1Fx/7qAi2VeVpOcVNUXKqOgayauPllCXV2pa3TIvuViKGiNlZEyN5NbFSE5tXJCkYl/GloAtAVsCp0vg9qW5AsnjpgODJb8kSlxOn8wZVyY7chLl6nn5khjTLFsOpEhJVZhkpdXIuj0ptghtCdgSsCVw0UnAvXCWSFOLtJ0sFG9RqYRMnSDicon3VLFIc4t4yyvFNTxDfA2N4srKlLaCIpG2NvGVV4mvuVmcg5LENXak+MorxXP4qLhGDhdnfKx4cnLFEREursyh4j15SiQsTJzJCdKWXyjewmJtbOEaM1Kcg5OldcsH4p45RXzNLdK254C4Jo8XaWwSz75Den1vSZk4h6eLNDbrPaWpWVzjRosjOko8u/ZJyJQJ+nxt+w5JyPRJ4i0pl7YjuRfdt7Rf+PyTgA2Ag/RNVqblSVlLuAJNgOctmUfk+RMj5cbMo/JCfpaEudpk8eBCqWoJkxP10TI3uUj+fnys3DrsiCSFNsofjk6Qq9OOy3slQ6WxLUQ8Xqf8ePo6+e6e2QqkW7xOSQxtkk+N3SNljZHyuyMT9MlDHD75+Yz35fXC4VLZEiYby1LloUlb5IWTWXK4JkFuH35Yn6PN55AFg4okPbJOtpSnSGlzuMS7m+VYXaz8aPoG2VCaKlvKhsj9I/fKj/bPlDpPF61tgiQv+zK2BGwJXJwS+OjlOfLi+mFy/8pD8ut/TZDL5+TL6KE18tNnJklshEfuXXlQfvPCeLl+0XFJSWiUP76aLY3Np7dVujglZ7+1LQFbAheTBMKuu1yaX1strtEjpC3nmLjGZEnboaOG7Tdtoni27TYAbkOD+KpqxVdXLyETx0pbbj7REXGNHCaeXfvFmZSgwNmZnKjnA1B99Q0KRjnHPW+6ePYclJAp46V1/TYRl1PCrrlMml98SxyhbgmZMUlaN+0QR3i4OOJjxREZId4TJ8U1boxe3718gbTtzxFxOsWVlqK/87W2KggOyR4trdt3iSs9TbxVVeKrqRfxDkybm4tprtjval0CNgC2LjO/Z7gcPrkn66AcromX9aVD5PZhOfLMiVFyVVqevFwwXM+5ZViO1LWEycSEMiltipS/HMuWz43dJWXNEbKpLFXmJRfJ03mj5br0XMmti5UHRu+VtcVD5bXCYVLdGippEfXy2bG7ZX1pmjR4QmRN8VDhvs8sflW2l6fKv/JHSkZkncS4m2V2cpE8mZst8aFN8m5xut7/jmFHJDuuQr63Z5YMCm/sAMA/nL5BNpamSm1LmIyMqZJfHZ58sXQ0DtLXty9jS8CWQKASuGP5UXly1Ui587IcWbcrTb597zaNBu85kizbDw2SB67ZL795cbx87qa9UlwRITuPJMvhfDsrJVD52sfZErAl8O8hgbBrV0jzS2+JMyNNfOUVEjJrqkZ9AbEhY0dK26kScYSFiiM8TByDksWbmyfO1MEKgAGp9BL2llboz86UZAXA3po68TU2ijMyUiQuRrxH88SVPVLBbVthsbTtP6zCc2amiTNlsLQdPCKhly0Sz4Ej4s0v7IhCt763UUJmTBZvwSlxuEPE5/WJhISIMyFOPDv36TUcsdHiXrZQ2g7kSNuxPHHPnCreomIDoNvDlsA5loANgIP0ARLcLQpSfz5jrXxh+yIFwIDZL4/7QH59eLIMCmuU2cnFUtUcJgdr4+XGjKPyckGWjIiq0UjtopQCcYhPXi4YIekR9TIiulouH3JCvrh9UQcYvTQ1X1YVZcinx+yWVq9Lfn9kgkaAH566Xr6/b5bcNeKgTE8slYf3zpJZycWypmio3JB5VB49NFlbaK8Yki+lTREyPLpaNpQNkSHhDVLYGCW3Dzssp5oi5a3C4VLd6rbBb5DmhH0ZWwK2BM6WAAD4+fdHyGdv2CevbMyUqFCfHD4ZKz/57Ab53C8Wysev3i+vbhguYzOrZO+xJFk6/aT8Y9VIW5S2BGwJ2BK4qCSgAPjltxX4eoiijhmpYFIB6ogMcU+bKM0vvinOtFTxVVSKr75RQiaPMwBma6u4L1ssLa+8Iy4AdEOjOIcMEs++HI3AEh32FpXoOe4FM8Wz64C4582Qlrff10iuOBwSMnGMeCuqxZUxRFo3bNeIriM2SpxxceI5kCOOmGhxX7ZIWt9YI46EOD2HKLVn43bxNTaJIy7W+O+tOzUCTXp2yPSJ4tmx96L6jvbLnp8SsAFwkL5LSnijjI2tlCO1cQoqh0bWS0FDlMS6W2RKQpm0ep2yvWKwxLtbpNbjluSwRnE7vVp729QWIuPiKjTqOzOpRHw+h+yuStLfhTq9crQ2XgobIyUhtFnGx1VoijRp1rsqk0V8DlmRdlwaPKGyrzpRkkKb5HBtvN7X63NIWmS9DA5r1GfiPsVNETI6pkpyauNlTlKx1hCTEj0kol4KG6Kl1QdUtoctAVsCtgT6RwJzxxerfbXnaKK4XD5paAqRFo9TRg2tkRPF0ZKWXK86sLQqXBpbQiQ7s0oO5MX3z8PYV7UlYEvAlsB5KgGt7/X5xFdWoSnLzqGpH9YAOxziTErUemCAqUZ3a+sUZDrj48RbUyvi8YgzMUHrdwG7jpgo8dXU6ds6YmPEmRivx2H1eatrxREXI77KagPIDkvXNGbvqRKtFfZ5veItLBIHQNbhMCK+1BmnpRrPEBZq/N7TJi6eU3xat6zgXOuSK8SRnCi+yhrxVdecpxK3H+tikoANgC+mr22/qy0BWwK2BGwJ2BKwJWBLwJaALQFbArYELmIJ2AD4Iv749qvbErAlYEvAloAtAVsCtgRsCdgSsCVgS+BikoANgIPwtUkfmZ1UJG7HRcRs5+gqVdpH5svFM7qSg+8iEUKX86B9ClwscuB1bVnoRz9QkyjlLeGn6YAx6dUyKK7xotIL3WhIkYtkXTi6WBOqHS8SGeikdzg0zbS7YcvkQ+n4MCIugi20scUlu44mS5v37NnhiI402JsvlqG6ootV4rs4bGtfS6umjZ+pG53OnvXHv8008Ym0DdDeYAPgIM0aZ0vNxbOhO1ziDY32Kzlna6OItyVIUj3PL+NwiNcd4wf4+MTZfHHUuPhCIsTnCvX7oRxtLeLwXDygxxcSLj5X2EUvC687UsTpPk0OjtZGcVwsegFsFxIpPtfpMjAFcjGtC39zQfGgp0kcbc3nuVfP9O0AACAASURBVIIP3uP53BHic/rXkx/OiyZxeC4imXSjL50tdSK+tuB9gPP1Sg5nuy3lBwBfbPuny616099wtjaIeFu7/Ioup1McTofa4G1en9ZNX5CjC9s6zO3q0YF2Qb6vn4fm2zV7BsbhYQPgIM0aGwAbgrQBMFKwAbAauRfbBm4DYNUBNgC2AbC5rdoA2JCEDYDPNrS6cxjaAPgi3D97AYAT4qLkC/dcKlOyMyQ6KlxaWjxyorBc/vjM+7J9f16QrPsBvIwNgNV5YQPgfppzQ5Z/t19cQ10BYFIX0lMT/b5NSXmNNDV37dXipFB3iLhDXFLfeB55hoMUASY9Ljk+Wlwup5RV1oqnrXuvjxOGQc2c6/4T4g3EXdbWw/X6PMUCjACHuJwSEd69959naW1tk6aW7udDn585yBcIZgSYeR4S4pLGpgszgyBYEWDmOfOlpdUjrZ7zJwrC9wnkeawAYOIeUZFhEhMVLqyTFk+b1NQ2SmMPejHI0zjol+tLBBidj8ff6/NJY1Or/nuhjt4CYGQQ6nZpGmxzP6wD9h4yLr0w2Q7A6A8AHBHmlrSUBPF6vXKyqLLbtRkVESahoSFSWV3fq7cND3P3aKtYvXBvADC6EX1x5mCJ1DU0WX0Eta066zRsEeZETzaG5Rt1dUIQI8BhoSGCfALRncx9U60YVQqOgN6Z6xNpNW0r1hH37cmOxQ4OcRmy7kq2ZMxYiQAPH5okT/zkQRmenux3Pnzpf/8h/3xze0CfChEEogkC3QMDvd5ZD2cDYBsABzRje3nQQAPgZXOz5ZcPfcTv0765dq986ftPdfkm7hCn3LRihpwsrpJte49LVESolFf1bgPrpbj8n9ZHABwbHS519c3ytQeulDuumSPVNY2y/0iBfPKhx7t9zG99+hrJP1Uh1bUN8q93Pujy2KT4aAVSxWXVQX3ts5VVYCnQt1wxU77xyat6fJbdB/Llvm/+6azjULpzp2TJ2u1G/7++jNiocKmpP91QSIqLUu9pXmG55UsHCwDPmDBMfvz1WyU6MlzWbD4o337khW431RHpybJ4xmjJPVkmxwrKpKmpVapqG3p0olh+QQsnBAMAXzpvnHz9wZWSGB8tDU3N8twb2+U3T74rzS2eLp8kKz1Zls3JloKSKnlj3T6JjgiT2i6MwRFDk2XZvHGSk1skm/fkSmZqouScKAnoLRfNHCNrtx3u8dhAATDP/Y1PrJSsjEGSc7xY6hqaJS4mUkZmDpKtu3PlJ4+9KWVVRsuOC230BgBfvmCC3HfTQklLiZeq2kZ1fgIC12w6IL996j0pqajtVgyAnBULxqsBv3nXMSkqD34ZBntQfWOLME/DwtwSEeqWl9/dJVOy02VoSqIUllTJ5t3HOp7TCgDG6XP7VbPk2mXTZGhKgjQ3t6hz1BXikqN5JfL0a1vkxVU7u5VBYlyk3HfTIqmta5Tn3toh5V3Mn7joCEmMi5Kp4zK63UuCNe+CDYCzR6TKn3/4MSECBqA4dqJU7vvGY37nSHxMpMycOEwKiivlwLGiXr3S1HGZsvPAiV6d29VJvQHA7IO/+u7dZ10SGcy84XtdPt+tV86SkRmDpLSqTl57d5cUlhq2wSVzsnW/Mce08ZlyvKC8144CywIKEgAOD3XLb//7Hskckii/emKVrpPuAgqLZozusCdmThyu63jznmPS0tq9wxVHJfvLqXbbCp2F4+GDA/kSHhYiFdUNfkUQFxUuw9KThf3nxdX+17BVAPznH9wvly2c0KXIa+oaZc7N/yO1Z9g7/k5YMX+8bNqdK5zT3Rg7PEVy8kpkWFqS5BaUnXVo2qB4KSytkjHDU+Tw8WLL00FsAGwDYOuzJvAzBhIA4x17/pefkVmTR3T5gNd/6lEFt/7GuKxUcTqdsu9IoUaEbr9qtmzYcUSV86jMweqJ27wrV8aPTpPQEKfsP3pKJoxKE+67ZXeupKckSMaQRDWej54okciIUF24RaXVcrwXYKfjGXsJgPEU/vo7d8uKhRNU0aCgN+44Io/+7R2567r54nI65Os/+WeXsvrivSvkF395S26+fIYaLRjQ/5+9swCP87ry/hGDxcxgyZJRlhljDjM1aaBpmna3/Qpb3G13y5jCbruF3W7aJmnSpmk4cQwxxswggyyWxcwsjaTv+Z3x68jySJqRZNmp3/tsV/HMvHTee889/wP/g0LOL6lRxY28MKLrm9vVs+vi5KSgAMDd1t4l4cH+Yunrk0BfL/2ssLROahqGNyqHnVl2RoA/cf9y+f4X7x1xkp7KKpHbPvWry36H3G65YaZsP3BOwoL8JDTIV/JLqmVKfJiczatQbyyA0NvTXY6dLdL3P29GnHp4j2cWSViwn4QE+khZVaN87rE18uLbB6SgpEavg6fy4/cukxfePiC9fY7XXYwFAH/mo6vkkx9Zoe8MgzevqEre2nZCN4/ahlb58e83DCmzlfNTZNcFMIbh39HVLQ/fukCOZxbrxpOaGKHyOH6u2C7P9ogvx44fjAUAM1+/9slb5FMfWSluRL4GjHe2nZDPfv+vQz7H2sXTZPvBc3oE8+C+m+bJ82/s1Voo3i8RtBB/H4FYZtncKfLqe0d1zuCVR68AauIig6WuoVUC/Lz195l55ZIUFyYBvl6aVnYmr0zWLJ4uOw5myswp0UKWxamcUpsRNHsAsI+3h+x7+d/lZ3/YKH/bcPiS8zDfP/PwKrn3pnmy6vGfDsuVRPQCXUh0IauwUmUUExEo4cF+klVQqZkz6Ah7jCA7XrHdP3EEAPPuf/vtR1U/f+fXb0tRWd3Ftejr7SkLZiXId79wt3zjP1+XfcfzhrwHZArYKa1qkAdvnidb92fqOyTqcr60VsES56usbZL2zm6VVaC/t0SE+IvF0qfvwN3dRU7nlKmh6uXlJtkFVeqQIPJT09AqUydHSEVNk8SEBcj2Q1mqsxemJYqbi4uuvSXpSbLtYObFd+YIAP7rL/5JZqVGy1PfeE73PO6RgdMOYMLewV75xL/9aUgZ8N7DQ/ykoKRWkuNC5UxumcydHqegnXMyF2ZMiZK2ti6NlHENngeAWN/YpnvJlRhjAcDo89tWzFJnMevu1c1H5DOPrJFpSZGX3Oq2fWfl41+/3IGKTPx8vCS3yGqQT44JVRk1NrerruT9ebq7qkMsNSFC984T54olfWqs7tEns0rkoVsXSEllvWTmlktDi22Q46jcHAXAzMEXf/4pWbko1ealktd+fdgMqtULU+X9I9kyNTFSfH081cl20w0zJbugQqLDAvU5mRv5xTWaHZAcH6aOuebWTklLjdH5YQv0OPrcl/x+HAAwa/5HX75P7lqbrns/43/+umPY/XNRWqLkFVer3TR9cqSug6KKekmND5fz5bXqfMN2QrcW83lCuO5LyAY9w3dcaml6suw7kaf64Z616XIgo0D/m+9np8aonZkUEyq+3h7S3NElrs7OqqenJkRIn/QrmDRApyMAmOc8u+EH4ufrNaz4f/L7DfK7v+4Y9jc860duma+207mCClk+N1maWjrU+XYqu1SDD2Sl8SzYKeyN2FMchxNN9aiftzqX7l4zW55/a7+EBflqRJm/6NbMgnJZMDNRLJZeySyoGNq5bwJgEwCPSaGMcPBEAuDbbpglz/z44/L1n70qbe2dapAy2HhuXz1bHr17iWzZc0ae+o/nhzRuH7l9kRw8VaCRroVpCQp471iZJu/uOiVenm4yb3q8LJmTLP/z0g5p7+wRUpVWEKk5ki13r5ujxuX8GfHS0NwuS+cky5vbjsuS2Umy9UDm6MU8SgCcGB0sf/rxkxIW4q8G6/2f+62CFMAOm/tTD66QtNu/JW1DpMD+59cfkqqqRjlbUCEbd5/W6Ajghw2edLAzeeWaNgpAxGNdWd2oysZQ4ktmTxZnF2c5m1umRs89a+fIW9uHjiSPKCAHAPDnH1urCpEopbOIRlyJxBKtNqIUAMG7Pv3ryy5rAGAU7NypsbJlf6Z8+uFV8pNnNsrSOUmqrEkfZaPCk9nU2iG7jxIt7hc8vX6+3nLszHk17p68b6k898b+i9fA+MUZMCpvpZL9jI4EKzLUXzb98Uvi4e6mG+s3fv6a7DqSI76TPHST+eEX75WVj/9syHUxMzlKnT1v7Tip4A3jbMGMBNlzPFefmWgHBi4bE46hiRijAcCsYTZSvPDP/uQTuunaGp/51guy/v0Mm99h0K5dMk1eeveQejSIzr2zI0M+/ZGV0tnTI7sOZ8uK+VPk+bcO6FpITQyXbQesgDkuKlhS4sNl15FsuXfdHHlv71kFMe/tOyt/fvopBRs4Wqrqm2VWSqwUldWqgYyzhHVbbyOl0h4ATOnDyfXfk9r6FnnhzX0KnjA0gwMm6Zx+4v7lKpe4lV/TFM+hBk4+on7MbfTfygUpCu4xZu5aPVte23pc1i2eqpHxiRyOAGCA7+Y/fVnB629e3C67j2SrvgZcpiRGyMfuXiI3r5glv3p2i/ziufeGfIyBAHhGUpSkxIfJu7tPKwAmW4KUwRfeOShkfGCkklo9OTZEQgJ91YFy77q5su1ApsxIjpbq+maN5uJoamjukH3Hc+X2lWkqZ4zEtYumKgBmLJgZLwE+3hIZHiiVNY2y9cC5i+vWEQC8/c9fldTJkZrlc+BEnpRVNoqLi5Oub0AP2QGNTW2Sdtd3hpQBe8G8mfFWo/OCoVpQWitzpsWqQ4S989k398ldq9PUeThnRrwUl9Vq5BTHw5VKNx8LAAbobn72ywp+jcE7JcOpq8uiadDoEQzx2Xd8Wx3AAwfv+uHbFiqw2X8iX1YuSJVjZ8/LY3cslt+/skuPJaq3YFai6qGf/XGTTIkPl6q65osR5XVLp8n+4/lCps54ZCJxf44C4Advni+//OZHpb2jS3osfeLq6qxlQ0Za6hd/9JJs22/Va7YGAJg9hvUGcJmeHCkeHu5SXFYnGdmlcsvyGZpxgnOYyOZrW47J0vQkySmq1rVYUtkw/s5UBwDwrCnRmjX34tv7ZcfBLHVOYO8995Mn5YYFlzoFnnttj3zrv98aUhbMJUBfj8Uib24/qZmGp7NL9flyiqpk7rQ4OXq2SO2JbQfPaZrzqgWpOn8MAKz7R2SQfv7ypsMyPSlKHU5zpsbKkbNF8ujtCyW/tFYOZhQI+31EqL/u0dmFlRed1+xLVltFlDTQ3hRo7L3cbU/rcdjTFdWNqjtKK+t1DRPoASS//t4x+ZcfvjSs6mc9YBMSWPm/V3bJl564Uf7r+a2aMYCdSJbI0TNFsmBmgtpW6BXW5LTJkTpHcCCnT41ThwKOEhyPON1wLPzl3UP6O0A/9grOR3cXFykfKjvRBMAmAL6ShspEAeCosADZ8eK/qrL4/m/elm9//m7ZuPOUVNc1aZSFRf+vn7xFQoP95As/+OuQqV1sXrNSY4R64bioIDmcUageKTxtDLxVU5Mi5Y+v7lEDx8vDXVISw+XQyXyJjQyWI2fOq1GJ8XDTshny3t4zqhiMCOCoZD0sALbN1scmRaQqLMRPFYgCQScnARjyfJPjwzRaRfrO089ssnlb//bJW+Snf9wss1JiFPCgaPFaAqIjgv1kx6EsVX6AuifvXSq/eG6L/puIIum9i2cnSVd3z8Uoyo1Lp6uyGvVwAAAT07P09stf1h/QaMmtK2fJOztOyhc/tk5+9cI2vYVnfvhxmynQAwEwmz/1XveuSZc3d5yUhbMSNO0I8Ixy/eLja+VkVql6uhlrF0/VdNqNu05rNGwwACaaR2RguBTb4eQzWgCMRzkxJlQKS2vE28tDn+npr94vaVNjdU0wF/7w993y9DMbhkzl8vf10g2a5x0IgD9x3zLNgGDU1LdI1Qipo6N+/4MOdBQA37x8pkZ9gwImqUOIv0MNQNFjX/nDkAY6mzBGzOsAviXTZOfBLFmxIEUNJDILOrssUlxZr6dHH2Dg7D6WqwAYMApgxFG2/2S+RoQAA4/fs1R+8afN6sVGZ8xMiVEwjJHj7OIkGZklahAMHo4A4JFkPxIAxkjBgD+TW66nwvm3+0JmAPeNQYJz6MMAgEkFN4YRoR/YRsheAEzq84M3zZU8wGp+hbR3dKtTiFq5P7+1X4E2jiFLb69EhPjJJG9P2XcsV9YuIQ2wQPUq+oBoF5FzsimYH7evnKWR1YEAOMhvku5LRGkhncEZg7Fn1FWOBgAPnBNb956VTbtPSWNTh3h4uOqzGNkOtuYOAHjGlGiZ5Ommeyxzub2rW+dAdV2LrocTmcXCfbPeAMDrt59Up0tdU5tkZJWMNCVH9f1YADCOh9//8IlLWGB/8Nt31PAPDvSRnMJK+Z/vfUyB3R2f+pVGMm0NnvHgyQJZuTBVzpfViqeHu0a2iM51dls0g4r9GVviztWzZdv+zIv1pABf1j0ZJDsuZJuMShADDnIEAJO98O7/fUHio0PkJ79bL7uO5aoOY/++Yf4UOXAyX557+im59ZO/HLIWGgCM3YTNRDQXfUYG2Kbdp/Wu+BwOApxyBCjINiBiRxSQ9YPDbyjZjloWDgDg//73j8r9t85X0E/53K9f2KplQ+yZBFde2XBYHrlrsd7KH17eJd/73TvD3hblEjzfjkPZQoo4YDEqzF/XO051bEci/8wZsofYH7YfzLoEAHOB6PAA3V9iIwI1ewSbhGyCTz+0UuUFaEYv+Pt5XQDAFbL7mDWT5Ya5yboPMRwBwOjF0+9+X+f8Z7/zoiyek6SOsqz8CnFyFt27sHl/+Lv18vuX3x9SDkSx1y2Zrk7yuIhAqW1sk7vWzJb/em6LAmrWCXOfTDqi1j29VscaABgn/N83HxXKEXDasz6IehOgAABPS4yQlzYc1t8SvMAhSRYN9ipZOjaHCYBNADxqZWLHgRMFgL/21C3yLx+/Ue/IAMCkMpKKRkq0N+lqPl5aF8FnpL4Orj/AS0mqBfVKeN5J6cILyYLDMwUAwHON5/aVTUc0kuPi6iyzU2Jk/c6TcuvKNFXeLFRAwpSEMK1vIR14yAVohwyHqlPgUFt09URyfv+9xzXdiMFzfvtXb0pkWIDkFVWrd/GnX3tQyS0w/NLv+q40NF9e6/zVJ29Sb2V8ZJAq1VULUxXYcn6ALd5LokikcOJ4AGSh3ImcYzgF+fto2jjReCIsgb7eqqhHPRwAwMvmJmuKIYYk3uRpF7ylgBU2DcacGXHyyf94Xuu8BxJFIB/AenZhlYJYIjN3rJil0R2UM0Q5pLSRGo+Bh3eXyBwRZ38fT40QsMlDVPGxu5ZodA/vPimwtyybKRv3WA2A0QxHATDP8tWnSPVdoXXazMXv/uZt3dSpnSE69ZtvP6rftbZ1yi1P/VI3ocEDw5164ZlTouR0brkC6HnT4xTkJUQFaw2lIavRgntH5eEIACZqufPFf1MD1p6Bd/7uz/zaZo2Wpjj6eml2wNs7M+TROxfL3zce0XQsUsOPZ5aoocs7x0jB8I0M9ZNDlElEBCkgpr5vztQ4XQ/zZyRIcUWd/OhL98kvnn1P3wnpo4AFPO1kDGBAsvZs1ZlNJADGEFq1IEXXy55jeeocJCWPgaFBKjDP/WEBwOVVDeLu7qZ6n8HeQBkLmQEjAWDWFntBT49F9Qz6BnBAKQR1uUTLcQ6yJ1Czi64lawT9WVRRp7XYZZUNmpXC9cmuOZlVrPsPNZM4Ehua2jXNHrI+dCzrl+gZmQVEeGrqmiV7QO3bWADwzgPnZMeBcxr95T0DqiFy4oH2HcuTZ1/fexnYCQ/yVQca85d6PHSgkqv19KoeuXPVbE3nT44NlazzVZopROpwZJi/Rvuee/OD7Bh71qW9vxktAOZ9/funb5f7bp538VJkOT325Wfkld/8P/3sP//0nqa/TkkIl9c2HZGf/mGT2gfG4D3x7sOCfdUpQMSuoqZR9wn2St4vzgUPNzd1lr6x9ZiEBvpo+jxOVdY5+xV7NYY9Eb3xGI4A4P/3yGr5xmfuUCfAd3/5hoizs85XTVtOjtI05p99/SH5+R82ya9f3G4zUksWxOncMo1uI8PpyVHKlVBR3aSOHuwp1gzZduiUU7ll0tTcrvsIAIfrbd5zZjwe/YNzOAiAAZG8o7kz4hX0YkuQQfar57bIlr1n5dDr39JzP/PyLvn+CACYdU4mD44U7Ah0QdqUaI0AE7CIhbzVSdQ+SUuJ0WvhICVriwAGgzWD3mFOJESH6D6D7qC0Bp1M1gWp9HxeXNWgEWP2muXzpqj+oaTDIO1yBADrvP/6Q/KR2xbIr/+8TXLPVypoJ5ssJSFCvvjkTVJV2yw3fvwXF0spbL049Ap7YXm1db1gQ1OidyanVJ272M1P3L1EA0bMNTL3WFvqOPTy0FIQdBIBCAAwDtfDpwu13I7o+tTJkWrvUlIQGuSn+tLd1WXoMgITAJsAeHw1zKVnmygAvP/lf5e46GC9uAGAIfIA9JGaSu2DAYDxwt3+qV+pkTlwAFBQRCgSNnCMIKKmGJ2k/2LYoMjZ4PmMxcznKHGMBTY40oRIz2Dzh2kZYIHiGYlxedh34GAE+JE7FsnP/u0jekrAyJnsUo36oji41y//+G+q0D927zL998zbvnkZURPHeri5qkLm3nkGZMMzIz8MHUNWRDb4IbJCwfM5x/X19svC2ZPl6OlCq0HVY7GL+W9IWTgAgPGA9vb2qsfa1dlJFqUnyZHThfLdL9yrhqM+n7urRizv+9zvlMp/4OC9kQrKO2c+8G+em3eMQYohQ5YA8uW5MWpV3hfmhxGRURkRjbb0KligNhyv5GiHowB43dLp8vxPn7rkckTp9V319slPfv+ubqSP3bNUN00AMPc4ePAcrA+O4Xjmja31MRzr5GifeajjHAHARKm//6X7Lp7qRGaR/PSZTfpuqb98+l8fvOQyGJ8Pfv5/bNasMxcwTox1T3oY730ga7oxb9APzH1DByBD49/Ij8+ZU8j0S0/eKL/7y47L9AzzlEnUbbHYrM91BAC/vvmovLLxsPzLEzfKL5/bIt/9wj1C1O/zT6zT9zlSBNgQEmlmgB7mNFEKBpEMjDvSXz8MABiDdPVjP5X//e7jsmhOkj4DEYyQgEny6UfXjAiAx3s+j8f5xgKAn31tjyyclSjHzxbJX9cf1AhuWJCP/PPDq1Q+6IbBrMbMZU3v7uvTcpd+6prdXDWChW409Abz++Jc70OfOiugQC9eiTEaAMx9//1Xn76MQ4T7pnzorf/9gt7qd/77LXnqgRsu2huHMwp0DzHGYLvAsCuMfZT1zH+jewxdwLHKwi3YGL0XU+Y5dryYs+0FwOiz0xt+oM5dBgB4y4FzWhu/cdcZgWh0z7Ecydz0I42G3/HP/60O78EDOwl7QOfDhX2UZ0bPOImT2lI4yHk+fjtwf9Gyj7HaTbYmloMAuKe3V375/BbZ8MwXJYQ60/5++ex3/iLv7DwpkSH+cuTNb+tV7AHAV2Kej+WcjgJg5sPzTz8ly+ZNkb1HcyTvfJWmI99/2wLdn3AYnzzneEYHnCjPv7lPH4X1AIAHwE7IMAGwCYCv5ESbKACMwvzz05+QFYumag3wpx9ZralXeFbxUpFuhTeVBXbrU7+0yd7IxrR0brJ6jfDoQ2ZEBGbg4DrTkqM0zXG4QdSYNCJA10Dwi8cqwG+SFJbUKGjGmwiJDF7QIYcDAJhazo/fv1xP9cPfvqMEAd/57F3y3d++LU/cs1RTwxnUQn/qW3++8q2LxnNyOQCASTXu6+2T3UezxdXZRVOVFs1JViIJW+PrP39V/vLOwYtKGGOe+UBtK6lY18pwBAB/6eM3yleeumXEW6f+74l//dOwnltSOPkf0T0Ibq6F4QgAxsB66b/+Wdc3A8PtL28dUOVPGtpnHltr85G+/OOXNdvjWh6OAGCyYnLOV8rcGQny5pZjmoZLHRc6iKjLJ7/5Z2s2g4OtgKJC/TW1nrqsqzFGUwNcVdOkXQH2vvwNdXAxDpzIl2/98g157befledf2ztsDfDVeM6RrjlmAJw2WWamROtlsgoq5OfPbJJffOMh1Q3sm7Zq0AE47GvsZ8OlNFP7jJNtIloMjgYAQ1y16Y9f1LRfY/zt3UMCsQ+kaSsWpl4ErQPfA10SFtz3g2H150jvbSK+txcAcy/sfS/87JMKdr7581fF2dVV4qODNeqGbQOT/cK0yfLlnwzdVWMinsnhazgIgEmBLiiuVkI87Mmv/9Ntal8B3LNIzU2O0luwBwBTl0tGEFmEZAYOHJQ0wPJO0GFM2YIOCMRRAGyc+r4b5yqHTG6hFQAH+E+Sp/79ObuDPGRa2tIjnJ/zUZ40uNQnNNB3bASqQ8nFBMAmAHZgzTj804kCwNbF4yGHXvumlEPclFt6yb1SnwCF+/d+87bW3NgapHNBGAXxB95sfz9vBboYR9TtkLbj5uYqd65Jl/f2nNZUWLyY1EUQxTGYTwHJGASkiJAWMrBFCjWU1Cww/CZ5qTGwZG6S7D2aq4yZeD0xNqDZJ02KFON+cZY+d9upm4NToN/83ecuerDf3XFS2WxhBSRK+9jdS+WfHl6p1z6TUya3PPVfDr/Pq3qAAwCYdGsYqN/YelzcXZxl6wtfuxiltfUMGedK5PZ/sjJCs/lDAAJxUXNbh7b80aipM737rEfzjnn3DMCVkd5m9LvEwx0fHaRRFNJ1xms4AoA3/N+/yOzpcSNeGrAz/Zb/kJZh7nP1oqnKZk4aPAzWzNuBPfqMqAcMxkT/MYqtLR7o8Wi9BX7DtfhOI+T9xInkYgRUIyJ29gfkfI4AYEM/wIRNnSKG+o//b6PeD2Qnm5798kU5HT6Zr+/76OnzmpI8puyNEaU/9h84AoAHXo3oGyUeGF+/f8na+qmuqVWiwwLklU1Hx7UlkhHtHvvT2j7DaAAw+8WKR5+WQ69+U3kiGNSnQmD33X+55/qMAKdN1i4HGZnF8uTXn9VSmVWLp2o2ky0AjE68T8m8zuk+SLkIw7r+h0TgfgAAIABJREFUrfpRWys5OyubOcZ/Tb01c8bQo6zB8V5jowHA3M/H7lmqbdFIz2Wwf3d19VyM9g6efez5RISvdSfZSPrSubtVpP/SaDwlYJuf/Yq8uvGI9KLEBziP0f3PvrpHCZY+VMMBAIxT7wtP3Cjf/fXbF9mu2cOe/sr96lAfyBcwEgCGJGp6UqRs2nNGyZ0osWMPxc4jewj+BNZPZY3VXqSchHWB7YA9wu9I7bWnd66972O0AJjn/vKTN2m3AhwBsHtTE27voL6bshmekXOxhtDFBCeobaYdKdkhRmYVpWSkjMMQjvOdawKU+XzM5VYmADYBsL0TdzS/m0gAzP19+7N3XQR5g++3obFNln/0JzaJZPgtAFg9ev0iZ/PKlGUTAHzL8pnqDcf4f2XzUfnO5+6SZ/6+S9nmqOeEzKGkokFrd4z00gdumSeWnj55d1fGJXWEAwEwLQDoJzhvVoKmkxCBmeTprsQRpBZyPuofwBH2AmCYZX/1zUfU6MCo+Ns7BzSqQcrzI3ctUSXL+O2LkF9tHM0rvXrH2AmAIQ4hDZwXCTspG3dkaIAsnWeN/tkatIailothkGAZPTAhE3v/cLbg+cwprpLEqGAlMWlu6VASG9itUeJEvziWFJ73D+fI3evStY0B5CbjNRwBwDCREr0Zaby99bh87gcvDRv1WzR7svY6hfVX2x4lhAsk69Srvrn9hLJ44tVFBovTJkt9S5tucKREERlEPpBekIZPTRPpfhD8UOt0KqdEaxr3Hs/TdGxSsO1hh3UUAA8lByLbN1+ol8fOw5h1NAI6koyv5PejBcAYVJvfP6X1/8++vk9baTAwbulzTO364EH9M4Q1XZ3dygtgq03JQPBjHL9iQaqyLV+pMRoATERm7cd+Lt/7wj0X+1t++Ud/077Nd6xJv24BcFCAt/zsmU3y+pZj8vhdS+Sbn71L54gtAIw+oFzAmDu833vWpAupo9Qxs79RhgG/AO18AAGVtc1SWlEvxZUNsmxukrg4OetcM8pGxmOOjBYAg/Fio4LVCUQLmeGGpa9XquqsbNajaWk3Hs/pyDkciQAb5/3GP98mnx0iOyZ2xVc/VHpSn8kBADyUbNm/AID/79HVF0Hwb1/YJk9fsB9sHbdu8TRld2bgMCeFnjUBwZyyPZ/MV54a6uhhdsd5hD144GSB0EIJZnW4ZWzpZEfmwMDfjhYAcw74LggqMahzt8UbMtR9AYCxbQlSeHm5K0cC5IpG5BuejvTUWGUQRz+8tf2ktiUDANc3twnRYHQJvcfpRDCmYQJgEwCPaQKNcPBEA2DSK77wsXU272rD+6c0JXmoAQDG211T16IEBSgkyHBQPJA5zEqJ1nqVBWmTte8nLI55xTUC4RLkKUavX2oKYYimgB8Gx2mTo+ToWWvvYQr8y2ubteif+mSANeB0VnK0etFY/HuP5aqXEG85tcuORIDxtNOihdYUKNrBg/un9vndnRnj7nW/kvPIunk5SZ+br/69dPSLc1fzsJfHqKe+i5rkwYP6X4w7I+0GEPu5R9fIqZwyOXyqQPr7RO6/cY6s33VKGbEPnsxXIgkcI0SONuw6pZ7aj962QDcqSBm0tnpKlBReIEEbL9k4AoC55kO3LVTHjeGtJmJjDIM04zcvbhtxLtAXmcotgCltOZjHbN60YoAIq7WtS7LPV6onm0gPDOGwWNK7FmKK9vYuqYAkY8k0ZbXFwXPwVKH2By2tblBmSyKSAGDIouwZ4wWAWa8/+eoDeklk8uhXnrELgNtzjxPxG3sAMFFeCFvIMmHUN7bKc6/uUSKrqromKa1qvMSYxeNOGcjgAbkPzjX04x0rZ+kagaAFRlDaxEAKSFunrfsyLxI7oW9gYT+dVapMwDAlK1t8fLiShlH+wTsg4yWnEEdggBLP8DsjijiSHB0BwKzvl39prfUkikEUgT6lhly4NjWtX3v6Ffn7NZ7+fpl+d/MWcbbWbg4cTpZOceq9NBPFaINk/E5rgNMma+/hr/70FW1t8qUnb9KvKQWxBYCfvG+ZvLT+kEaxjAF5EdEb2uAh27++e0jf99zp8UqeyHzAaQwpEq1fqLneeyxvXFOIRwuAR5pnH+bvRwOAcQR84gFrSdXAwfv80f8O3Tf+mpXTOABgno162G9/9k4FgW9tPa5t7awZT7YHAJg2ZuwvOIbvXDNbMwQh+XrgpnlqM2BvogcpzyEzhwALRJU41DVK6ul+sRXaeMh3LAD4Pz59u0RFBOptoDeOnbl8rxjqHgHARgQcMEuJGa0CsaHIuIA8ljRo7AzsBBzv6Aq+w9FEYAf7GDtiIPncqGRiAmATAI9q4th50EQDYDtvy+bPAMDhof5qkNF+xNLXrwA4LTVavVS0NTqbWy4fuXW+/PLP25SCnc2cBbl6Uar2DCat5cFbFsjGXRlK9PD805+Qx//1jxeZ9wZGgAG+BgCOCPLTvqMoUSs5hiiVvSqF+ja7I8Bjef5r/tgxAGCeDXC252/fUPZrY6BQH//KHy62cuFzDORbb5ipnkfd7Nzd5NMPrZBn39yvRtyeozmqiPFKkiq3fmeGpuY8cvtCBXwGy/S1AIDH653i5Nl/Ik/bNLz7/in1WtMbm3lKb+zahjbte0mEkBqxXUdzFABj4NILlIgQoIhIMo4eYHhyvJUlncgPKVDIy9vDXXbaGSkcLwBMvffzP/2EiooIMFki40U8M17yH+489gBgjp8zLU5+8fWPyJSECDl4Ik9efvewvLHtuM1TL5uTrKy0L75jrZM2hgGA8eAzls1JUkOE3rWsh404iVJjtMQCNlwMRd45rNknM4sk53y16kocJDjr0lKiFURj5OH4IBoP+N55KEvLSE7YSariCAA21vQ3P3O7PHr3Uispj5Mm/uj/q65tln/7+avDtv+ZiPc6mms4UgO85dkvy/Qp1npfBr1Mce7y3iAHxEFgjKEAMACJSBUGPAMWZeYIfW//6cEVCoz//PZ+XVfoTjgEOBf6hKwP5teVWGsmAL589owGAI9mDl7Tx4wTAHb0GWmFdu+6dHnxnYPaYQLge9Pymdom8/4b58mRM4WanZcQEyq5CoDrFQATALl1xUzZ8P5pZRXH8TheYywAmHWu5IwiSgZqMEuPdG/s+zeQNXK+Wto6uzSaCwDGMUb7IsoXqSlevSBFXnjngHz09kXyp9f2KCs618Huwl6gHzf299FM+4G3zXszAbAJgEeatGP5/sMEgPHMYXwRCUTxGIYABnKAr5fW49LDlVYXbe3d2j4nv6Ram9kTSaDdA5s53m+MN4AxhgSGVckFxYVX3TAeAQukjUK2Vd/UKmmpsZoWQ+SDKBq1DvRAcyQFeizv6po/dowAmOgntaxkCRiDVOat+85qPYkxqPmmLyOMtnhgvdzdtNcmTeX7Car39avyp01SdX2zLJ87ReuDAb4ci4HHIJLF+yZVdLyGoxHg8bouxirpzaQqsQ5or+A7yWoo03OPqJ+Li5MczyzWjZu2DDDGkjmBV5t/Z+aXKzimpUFZdZOus7qG1ovpg595eKX8df0hm4zktp5jvGRh9PLWa/T3q7NrPGutxusdDHUeewEwxzNP0Ts4de5em64tTIZKNwfckOEwkC1/IAAmmoxu9HSnLZpF3+u7u05rpgxp8jAK00d79tRYqW5okfU7MvQRiAySHsu5qOXCWUIqPM4kUuRZixhUzA3OY89wFAAb5+TeaeOD7od/gTlJX9IP0/sfKB9HADDvDj23OD1Jexafyy2X/Sfz5K41c2RGSrTOFUZRWa28svGI/M9LO22mKZOuSD9b3jUOL/q/0vYOdmjIkni3RPIx6ol68R36BAJIIjnInB6o4wmETQB8+aoxAfD4pEDbo49s/QZdR9kFafNEdNE58L1gZ1L7Sj9d5dXo6VXOFndXV2X+9/b0kNAgX+1UYU9pkL33NxYAvDh9snzpiZtk7/Fc+d+Xdo6YQTbwnugjzzPyLNoBoa9f5QJBHu0UsSPc3dy0XSCBKPgFKKtBP8MagrMc4AzfAO3hxjRMAGwC4DFNoBEO/jAB4CsphzGd2wEW6DFd51o/eIwAeDweD2ORFOirNcYL9F2t+x/qurC1EwXcesBaJ2XP+EeVhT3PPhLocerpEKe+4dm6YSRdOidZe83aGklxoRqhG0jiBmilzzV1aisXpMrfNhySJ+9dplwI9Kh8bctxjQoT2SeaixNw8exE6ei2yMnMYiUOJJLBtY9lFmuv2z1HczVdmv+mljQ82FfyS2rVOYhRZM8YLQC259wfpt84AoCHey5vTzeZ5O0pLa2dYzcyr4IATQB8udBNAHx1AfBVWAbDXnIsAPhKPwtp0j5eHlobPZgRelyvbQJgEwCP64QadDITAI+DdE0AbBXiNQCAifyOmXlwDFPiHxX04Q3vtvQ61Bf0H1UWjk4PRyLAg89N+u9QZD+krQ+OysEr4OvjpTWyAGO88kSCiRbi1Sei4efjqVFcjar2wQLer38hPiMqSAYB1+V7Ih2UjdCChjRZiLn8fbyUuI7eovYSI5kA2PpmxwsAOzoHr7XfmwDYBMA25+RVSoG+1tYH93MtA+AJk5cJgE0AfCUnmwmAx0G6JgC+ZgDwOLzNMZ3CBH0fiM+UxdCgx54I8Jgm4jV2sAmATQA8cEqaANgEwCYAHl5JmwCYoIqLTX4dDzeXgV2/rrHdbnxvBwd1F91SJmBUbP/OYAbbCbjqJR3cJuR6Fy9iAuBxkLcJgK8oAFYCHBtFf470pB38lsdy7HAzxgR9JgAePD/GEgEeB+10TZziWgTARt/rofTLQMEZvx2rMM0IsFWCJgA2AbAJgE0APKI+HcK29nRzGfHQf5QfmAD4Cr5JEwCPg3BNAOwQAIZQAYIXevfaM2A0rKxtuuyntLKilpEBg3RNQ6umi5C+SX3KULUpkMAcPn1eUzuHGglRwVJa3aitqgYScI10vyYANgGwCYBtGffemtJnazj1douTpeOSr2Auh4UU1v2CkprLDoMojHRuyGoYENrRcsPDDWKaXk39Hm6QBr5wZqKcK6yQ3t5+m/rFOB6COHpkQ7y4aHaiODs7a89L2ofVNLTIwpkJSgRDPXR9s+16beNcJgC2SsIEwLbWiKf0u3zQAWHgL5y7W0X6h27jM9K+9KH53kyBvviqzAjw0BFgEwBfmRVtRoDHSa7O3c2XhO1SE8Klsq5Z2eIg7sBIgeETEhbq1QxCFr6vb2wTT083BR6w9tL7ggigekK6LcrKh2EEIx+/gbUO0AMBDKykHOPi7KR/LT29ylxKLRvU7M4uzmqoUCuaEBUiZdUNWkcHyIIxGHZTjCeYogk6Gi1GYMPcezzPtnQcAMD0JqYXLWy9tHPi+bkX2vTwXIAywBvsebQo6e7ulfioIMkrqVFmWJ6X5yZqAUsf9xoVFqDsnciGOr7mtk5tfREbHiAZOWVa1wfLJ6x91XUtynxMb1h6j1InSNuhtvYuJb6JDPGXE1klel/UANJD1O5hZw0wTMPUJcL2zDU27D4lK+alKM0+TM3BAd7aXiUxJlR/09XVI2U1DdqEnt7NtL6C/ZZ/w4q6Yn6K3m8pz+Tjpe8J8iDSZGA+7bb0yZypsWqkTkkIV9bbc/nlOqeQ+etbjwttEFraO1X2k2NCtH+gm6uz9lpdt2S6kj3QTmak4QgA5tpc12gwP/jcGPnIf3BN80h1zhjsnh6ul5AnKXulpVcBwsCeoLaeB9DP2nEE+Ns6jyOy4HiIlmi5wOD6vb20HLMtcYOh0/gW1knAyOABI6Wbm4syhg8chvOE1hbog6GuYxwDQ2h7Z4/qA9YYaxM9Zg8bsT0RYGp0pyZESFFFnbbaKCypUV0Ekzdr1MfbUwGfweiMvmPgqEHn8c5pQYEupUaXY9FpPFtFbZN4uLuprkAWFotV56Dj6GUe4Oel8wIdBJspQBL9CTs4/SA5L8/t4eamcwfd42idvaMRYJioee7bVqbJgRN5SsxFFJY5yTuF8RyGUsjZvLzcdd2zb8A8il7EwUa9Mv+mV+Wr7x1TnRvsP0nB8o5D2cpwfOh0obZ6qmlslRB/H70mcp7k7S5b92dqL3GuV1RRr62DHr5tgZwvrVNdQS9QdEV6aozUNrXL8bPntV/zcMMRAMx6gGgMHWisC3Q2+n24wVwK9ve5ZD2wB9C1gD1kOMffwPNGhforG/hQI8hvkrR2dOr9VdYO3+d98DlGC4DZ43mnibEh6hgZad1yXfQo7Z1sDe4dJwq6Eccscz82IkgZsUcarEF6v470Ppg/9sjcERIsWP6Zf6xX2s8MHGonDMO+y17APRl7O2uorbNba/pHGuiMgS112MMGkvAZxxv7zeDzYd+hw4aUmQMAGFsKnYVe4P0y7/t6+9RBhY7iO56TXub6t7Nbe5tjh2IPcd8cw3e+3h6q07Ar0XHoR+3ty/7Q1aN2QUs7bYF8tB9wu+oJGI771R5D1wT6TdLjcMTb2x99OHk7AoCZDxAYtrZ3Kp8D9zTQ5vOZZLWZjeeijy863ppHbM2Hoy0oug+Z8D12tcXSK3TiUDl0sh95Kks8+wFy4y/HcF7mHXZ8XVObzMCWyy3Tz2CUx+ZlrrC/oYuw1+waZgTYrAG2a6KM8kcTFQFetSBFwU1CdIgYigsFNHdGnEYCMVAxaOiFSR/StUunyc5D2fLR2xZo65bSygb1uL/y3lHtW9rfD0DzkHN55ZI2LU7O5JZqexc2LtoYrV0yTQpL6yS7oEL7A5/JLZd5M+I0YkjD83VLpin4qqtvEV9fLwkJ8pOcggoJ9PeWXUdy5KO3LZSq+haNLNJaCYPs589tsS1lBwDwvWvnyIlzRbJ8booaTIH+k5RdlV6byXGhCu5SJ0eoUuLaJVUNqoR2Hs6W5XOSJTDAW/wmeUllTZO2JSksq5PY8EBtA0SbE8Dt3zYelrWLpymg5blRhCjziFB/bWmyLD1JPDzcJCLYTz/HoAAYYlDERwZLS1uHTI4Lk71Hc+VEdon9M8tOABwXGSxVNY2yKD1JgfexzCI1Trl3gHz6tFhtrh4e4q+99wDAbPYFpTVyy/IZcvBkgUSEBmg7l7N5ZTIjKUpbXKFoW9u7tT/o8rlJ2vuWXnRGbz42PsA38kCZs0nyewxbF1cXdYQg8zlTY+RcYaWkxEdIZl6ZfPSORfKHV/fY5QwYHvR1iZPlA+P1wZvnyZvbT0p8ZJAC9FO5ZdrKqbDUCn7uWpMuz7yySxalTZb6xlZpp/1MZ4+24MLyO3zmvG54U2JDten9gRP5sm7pdDmYUaCOjJaOLnHq75fYyCB9znMF5QqYmDctbV26gW3ae0Zmp8RIeIifblCw/E6fHCl7T+RpxGsswxEAjCF519p01QXoCIwk1jGODHrO3r4qTfu/0osWcDN7aoycvOCoCQnw0c365Y1HBHbcR+9cIhvez5BVi6bK2dwybcnApozxwvHMG3rdHj51Xhqb2lRObOCpCRHS1NIuLi4usmV/psybHqfOiRvmpWirobAgH52HUyczh3oVpM6bkaDtYtzcXOXdXRk2W8XYA4AB/A/cOEdOniuV9BlxUlPbrECO+8LAmDc9QfUQhjrXZ63i5MKJxvqZHB2irXIgzKKd1eTYMIkK89dMB4wXfnu+tFZmT4tVedLr8t2dp9TRiAHp400LkAD93+Y9p+X+m+ZJVW2znC+vU2MvMixA/H08VW8AEjbuPu3Q1HAUAN8wN1nXJACzoKRW/CZ5SEFZnepsnpG2TaxfDDX0Bs4v7v34uWJ1GsyaEqM6xMPDVW6YO0Xe3H5CW4MBktOmxUpBcY3qC5xaGMV+vp6qe05kFktcVLCC5M17z8pdq2erfsQRQNS419In82bGy5ncMpmVEqMyBZx3dvfqXsR9jRcAfuyORfLGthNy15rZUlvfqr18AeT7M/JVX9Dnm/0Ep2ZsZKDsOJgl96ybI29vP6ntAtkTWBuAJMMABcAEXwDWtA6klRVRa+QASzgAJfd8pbb8A+ChJ+gBigOQa53OKdU2g/uO52uLpmff2Ct3rZqt64v5wjrcfSx3xLkxWgB879p0bVPz6B2L5E9v7L3QMsxV27bxzlgP6Me9x3LV0Zl9vlLuXp0uP/3TZr0nsn8AX7QzpHcpLfHYX9GROFxPZhVLTFig1De3qfxwOPD97KlxciKzSOKiQ9SxCuCBbI7v84qq5cjZ80JvbpyHZCvFRQRLb3+/lFXVS1iQnwQFTJKauhZ1nG07aJtJ3xEA/NR9y+S9fZm6jgHAOEi4BuuDNo2A+ZAgH3lr+0llg0dHoQ9a26xZT7Szwd5AB3zyIyvkxLliSYgMloraRnXwsB9gn+GUZl2wZ+B83nc0R7LOV+l+PTk2VHvG7j2So6CIZ2/t6BJvDzcJC/GXmrpmBU/sqbQMyimukpXzU+RgRr6czi0fwpZyvlDzeXkp4uBMkVlTohXoTU2MlK4ebIR6WTwrUe02Boz3y+cmq/OB/ZB5jlOHec3+8tcNh9Vm4h2iO7PyK+TeG+cq6/30pCh5/u39mt2B/p2RHKXnpyUfc93P20PPg9zRrTgg953IVUc+TrXx6AfsCABmPnDdaYmR6pRlbwoP9VfgTgsz9pe01Ghxd3GW/RmF0tnZLY/fvURtqeiIAO2vzj2zP6JPYXk+cqpAiU3prMHcXzwnWfLPV0pVfaucyimVaQkRsmpxqqzfeUpiwgIkPjpEOru6VS6Gkz6TlqHJ0boOsWP2HMtRBy22i13DBMAmALZroozyRxMFgJPjw3Qx4mUEiOHZZhNho2Zj7+vt18+JrhDRQIHjbWIxHj5VqIYlXvniigZtPN7U3K6flVU1SmJcqGRklWjEgvMSJaDPb15RlSqopLgwBRR4o4rKazUiAtDGGIgKC5SsggqJiQxSoGXcFwovr7hGARjsqURh179/aswAGHARHx2sPWpnTYlSwwRV39PbJzOTo+R4ZpGkT4tTj6YR8cZjduxcsRooACA8mXgr2ayIggKie3os6sjzdHOTg6cL9dwo69rGVpk7PU6NQaKmAGIMIK7l7uqi18GoR16wvyJ/3SCb2yUlMULW78ywv7ednQB4lFP1qhzGBkuU1lZ00dYNOQKAb146Xb3RGAhE4atrWyQyzF/Ol9Uq0ADYE4Xi/RGBmhIXZu1b3S8yd3qsGjcYc2zQj92+SHYcypKZKTEKBoiUcG4M/kVpifqe2SBxjNDzmu/P5JdLzvlKuXnZDHV80A85JjJQsyayi6rGvIk7AoDvWZOuUQgcXasWpcqO/ecUnGFccL9GNBwDj+gt6x6gcr68VhKjQqSyrkmzBtraOuWO1elSXFGnxhHRgCA/bwX2GIFkUqxZmKqOEAxI1k54kK+0dxH99FPD4OCpAjXoiBBi/Pt4eWrvQzZ1gC6gGoBVWF6rEUUAJI41vNu2IqP2AGAjmgm4be3o1vPyzpDHrNQY8Z/kqXoL48HTw11Kq+oV2DMf6OWKRx39AFCLCQ+4mB0DgCH7BRDEvCIqDMhBFxw5fV6zHEKCfLWPOnoG3UmkEKMdZwByoNdjfnGNyorMguLyevXuOzIcBcAjnRs9hRPiwzYciQAvnJWgTt3iygZJjg3Vnp70bsbpiUG/fleGPHzLAl3/6IHM3DJZsSBVMnJKJSUuTJ0XzA+chgBYImI4dfJKaiUxOlh2Hs7SeYxTBcP31htmqPEKiMRYBfgDeqrqmuRQRqF8/rG18saWY+osBYSmxIfJ5r1n5MYl03WPIKuru9si7+07O+JrGS0ABsBao3YwmXerM2jjrjPqAGDeW3r7dc+nH6lGd1s71UGBow9Hwd1rZmsGRHZhpdy+Mk32HMtVuwNgxDo+m18uceFBIs4iGVmluh8CBgHHODs4J3YHa4lIoTUjwV2zpm5fMUtCAn3VOYLeYK2iu+bPStR3wTWQ07tD2BGOAGD0JaAG/YAz0GhrZrw/bKslc5Lk1c1HtQc8AFSzS6KDxdfbUzKyS2Up3793VCg34F1jbwUH+KhjBTBPBoK3t7t0dfbo/MCBhE7NKarWQEFcRJDq4D1HcyQowEemT45QvVBR0ygBfpN0/2L+kVlHEIJsKvQQThR609scDkSAceaS+YHz1MXVWYE6Tl1kzNwgqLBoVqJUNzSrU6OusU0iQv2kq5sSiV4pKq/X5yEzzmC1nzstTh04ZNXRM/vOlWmSVVih+wj2Iv8rq22Snm6L/gbdOyc1VmDk5/ro1oaWdl1DYx32AmAc16mJkRrFJcuRe+Szju4enRcEn8hYKSpjH/VVOwBbGeciWQCUgOAc4Z2cyStX55rhKGMtsediFxOYqahq1KwhnENrFk1VR1J0RKBex0ej5RbNKMJ5goOSz9nDcSRPS4zQffyd9zNsZg3Yng+2SbDMFOixzi7bx5sp0OMk18Ep0GM9LYqb9DK8sQwAMsYZi5PNhs39qg0HIsAj3SPeyLnT4+X9I/bVx450vgn9fpwB8EDimYEpVephdLNGxqxpPE4Xa/4w4kfTjJ7zY9iQ7gkY4e9ohiMAeDTnH+4YQBJRMzara2E4AoDH436JduEcAtARPR48BqdNj8c17TmHPQDYnvNQRgJI33c8167Ua3vOOVG/GS0ANlIsB6d1arpjnzUBHT1BhGpwmrutZzPmwEB9Ynw2UmkB0TsAD+nk7DmjmU+OAGB73w2RuNqGFunp7lUH1lgzN+y97lh+N1oAPNI1AahkeBD1GpjSS0p4XZO1vOJaHY4A4Gv1GcZ8Xw4A4LFei8ADDh4ixIPbyY313ONxvL0AeLhr4bQgyw9b2dbAOdzQ0qHOGZzEtgb2FhmQZHDCqzIWG4tsN5zQdg8zAmxGgO2eLKP44URFgAffGlE1h+pLR/FsHMLCJhI2WMENrMsBRKEIh+traa2LcLYddXAAANuqmcFriBfeqDce+Kj2MJQOFg2Rdmv6GjWK1vppvNQDnQQj1ZINrvWxS/x2AmDFCCfKAAAgAElEQVQMzVULUjWliKgzz0jEiSgrJm1iVLCmIJOGRLpydmGF3LR0hry86YhEhwWoZxkvK15uFHJ8VIh6/YmK4dUmWoXHHqBABgERVjy4pG760gO1s0eNIVIgSf3CaFqSNlnySqrVuMVzTjoh0TzSTh0ZVxMAO3KfE/HbiQbAxjMNxdg7mrU0HnIaKwAmMmOQPQ2+H+M7IiGsBwYRHjz+htGPwULt71B1u8iFsgpIp4iOkcZKpgk6As4EoimdXZZhRUEKIM6HoYajAJh1i0MD0E9USevX3d2koblNUy9JXWTtEr1AR6xbNkOOnz4vlr4+jToR4SDyXUikrtuidcBkSBA5yyqskubWds0MwlGyZuFUeWvHSY18vH80R6MfZEhwLOm0RDWJkKVPjRNnVyfp7rLodXA4ETEhKp5z3r5ygSsBgAfO9/Fiqx6PeT/cOa4UAOaa7NN21xhe6Qd14PwmAMabZX8KtC3RsnZZ78M5wQfaNjjCiPKj37CZ4EnA+Y1OdHN1vaSWFxsQ5/hIvc+JzPdfcKY78Pov++lYALDhrLN1fdK/sX9J5R6Pgf00nNMde5TU+FENEwCbAHhUE8fOgyYKAGOQoECMgUeJVAzSjEnFQGlhRAFG2byI8JKy2GPp03oNSB0WzEzUWi7D0AJMkgpGGg6kRqTXAIhQYnjnSb/40pM3yd83HNbaG5QXtQikN5PqQ60OqZTUwrCISb2GQID0GAw/0sX4jBRoiFYwQg3W4UvE6wAAvnHxNCVcofaIlEIMThQwsimvbtL0EW8PCHe6tb4NUgHuk/oeJbrqgZDAQ4000m8A+BDkANQA8YG+XlqX+PaOk/LAzfM0UkGtI+lhpDpTt0TayoJZCXIqu1SVOdfSjYCUqqpG9aDzb+TPd6RNGinZkzytLJUY2Jd5DO0EwNTlUi9C/SVkU7uOZGsd9JT4cE0to96QWjw+mzElWms/SXGFxGrtoqn6HvgtnxWX1WlNH7IhVR5Q29jarqk2kFRAxsA7Jg1ryewkTXGj1ol7Xzg7UZ59fZ9ehxpDL08PCfSzpoLml9RK+tRY+c1LO+xcSdafOQKASXNFzqQ7W6MV/Zq61NTaqc4h3r31vbiqvDH0eSacAGw4pGtlna/U9EhS2wE5ODowgkn3Ik2NjZ26WN4zRDUY+dRlAZY4H5E15hTv2HAosFZ499RUMk9JtaX8gPlJSQAGZpC/j4ICxlCOLEcA8PwZ8Zq+6zvJS1O4kQnzkfkbHOir5E6slea2Dk1Jx6O9aFaCpvLxbNwzz83aRwcgN0ASjhFI8JAhAA8dQGoiRgpgCuIPZE6KFoCr22LR3xhznnVJ1M8qEyshEXLjOqwNe4Y9AJjrkNIH0UpYoK/qQ5xXpPny/rhf0srQFaTAJlCy0dMrQf7eOl8Bc6Rekpp25yrS9qhf9NJ5Qtqfs5OzPiOAbzp1fa0dVsbkC6QvybFhF3USKYUtHZ2q97gn6mpZV6Rgk0aKcciaYR3ivEMW1EfvPjYESaCuC/tZoNklIL+qqm2S5XOn6DsmTZEyARyZpFCSsk05DKl7WQWVkhAbIvUNbcI8Yh5AkkV5DY4s0tuRyTs7MjSFuLe/T2t5MXSRD+n/ONSYB8xt0mVJ72PtwDtAajmsz9Smo595N6Rzzk6N1bR9dMZzb+63ZyqIIwCYFFSel70PI1LXtJ+3gm8jusm1yd/kfTJvqVNm7ZKKy7MpkVZjm5a9AORJleYvz9HQ1K46g7nHmjJqPQH/6GEMZD5HJtSMMtfqm9pVx7BPrl2UqhwGNy2drqnEyJ1z2SJFGiyc0QJguDtIL0Vncb9GOzvWJM4ga1aQFaSwTyIDbAlkQCoz+oBadp4HR4+mxYb46XqnHAn7AycpThSenXdOfTRrhdTPtJQYXUPoBIiFeA/MG0qN4FJg/8Q+wZaxt2zGkI0jAJi6dqLcvG+eHV3AezKIK3FesZ+VVzeoHYHeZr0mxoZKWWW98hxA/MQ9MldIW+YZ589M0FIS1jhcHeh4ZE3dPeuF61HrTX017xm9zH7CudHVYy5LcAAA4xxj7sODgR5SslNLr+pDq63ppLqTdH1kA/Eng9KjzIJKLfEgjZn9gHWBTsGhxbvFyc46d3NztpbbRAZpSRB/DfIsaopZa3CtsL+wVnHgE1XNK61ROwMnP/YMc6KhqU3Tge0tH7EXAPOusK9Zf8x97J/50+Nl454zGgDg3Tk5i9rSvHO4C/afyNP1gW7hnaFf0eNkj3AMwRhXV2dpa+9W8IrNkX2+Suv9qXd3U3k26Nqhxv6dnSfVDiUTp7ymUVycnCUuKki5a7CjrTXiLlomoeWL/f1as8+10TVDOqxMAGwCYLt21lH+aKIAMLUUkEeEYVRTb+LlocRFGGqQOLEgAGgP3TJfNuw+Lempsbo5Q1BFvcXJc8WybN4U+duGQ3Lz8pm6Ae89miOfenCFkuHghSfKB/ECXvuWjm55a+tx+cjtC+V0VokacmzoRA1uu2GmbnA3Lp8pG3edUoWJYYuR8Nf1h+QzD69SoiqUnZeXh/RaeuWNrSfU+DCU6GgB8Ip5U7T+jlqN6ckRSnICiGcjhTSD2sSa+laNUFA3XVHdpPUp3EtpZaNuWPx3UVmdgnIAzNL0yfLntw9cIMWpkXvWzpEX1x9Uoi829OnJUXImG4KWZjXaIEnCOITYwNPTXbgnNo5dx3LVOCJFBRIEake27Mu8kG6OMeUrbs5Outm+sf3E5TPOTgDMgVpj2Gqt4+bdo7ip7wIEAV6ou4F1lg2IyDWbFEqU73hmjkFJqyHi7aEKlP9m4+M3AAY2ZQwCgx0XQaq3t9uihhMGEORQKHpPDPm+fq1/dOq3plVynL0g5wMjxkv6Xdxtrkan3stJsDDApiWEK7EIRjvOEWrJIFZRY6+kVgL8vbWeCQOU90FNFyQkGJ2AkifuXiJHzxRpjXBtU6tkF1RK+vQ4mRwVrGAJ8IY8OQdEcgDMx+9YrACL8yGTGSkxQvV3gP8keeHt/ZpqOzk2RBqop7sAsACkGdklSpAEeQpEYxhHf3pjn83ndQQAQ7AD2MYIpfYX5wP/O5dXoSRPvJeP3b1U3j94TmIjg5WEAxC2/dA5uWd1uq4L5lJosK861YpLa5XIDZmxqd9z41zZuDPDurmL6Fzx9/PWaOLuw9my72S+fOlj6yQzr0LBNxs8G/mS9MlKgOXmwpys1JozACREeRDU2TPsBcD3rZur8xrjOeNc8UUCGer8IY6ZPS1OXN1cZOves0p+E+gDI3CXGlTovJyiKr1XsiswaOfPSNB/4yhhriAbdOXXPnGzPPfGXj0G5lKcCoA9DMm716TLK5uPCNnF6BkcBLxzDGicJ9RNx0QEymN3LpKX3j0kMeFBChAwfKiZG2o4AoA5BwYr85Y1zj3cuGSabDlwToEN3AYdXRCXWRlp+ylbcKGEoc+apWPpVX2CUcz8NBhLSXXEUGWBkxUDKRp6Jb+0Rklg2G9WzJ0i7+4+rSAPZxOEPuwrgAwiRMpObunVv3yGnDi/vayvjgBggDeEU9RqA04w8AEkd6+do0Rl6EOA+ecfXyslZXWqv3EuAlz2Hc+TlQtS1GF8x8pZeg5kN2d6nOo59qAX3z6gzl/mNHPr4PE8mRwXqgRQ82ckam0noI+1Qj2yXq+wSh64db6cPFeiNfI/f+49+eT9y3VvxeildAcwONIYLQCmnrmihoyuPnV2sO9Bisk9W2vim5XXA24AIniHThXIrctnio+Pp7y356w6hbcdyFTHCoR77Ofsf5D+AXrIHOrr75Pmlg7lYwA8kCIKiGG+Y8xTE4/zmPrp2kaIrdxVVjjica4rDOp3kj+/bZ9TZDQA+HOPrJaDGYVKevj+oSx1aKDneCesR+wZgD+kl4/dsVh1IiR9rOnJMaG6bmBMnpkSrbbHiaxiWTw7SXVwTmGlkohCoOfuCqGRm+7LADv4CF7acFjXI2CfLgvUi6NT17+fMebOAY5EgB+6ZYGCJ/Zp6pEzLzw3Tm8cHDipWKfoaZw03B97BKztcJ4cOnVeCR/R8zgM4Nmoqm9WnYBO8fP1VhK8TbtPi7eXhzoE0f17jueqXYGDBOccdhKEY8+/tV+evGeZOtCwG6JDAyQqPEBCAyZJQWmdldsmLEBJCu0Z9gJg7hebFh24+2iOZrDBf3Mss1jnNpksj9+5RDPicDB3dHerM7yiulHWLJ6mgQWc6IEBk5SUFP4Y6rwJTjAfCK48eNM8eXXLMVk1P1XKahrVVkG/piaGS1JsmHR0dKkOqK5vVWfojsPZSugJn8bdq2erfaZkq4kRkpVXrnuzi5Noq0nmK5mAto0mswbY7ANsz2oZ5W8mCgADUqxtfSzqyWegjIgs4n3FgOA3gBYjskBEE9B8sTXFBRItg+Ifw50oFd41a8sQz4t1YJyLzRtQqy0gRFQpcS42Af4bY4gNTKNfbZ0KAvU+NdXOWl9sjbx0qlKEXdBmmp8DEWCiTIanEiONG+N5Ob/RGopoC2m8ja0dmkpj6etVZYsBQ2oioNYKxhuUmIcUX5QLGzFeTDx21MMpWPRwU68t7I8QNRgsqgBFDDsFiV7uqqB4fryePDMRBwwBK6i0GoAYjXgKUZI202ccAMCDpyv3gww01ROa/Au13qOc1lftMEciwDhlmId4ZbXFS3ePTPK2Rh8AuEQr8KprxB8PfmunbmZGCjhzGfIzSGkAaIBh5hdzgbWB4aJp9RfmGGCb87LuAP/Ims/4LZEOUl3x+GIw0AoEQ4+oOsCAzVCzMyxWQiUiQYzG5rYhe586AoDxYHMdDH2MLdakq4uTGlZ4iTF4AVswZPv5emn0h/sDHJMCj8OftcH8JsofHeqvmy0AwcgYIALq7+upabMYq0SFmN9hwT6y70S+fPK+5bLjSLZGB43oEBE01gSRAthVkSfRVuumfWnv2qEmnT0AmPePIwwwCrs9OgfwZmRmkC3CZ7xTUvnRU9o2rR2Sqz5dwxiyzCcAjaFPFeT6esumPWdUvvwexlPIcxg8HzpNUwb7rf8mmogORCfyzjkn+gcyNdifMQYBjxhRgEIiauhfo1WPLTk4CoAHnkOjOxf2gfFa2ERNAEpkhmDYMpg7Cqjt6a0zyhtxBACTxQJpDcYhGUsY6mRBMO9hV0VnEuFcnJaoxjv7GZG5Mzmlmg2E7sChBH9GZEiAOpyV+b+9Uw1hnGI4RPkdSgKmeQgaOSfXw7jXlnsXaiVDg3wUGLI2+Q33tutorgIA7UYQETh0q8BB8hotAObZIXZDNjg0MMQTY0KElkzWdjhN6qDBcYw+Rb/BFmyUHgEM0ZPoBJ6RzDEiV4BFQBNp8+iGtrYuJb5jTfT0EV110RpInIxkY7G/Gmm2RMcAWzgXqcVGlugPnE+ODEciwHOmxklDS5vu/TieIGJij+A+iOAjEwIKrHmegSwInKlJcaFqMwDGSP3HaYYccIwhW3UudXaLt5eb7vHsA5DeEekk64wMMmQOARpdCWCghoAJAESklbk1puFABPjOFWlyJLPoYqkXDhAcADANs8ehK9GZOEJ4lzjHAO3su9iG2FCsd3Qlz40jnMAM0VuyQtBnOBawWZkTdCPBlkIO2LDoXUjOeAeQmLJvs/9ic1F2h/PMWirhpb/FSQPQHqoed7Dc7AXAPBeRZSXDa+nQ7EUis2RKUNp1vqJOdZwRNEA27OPYxmSB0CYKWfH8zBVY9HGscl7WFPJBxxO4Yq4w2KdZR+wLPBOZMFyDiLvR0hPHBHsEcmbOIQP2UpzSZJNp1LmvXyPjZgR46FVjAuAxaZThD54oAHwFH+Hqn9oBAHz1b/YK3oGdABgjhE0AIxTjgf8GiKAwMWz4t6bEs+FC7OTirOmw9NfDUFGCIydryihsvwAkomYY5YADg8yG41DgKHtAPWDRAPNXSgqOAGBH7mG4XpYGkBkOgDhyLX4L6BhNv9eB13EEADt6fyP9nrnDhu9Iv9qEqCA5Xz5y/0+ibIADe4c9ANjec31Yf+coACZCA0hn7eL4w1Ci/RURCVrWlFbUa9RZ01ZdnC8YrC1qcOIIoWyGlD+ceIB5onJWneJ+MZqrPSsbW9UhsmBmvBw/Z235xnlJjwRsar/o8jrVRUTJAYQgwtH2yHYEAI/mXY9Ujzeac9p7DKDLXvbb0QJgW/diz3o0+rniDBqv2kd75WLv7xwBwAPPidwpk2Le2zMAwTjYcTjj7LqmhgMA+Jq67ytwM/YC4Ctw6WvnlGYKtJkCfSVn49UEwKQw4olkkPJ8coies7SBwfvGwLNKhIM6FKuh8oECxysFJTs9MvEE4qnke9I0BtLuG3T/pM8Yg7ZA/GbVwlStSaVOgtQPwNWI6W3jAIBJ0yJ1JiEqRNsVDI5CEMUm7ei9/ZmXTAdSpg2iF0fmCRFeaPKp+xi3YScAxtNMuhYpfqSuEnmh3Qd1y4/duVj+vvmI1jHjiSSdt6mtU9t6RIUHStUFIiu8rNQy0w+YtHjS4Ejrw+uOV5e0T+pPHrljkbx/OEsjeEatJ2m/V2o4CoABmhjXgw0RvK+A9tEa2lfq+Rw575UEwOgAa0bEB3W4Ri3XwLVD9BzP+EhRvYEkUoAIzsW6Go8xGgCs/W8HtNIgckdUAYcOqZ/U/5HWR7/ioQbAz9pj3H6wbpyLLAP0J1HogYO2InA3ODocBcCkuvJODp0skCmJ4Rp5cRYnyS+t1Vpn0uNxCtGyZc60WJkcHapp8jjH6OtLqQuZAmWVDXLPurlyKrtE2+HQpgNZ5hTRN91fe/2SBrli/hR5fcsxuW1FmmYQEMlDZ5Clg3ONkhRau9CjHv6EmrpWTYV0dDgCgAfvbwOvRZSPjIbBA50BDwTOQlvD3vVgz3PB6Erk2RhEGwGYRNdGGuMJgI1rsTawDwayPw++DyPLaDiSJLIe2F9sdZYw6qAdAY8D9RLlDETybY3RAGCyAMLQDTVNQ4ocJ/NQDL84i9GjWp95Ya2z75IJxL5s8CZMGKnYOAJg2u5ApmkMHJzBAb6aNTR4UBozuHMANtfyeVM0rXjgWLdomkbOSZ9HtnB2EGkePHC6IFeDZ4XvyT4kcmpknQy3TsYCgMlUgCNm4JiaEKGcISMNnIf0yEaHohtJLXd0kL0VFRqo9h32GIP5hI4YaLOPeF4TAJsAeMRJMoYfTBQABuy4u1M/1S8eHq6aLsImg5cfQ4fvqR+icfnOQ1lai0N9HimPpHf8bcNhrYkkyoVRQtoGqYjk5WIo8tvjZ4sUFGOwQORED1WIs4gikE4M6dCBjAKJDPHTKAJeU4waamGpnyAKQEo26S+kkME6fO/adE0fHDZtxQEAfMPcZH026glDAqzsefQWpZE46SIY69Z0rHZVPtRxkHKqNcJ9ffo5z6hpJW5uurEZxEdEKjiGupzth7LlthtmaI0aZD8AKUg6qHcj5Ytnhw2VNLJxG3YCYMN4oz6F+kXIEiDX4l4g7iG9lBQe0m4z88r1uZXNOdhXZUTKDeFJQA3gkfpG2J9JA8b4whAC7PKMKxekav04QICaPpwL1G9dqeEIAGaOkm5L+pH28OuBdbpa5y5ZmAAx0hlJvf8wDkcAMOQr1N129ljUOGATxkglZZf3iaFmrd/u1RpmyGiM9DWicswZQBtpgDmFVVo/T2oVGy5OBvQNJQD0ydY08uQolXt7Z5fW+SkY2ndGZiRHa4/UqtoWTaGExIS0UMCXUV9urUm3MgDbk85mDwAmirlu8VRNdyWVknTr9OmxciqrVNcFpEzULJLiilMO5xxADycW87ypuUNJRbgf5g/pmtT4xWtUrkbBIumg6AGr7mvWuk5qJEktR0eQFkqvR65pEABBCkbUlX/jYCIdFlKYfSfyHGo35igAJqoHIVhHR7fKH+McY5J0XRyY7APofJyV6BPeH4am6hD6r1bWa73e6ewyfV7eFbVtpC5SDoLzk+chFQ+5ab/dijo1aOkPSnqeUT9MhFgjwLQ+gmHf2Vn7tdsD9AavW0cAMO+cfrUYzbwv9kGcfpTQkJbJ3Cadscdi0TkOeRFAHt1BKi8pvcx7UpPZR0gFZh1B5oPskAHPwveQOyIbyiCspTTeCvohGpuaFKHEjMiD62HI8v4/dudi7X/LtXk/3A/pyexHpNQOa9y7eUm/s22uBOM4p95OcbJcuj/h/GHP5B1bHaD+ek8Y1eyNkCOWVNVbSxsCfZVXA2cvhjjPy37AX9Ji0Rs4h9Ab7DHsGdb6cSeVHboZOXIN5h5lGIBZ6iN5RlJISbWmB/HuIznatQBiLFjY0TGUE7BWwwJ99Hzc36yUWDmbV6b6avBwBAAvm5Mkjc1WIsPVi6Zq7+W4yECdz+yVOEDoaV5e2yQ3LZmu8x/7hxRlwCwcIsxnSCUNgjPmM98RDECP4GAh+LDvWJ4UltdpUAH7hHKZovJatT9QCGRWdHX1XAa4RrVnOQCAcXKTkksJEc/FvsG7ojQFAqi1C1P1fWJHbDt4Tu5dk66pyryHaPT9/ky1JbAj0ClqX9RZU6PrG1rV6eaNrqlv0fnF9ZhH9IXPKqjQYAk2K5kpShja0a1rlUDK2sVTlTQqv7hapiVHafnS5JhgzUrBXpkxJUreP5IzbADCXgDMPIZjh3fHeocnAtsSgjrI0ng+HOypCRGy90SuPodBFHYgo1DfcUl5naQmRUpxeZ3eE7Xh1PmjQ7GfYWJg3ZFtgK44mVV8sXyCtYFeQa7Md+SHXc8ebBCH4dBnvgDA+Z6+5HYNEwCbANiuiTLKH00UAL533RzdRCBgAmiimGAUxbhiM2bTgZBo9aJUeXnDIfH29tTCfJRrcnyo/P7vu5WYiU2PzYuWNelTrYQfkEZhuL353lFx83CTAB8vWTYvWYmrSPehPgiPPgYvxiJKYlpSpNZWsrg37T2rBs7axdN0Q+ReiABT7waRSElFg7JHDzkcAMCAUOr5MNDWLZ6mEQWAPEq7vKZJnQIY+ihcau72n8iXaZMjpKahTdmpIaLiewxBmHgh+8BbC2jGQMeYQ0EB9NctmqqKj7rPfRkFkhwdIlX0i7T0SUNTq26S9jB22j217ATAdp9vnH5ItAi5Mveu9HAEANOShfeE0U3dNvcJuRKOHiJ7RKp4n0SpPozDEQDMxsrGzPoj3XUevbAPZcnKhSm63pETUcH6lnbZeTBLQvwnKRjEkUQqPG1skB9GJ+ua9f329hPi5OSsxECsEzZg1giRTT7z9/GWzXvPyG0rZqrRQpYJJEE+XlYAAMDGuCC1Hm86UZa5M+LViOrv7dNr2jPsAcDc1wM3zdOMGAAG6zJ9GoR1+Wq4AGpwHBJhA7RQJ43BjsPgdHapEFkC+O4+lqtGGDoOw21qcpQaiBhHOH6IIhMZoeaa2vH3LtQGx0QEqQ4iarr/eJ6eQ6MiFfWqf87lVyqbNKC6vbtHzmSXKXOyvcNRADzSeW21kxvpmGvhe0cAMORFOw9nyW2r0tQwhQ0dQxVeCJygOGshNIJUh/lOZouVBVtkcXqS/PWdgxITGaStpCCLgsCJfQTA1t7epXsD82DW1Bh5a+sJdaYArJkrUydHaG0jex9EWQAEsmvYfzCoIap86Ob5cjqvTNctZHT8hRuAWkeYua8EAMYghwQQfQlZIc7hQ6cK9Z4AeaxV5U9obNU2YKEhvkrcNTM5WrbsP6tgEf1BvSN7PMDx4VsXKGCGMIpMoq0HMtVWwA4A7MVFEMlqVecKz4/TBQcaHALU0wMM2KcBiJTgLExLlPOltVqLGexv7bN687IZel5sERwvf1l/cEwAmIAB9hE6iHdd19CircAg9CMAgIOCGt/C8lpJjQ8Xdw8r5wP6g0w7wBoRT+YLgATnyvqdGcqUTSo1oIj9EiDHX4IM1AOTmYJjEifC3OnxsvdYntx8wwx1eIyLY9kBAHzfujlqJ+F4IKrLe2rp6FJnJUR2kIOSKUjHie0Hz8ldq9IUyFPnig4k4w7HILYTfCoEJ/Yey5UV81OU6ZgoalVDqzo54sIDJCzET98v4BE78pYbZsqm3WfULqUkhvNgrwLyII06lFGggBniKxQ4fDVE/9Gl82fGD5u9w+SwFwDjlCE7EMes0daRtm/PvrlPnV7ockAt4PTAqQJ1nPp4u6tDFB2gc35/pq5x5EJQYsWCFJ0P7D04tnDMYrPCKVHf1KrrHMcRDhjmP98nxYZID/wi7q7qrF0+f4o6o5nvVsbxVuUnQb6Q89k1TABsAmC7JsoofzRRAHiUt/fhOMwBADyaB8LgZYMfLm3LOG9ksL9U1H2QDkVkKYo2RvUtI6dyj+bmBh5zjQLgsT6WI8c7AoABapBzsGkavVv5zGhPRPSN6Ma4OikceZgx/tYRAIxBjwcfTzIRXxw81Fzihcd7vGJBqhw9c14NVYxbjFPquXFscBzGKURQRh9IolKsFxxcyBCDFwec0bqD6Drp02QFACw5DoMAY4JUWs7Jxk/dOAAcUIGxAEEV1+RYe7Mn7AHAYxS1Gq6NTe2XpSyP9bzjdfx4A+Dxuq+JPo8jAJgUdm3hpZFViKusZE2AUm3F1denDhoMcAxzQAgRMYNYD3CA/gcQEaEiasrgXMx//mobNndXa0shOJ/6rWVGrB8cIqwxomSA50Onz0taarQCHaKGOCE4nvVFNIzSIxxFREdZS1cCAGNMszZpy4beZG8k44nnJByJ3uCecKKxZ9IKDsPfOIYe8MiHZybzCjIrZMG5yCpD/1qjWdYWSzw/DjGipdrm5oIjCkcB10AGgNu/bTysteZEjNEPSsLkYW0RRgsy/lqb5NBflhZslzuPHIkAk6GguutC9J3sB3QlznBa3qA7DVJRI0OMZzHaTBoZZZoCjTwvEC0SYECPAmog4yQqbMjYyDwgC0Jr6rt6lKmevUt7hXcP3yvcrrXmAAA2zkekv7rB2rZqqJZ8dl17jD8CGA+00YwWXcZpjR7dvBfGSPu6vWQMV3sAACAASURBVAB4LLdNphVrx1a6/0jnhfDLFuO7oUcGPv/AZ8fBa3f2jAmATQA80kQcy/cmAB6L9C4ce4UB8Djc4cScwgTADvUBnpiXcvWu4ggAvnp3eeWvPBEA+Mo/xdiuYAJgq/wcAcBjk/i1ffSVqAG+tp945LtzBACPfLYP6S9GAYA/pE864m1PBAAe8Sau9g9MAGwC4Cs5B00APA7SNQGwVYgmADYB8IDlZALgoUGPU0+HOPV9QOA1Dlromj6FCYBNADxwgpoA+PLlagJgbAhn6XOn1Q7xw0uHU2+3OFmuMdbqK6h1TQDMNDD7AJttkK7gIjMB8DgI1wTAJgC+MI0cSYEeh5l3TZ/CEQB8/41zlfRIUxa7erSvKGmHseGBmtabFBum6Vak+MNKSfodtWyk/l3rw4wAi5gA2ATAJgAeXlOZANgEwJesERc31Zu2hnNPu0iffW2vrvX9cdj7MwGwGQG+khPYBMDjIF0TAJsA2ATAly0kRwAwbdCoO4NUBoIeasxCg/yUMVUZeivrlYmWeiV6jS6Zk6QkHR+GYQJgEwAb89RMgbZKwowAX665TABsAmATAA8O+5sRYDMCfAWtPBMAj4NwTQBsAmATAI8JADuyCiHRIPL7YYj+8lwmADYBsAmAL13hJgA2AbBNnW+mQF8Ui5kCbaZAq7Owv1+6LH2OmEij/m3F9u9cXnsw6rPZf+BVuSi3ZwJg+1/SkL80AbAJgE0APGEAeBxW7ISewgTAJgA2AbAJgEdSOmYE2IwAmxFgMwI8WE+YAHgkzTmG700APAbhGYeaANgEwCYANgHwEKrEBMAmADYBsAmAR7I0TABsAmATAJsA2ATAI2nKcfzeBMDjIEwTAJsA2ATAJgA2AfCQytQkwbKKxqwBtsrBTIG+fKmYANgEwCYANgGwCYDHAZPZewoTANsrqWF+NwwAdrK0i1PvdcDWh3jMNkgjtEG6zto4uHpJv4u7zYVzPbW06HObJOLseokcaOeBDK6X0e/mLf3ObuZcsDEXVHX2domTpfN6mQ4mALbxpocFwD2tIn3XPuP9mCewWQN8UYTsnRBJ2hrXOwu0h6sL5uZ1McwU6Cv4mq8UABbp1/+7LoYuxKFW43Ukhwsg2OY7779OJoM5Fz54/cPKQtkdrgv1YHunNvXCJS//up4LSOJ6mw/D7ZnGzDBl8sEauU5kYe6fdu6f18l8GMKmvE6w7wfOkAmylEwSrAkStHkZUwKmBEwJmBIwJWBKwJSAKQFTAqYETAmYEri6EjAB8NWVv3l1UwKmBEwJmBIwJWBKwJSAKQFTAqYETAmYEpggCZgAeIIEbV7GlIApAVMCpgRMCZgSMCVgSsCUgCkBUwKmBK6uBEwAPE7yD/Tvkh6Lk3R0ukpwUKeWOFXXektUeKu0trtLTFSLWCzOklcYIKnJDVoDVVjsL0EBnVJT5y0pkxukt89JmlvcpbzSR+9qSlKDFBX7S9rMajmeES4Bfl1S3+gpU5MbxNu7W4pK/CXAv1NcXPqluMxPPN0tEhXZIn19zpJfGCApSQ1CO+ncvCCx9Drpv/PPB0hkWJtEhLdKU5OX1DV4Sn2jh4SHtUlIUIeWMfP70JB2fZamZg9JTmiUnILAcZKUeRpTAte3BJzDQ6SvoUmku0ecfCCMcpL+5lZxjomQ/sYW6W9vF9cpk8WSXyRisYiTn49+75KUIH1lFdLf2SXOoUHi5IOe6Jfe0gpxTYqX/vZO6autF6fQIOkrKhOBOMPTQ5zDw0Q6OqW/p0ev1VdVK85BAdJvsYhLZLj0d3RKb1mFSO/ENJ+/vt+++fSmBIaWgIdLrywIqhZX5z45VhcmMZNaJdyzXfflAzWRMsO/XnJb/KXV4ibxk1qkp89Zgt27JL/VT9p7XSXSq11P7uncK9HebVLY5idhHu3i69ojlZ1ektMSIHODasTPrVtO1odKql+juDj1y+mmIGnpsU3aZr4vUwKmBEwJ/CNKwATA4/RWp02pl7YOVwW9aTNqpL7BU3q6XSQxoVHOnAsRf98eCQlpk+MnI2TRvHI5lxMss2ZUS3+/kxw7GSGpSQ1y7FS4PHRfpmzelixNze7yyANnZcN7KfLw/Wdk/eYpAsg+mx0sPt49snhhqWx7P1EWzquQw8ci9SluvylPNm1Nkr5+J5k0qUemTanT+wkI6JS8/CD56P1n5eU3p0tbm5vce3uOnjMluV4ys4Nl5bIS2bUvVnx9emTWjCpxFpHoqBZ5Y32qPHh3lrz0+vRxkpR5GlMC17cEXOfPFunpEUtGprjftlosGeekr6Ja3G9bI715hdKbd17cVy6WvsYWsRw/LS4JMdJXXiWu89IUCFuy88QlNUl6z2SrIJ0meYtr2lTpOXBcnCPCxG31Uul6bYM4+Xhb/+fsLL1FZeI6d5Y4+06S7v1HxTU1SSxnssVtYbpYTpyR/h7L9f1SzKc3JXANSOCGsArJbAySum4PBal3xxTKXwpTJdSjU9ICa2RBcLXsrY6SPTWR8r8LdskLhamSHlgrJe0+8m5Zgvzn3H3yl8IU8XG1yNH6UOnodZWnks7JK0XJcl9cvuyuipZo71bZW2O1GR6IzZfXS5KuG/7Oa+AVm7dgSsCUwDUiARMAj9OLAADHRDdrxNTDwyL7D8cogN13KEajuumzqsXTwyI798TLzWvzpbvbVXbvj5M5aZUKgInOHj8VrlHftjZXKa/0vQiAb1hWJH29zlJR6SMnTofJJG+LLFlQKtt2JchNq89LZfUkKTgfKCuWnZctOybLupVFsvdgjNy0pkC6e1xk645EWb6kRCPN0ZEtCpIBwO9sniKpFwDwzGm1CtQZSxeVSn+vs7S2uYmvb7ckxDaZAHic5ol5GlMCLlOTxSU6Qiw5BRqJJSILqbqTn684BwdKz+ET4jZ/tvQ1NktfYYk4R4VplNbJy0ucw0IUsGoUubFZf9dzNEPcVy0Ry+lz0t/Zre25nDzdxTk8VCO7rnExYikoEufIcOkrLBan6AjlcFcAvCBdLCdNAGzOSlMC14IEHojLVyDb2euikd9wzw451Rist7YuokTiJrVolPe98njN/nBz6ZNwjw4Fx5vL4/W7glY//UsU+HhDqNwbmy++rt2yryZKpgfUy9sliVLeMUnP+bmU05LdHCgHasM1qmwOUwKmBEwJXC8SMAHwOL3pwRFgorIrlpbK6cwQcXHpk5jIVnF165XaWm9Nh66q9ZaGBi+ZMa1GAfCcWdWSnRckyxeXyMatydLZ5XIRAC9dXCx79sfJR+/LlD+8OPsSALx8calGcFtaPOTG1efl4NEomZdeKQcOR0tqcp1Gg3Pzg+SGJcVSUeUrc9Iq5O9vzJCb1xRcAoBXLC2RM+dCxc+3S9OqvTx6JTMnWKZOqdfzvPD3meMkKfM0pgSubwkQve0rqxS3GxZJz64DVuAbEihi6dXUZktOobgkxmr0123tcunNyhfnyFDpb2gS5+Ag6TlxRlwmx0tvUYm4r1oqPe/v1+gunzt5e0l/R5e4Tk+WvrpGTad29vWR3tJKcUlOkN6Ms+Iye7pGjXv2HDYB8PU9Fc2nv8YksCKsXBq7PaS2y1P+P3vfAV9lebZ/nXOy9947IQkJEPbeIKi4UMRVd11Va9W2dnzW1v5bO6xt1WrddU9UhjIEZO8dCARC9p5k75z/77oPJ4TkJDknOQlBnuf7LJC843mvZ93XPZvadLgyKAvrC0OE0NpqWxHvVoHdZQFYGpaG546NxTjvEvjZ1eNAhR9+EnsEf00Zi1CnGvjYNyK7zhmlDY64Iey0EOaFQZnYUxqAEOdqcX8+02yPG8PSsLEoGKWNjmhs1Q0xNFR3FAIKAYXAwCGgCLCVsHVyapG67bS4ujg3i9WXRLKm1g4ajR4BfrVoaLRBWbkjXF2aUFdnC3f3RokLrq6xQ1BANRqbbFBVZSfXsfn71qKs3Anu7g1yn493HUrLnCTm182tERUVDhK7a2vbhpJSJ2g1egQF1KK+QYeiEmc4OTajuVkLB4cWNLfoxPWZ/WShafaRz+I1tXX8eTP8fetRU2voo4tLM+rqbKDT6uHpUY/CYkNcsmoKAYVAPxFwcpSYXANZbYDGxgZwtIe+stoQt8u44DY99FXVQlTR1ibW37byCsDeDhqdFtBoofF0g76uEfrKKmgDfIVA689UQd/aKhZgfW09YG8Lracn0NoixFhfXWOwEHu6Q19+xhBfXF176dQo7ufQqdsVAgOJgK22DZHO1XCyacGxSk9xgw53qkFJkwPy65zh51CHogYn+NrXo6TRUWJ7eU95k73EAlc02cFB1wpHXQv8HOqFSFMuKG5wEosyLb+RLtXwtmvA0UovhDjVCLHOrnVFrbIAD+TQqmcrBBQCQwwBRYCH2ICo7igEFAIKAYWAQkAhoBBQCCgEFAIKAYXAwCCgCPDA4KqeqhBQCCgEFAIKAYWAQkAhoBBQCCgEFAJDDAFFgK00ICGB1dDqWKxANYWAQuBSROBMpYOEPphqGkcHaNxdL0VY1DcrBC55BJi9XV9X3yMOAQ51ku350mhGWYnp+C7d1siSlTXuaNVf2jhcujNAffmFREARYCugz60rJjQXOm2rFZ52ETxCo4Xe1sm0oN/SCLQ1XwQfYYUuajTQ2zhJTOX5TQ9NU60VXjD0H6HX2QH8z1RrbYamtXHof4SVelhc4YnyKjfT68LJHjoP02vGSq8fMo/R2zgAmvMT6sg8aLt0Si3pdfaA1pDLoUtrbQKaDPVaf/DN3sU0Dtwb2pp+8J9v/MC2yjq01fa8F4Y7lCLE4UyvmJA6mkeXzr/S1H3dP8v8t/TaYZMX6NGm7ebs0OuhaW2ARn+uLrk1emONZ5j/rea9rb7VFodrQtGqZ+HJ85tOq4Et8z1cIq21TY/mbmrR29pooesiZ/3wgGnT69HUcm7eG7/Q3lZn5pq/+DFhjqJGExgMxJcpAmwlVLVNVZdOIhmNDm12ppNiaZvrgUtFsNFo0GbraoIAA9rGSivNrKH9GL3OAXobe5Od1LQ2QdPSs9VjaH+dZb0j8RPiY6JdSli0UTmmPb+kCucBMbhUGhVjep3psjKX+lzgHNC0NArJuVRaT3uDEQMhfVQgXyKtx/2yqQYa/SVgUNBoz8pSXVUaigCfWwiKACsCPBDboiLAVkJVEWADkIoAn8VBEWAhPIoAG+bDpYTFQBJgrUaDa+YmISO3DIdTc6y0e1v/Mf0hwF7uznji7gVIig9FUVkV/vnOOhxLy7d+JwfhiabmgrkEODbCH5OSouBob4vj6QXYeTAdLa0XJylSBLjrZOsJE21TDaAIsLIAn502igArAjwQx5UiwFZCtTsC7OvpgnuXzOjitEQz/ztfbkdxeVWPPXBxskeAtxsKy6pQ19CEtrYhEGdsJQuwv48bhoX5ob6xGem5paio7N5t2MnBDo4OtmhqbkV1bQM8XJ1wpvqcG6FOp4W7iyP4Z0tLK85U10u5J+pVvTyc5R3Nza1obrGiANUHC7CNToewQC9EBHsju6AcWfllZvXJwc4GzS1taG1rA7HgXGi3HGg08HJ3QtmZrvg5Otih/uy1Njot3FwcUd4DzpYuB0sswI/cNhdjEsPbX1FUWoU/vLwcjU2WucZyjGPD/UFMDp/MNWtN2NvZwM5Gh+q6gbOwWMsCbGurQ0tLGyaNioSDnS2OnMztdczsbG2g1WrQ0Hh++AHHvKUbt7KexprP0rfpYWtrI2uosdn8MRooAqzRaJAQHYi3nrsbrk4OGHHV09DrAT8vV/G+qW9qkb3BVOO9/A66mHVsY+JCcDA119Jp3+v1/SHA/+9ni7Hk8vH4cu1+TBgViehwf0y8/lmUnqnp8b2cK86OdnCwt0VjUzNKTewHHR8wPDIAxzMK5UfjEsKwPyXb5PPHJ4RhX0q2PLu23jIrfl8IMOfsfTfOxK8fWgSt9pwL6JY9qbj/6fdQU9ez5ZhKEg83Q7hBU3MLavq45jlnpGSgk71Fz/BwdURNfZOcQ8bWHwLMfgT6usv+ZWdnA2dHe6RmFqLOgrGgEsHJkWdBs5yF9Ca1VJbg+iGuFVXWcd83lwDb2ujw7l/uhbeHk6z37hrHih/2r/99h7Xbj3W5bFi4H05lFcvP/b3dZE+NDPHBycwi+Rn3vFnj4/D9nhO4/ZrJ8p0paQXIyCuVeWBJM3vOKAtwO6zKBdpwPikXaOUCbcleY9G1gfP+YNlOZubTuyPAf/vljbj16skmn5KaXogrfvyCkLru2sxxw5B8Kh8NTc0I8nVHRm5pFyHOzC5a77I+EmAeCm7ODsgvqcS180bj2ccWw9vTRQ6XrLwy3PrEa0IKTTVaQ4rLqjAlKQpfrj8IXy9XlJRXt19KocnbwwVJFGhP5KDsTI0c8BSGJiRFoqC4Ugh2dwJyn8DpAwH+8Y0zMH9qAjbtTsW0sTHyvb/955e9vn7SyEhREpRUVOOKWSOxenPyuW+30WHyqEhsO5DW5TkdD2L+fURsMHYdSu/1feZeYAkBXvnqowgN8kZKWj7CgrxhY6PF1ff/GyUVPQv2nfuycHqiPINKDqNw6+xgh5p6A7mlwKjVADxQja0jQSRRoCKEygR7Wxs0sX6uhQKOKXysQYDdXRzw8b8ewpN//gTP/mwxpoyJxmsfb8IfX1nZ45BcNWuUEKRdh88f2/EJ4diXkiX3UoDmtxoxYnwZcaCAafy58ZrQAE+UVdSgVZRIGtl/eF1HBRLjkhpN7F0DQYApnD790NVYcsV4vPvldiSn5oqQy58vnJYo5G3JZWPxyieboNNqZTyNZJeuhC5ODnC0t0FhmWHP4DUc/9uvmoT3V+02d7qbfV1fCDAVeEF+Hnj+V0ux/2gWnnlpOcYmhOHrVx/Fnb98E8dPF6CgpPvQClcnewwL94eft5tgQ8XA6PhQ7Dh0WqyoxeXV7cpUfsj0sTGyZ4QHeSHQ10MILpVoR9PyZa5QyRYd6it92ns0Ew8unYWvNhwUpZ25rS8E+MGbZwv55Rh1bsdO5eGaB17sUSHDfTWnoFwUa9Fhvth9JAOtfVAC8Sw5nJrbRdna27ePTwzHyawiVNWcI+r9IcAjY4MRFuAFN1dHuDja48DxbCTGBOG95Tt760r775dePh6b9qQK+SWJ5ZrIzOt+HLmu+H9cI8ZG5WmQnztOpBuUJv1t5hJgGhHWv/sLPPD0uzjTDfnmTs81z7EfHh2EX/798y7dowxBZTAJL5WLe5Iz8OTdC/HS+xtkPiVEB+GqOUn425urceMVE/D1dwcQGeyDyBBfrN1+FBHBPmhpaUFu0RlQycE1Q3kit6gCVGyPjg9Bakah7DsP3TQb73y9Q+SQHpsiwO3wKAKsCDAng4oB7u/O2sP9g0mAKUSufftJObi6a4/84QN8vf5gt7+fOX4YSsprcCKjEPMnD0dtfaMcrtPGxJy1+Olx8HgO5k8ZDgoH9va2QgS5Qe88lI5xieGyuVMAOJlZiOFRgSIMUsvZV804E9xYGgN8x3VT8exj18HGRoedB9IwLDIAVdX1iArzbf/27PwyzL/z+fOsm8Zfjk0IF43tiGFBWLXpCK6anYSdB9MQGxGAhJhALN9wSAjAxBERSE7Lx5j4ULGE8NA3EuDq2npEBvmIAGGVZiEBpsWblitq0q+dPwartybjj48txt/eWN2FuHTuH4k/tdvEYPq4Yfhm0xGx9lGTTys6BT0KNMH+nvh28xHcfs0UEYJJelMzi0TYpeWUSSY270m1yufLZmVBDPCq136KwpIq/Pj//ofH7piPW66ehMMpOfBwd8KfX/3GbJfW0AAvxEcFYNv+U4LBFTNHinBPgpaWXYxpY6KxJzkTNy4chxc/2IDJo6JQWFoFVxcHeLsbvAGqauplHdjZ6kTA3XrgFCqr+xev3B8C7O1Bt9eFQuye//VN+Pvr3+Jn9ywUEvCnV1eKgPXap5vPsyoZB5HW7evmjZZ/fr52P6YmReFoWgGoFLpmThLW7UjB1DHRMj9IsjbtTcXtV0/Gqexi+Hi4oLK2HnuPZIpSycfTRe6jEGer1aK8qlaIREy4Hyqq6+Ht5oQdh9Nx25UTsftohhCrrfvPV7z0lQBTcTE2MRx3XjcVsybGydxln5/488eYPy0Rj9+9QLw4XnhnLf7zwUbpIwX1eZPicSAlW4TXI6m5oNeDk4OtWHuWzB+DjXtSxSIXE+qDnYczhBS6Ojtgf0oW5k2MGxIEmGP48u9uQ2p6ARJighEc4InfvPAl5kyMw2N3XYZH//AhHr9nAZY88p9uFUYc28d+NBd/fO1bESKoKKLrNPeO0zklghHPky37TslcIQ7cc6eNHYbvdqaASqQ5k+Jl3/Byc0JWQTkevGmWPGP7gTTceuVEfL5uf7+9Afju7mKAOXarXnsMcVEB7XsULan/W7YNdyyeJhbQmx57VfrTXZs6OlpIPxvPYD6Tf9J6TTK1/eBpORfr65vQBoOXkK1OJ/N6VGyweMlsO3AKty2aJAqCkABPIcJjhoehqalFFG18Ds9iTzcnbNl/CgE+7vDlWqqpl3PHmgR45vhY7DiYhusvGytjQS+WGeOG4cOVu8zexy+bkoCC0jM4eipfxtjNxUHkA56TtXWNKDnDmFsgyN8dxeU1si9wDR1KzUV+sSExV0yoH0ora7oloWZ35uyFlhDgNW8/iYX3/AOlZ5WlXPeTk6Ll7F/1/WHZ39kWTEvAZVMT8QsTBJj3/PiGGXjzi624bFoC1m0/JnOfiqIvvzsge+TohHC88uFG3LBwPJat3SfPfOTWOdh3LAvVNQ3wcHNEXvEZXDtvDJat3Q+66XOuzZ4QK+trwshIHEvLw40LxuH1z7fKfOixKQLcDk9PBNjORivGjB96UxZgRYAHdI4PFgGm4Lrh3V+cR/BMfVh6TjHm3P73Hi1Qw6MC4OrsKNpGahhnTogVKx6tMpNGRcmGS+GV1mG6Si2YmohAfw/kFpTjw1W7RdubNDwMPu7OCA/0FLdGbtY7O1mLzAbeQgLMfevoqj/C/axbGsn4jx5/DRU1dfj2zSdEiGWjq+bl97yAE+kFXbpCrXpldR1mT4jDuyt24c7FU/HGZ1vEHTguMgAHz5JaEmAeVonDgjBjfCz++/EmIcB0t108bwxe/nCjWS7HZmFhJgHm9z9w0xz86sErcSglC+nZJVi6aCLWbk5Gel4pHrhltribrtxwCI/96ePztO7GfhiFWBI9Wrw27j6BxfPHiOV8//FsTB0dJYIt3atJSkbGheCLtfsxcWSEuBGeyioSInMhLcBGAnzf0//DollJmD4uRsbwjT/dJfN34T0vtAtbveFP4vrkXQvx0arduH/pDJzOKhbBdMPuEyKA5hWdQXxkgBDkCSMjhKRxbUwdE4P/fLRRHv/XJ29A6ukCUSKs2Z4igk1/Wn8IMAXorR//WvryzL+/hp+3K56893J8snJ3+/y95YnXTFqyZk2Ixej4MDB2dPnGg2IlSj6VJ6Q5NtwPheVVqDhTi/KqOvEioatwfIS/WE1D/D3Q0NSC5qYWIV0jhwWLomTzvpMoLq1CgK+7PM/GVof9x7LkdzFhfogL98OKTUcwnuvtaOZ5sPWVAFPJ9dlLD4nbNxutOt9sOCReD3cvmSHuj3946Wu8+fnW9vdx77jz2qmi3Nt1OEOIDS07bJdNS0REgCfeWLZNiIqTvS2KKmpw8xUT4OJoJ6QmJtR3SBBguvz+7tFr8MjvPxCXy69efVS8E+jF8udXV+HIiRx8+uJP8N5X2/Dbf35lcprSAjxiWDCoTFm1ORkLpyYgLbsEdY2NcHKwR3VdA7zcnEWZysaxfOTWudiw67i4FUcE+sj8o8eAj4czMvLK8Mht83D4RDa27j+FGxeMxefrDli0RMy1AFO4DQ2kJdpd9gMqox7/40f48r+Pyhqm1ffrVx6Bs7MDnnzuE3z67d5u+0GF164jBk+IAB83eSZJ7ea9J0WIXnrlBMRHBOBUZhHcXR1FybJl30nUNTZh7sR4ITX/W74Do+NCsfPQaVw3b4xgxv+oWLh27miJzVy2/iAomIcF+4hiZvqYaFlj9FSyBgHmPp4QEyTEO/lkLuZOHi4eQzz3E6ODZK1n5ZWfFwrU0+CEB3lj1vhYbD+YBq1OI2t9xcbDct4smJaIUxlFKCqvAgm3v5erKN/2HsuSEAy2pQvH47OzpNCiSdDNxf0hwE/ddwUeuX2eePsUFp/BzNv+grqG5h4JMLtBTyoaJKgcy8ovxbjECBm7gpIzoIt0UkI4Xvvoe1y3YJwQYK4Hej44OtrhzNmQAirUpk+IxQfLdyIq1Ffmgs5GJ15JbMQvLtwfbyw7t091i5ciwO3QKAKsLMBy7qss0NbYXk0/Y7AI8FWzR8kBQ3ejgrOCNTXRvt5uSM8yxJxQwEsYFiwuNX957Rv5d+dGIYWb/PXzx4h1g5p8arN9vdyw+0i6aIJJZin0FJZUSrzxW8u24bE75okbHQ9tuuFQ01lUWimEie6OdGXss9tnjwS4rksZJFrdDqz4PTbtSkVNbT2uvWyskPk1W5LF1WjFWQv4ojlJWPyTl3HgrMtmRyzGDA/F4RO5GD08VDTQ86Ym4IMVu3DtnCRxyzPGkZIAa3Va5BZWSHwPLQVCgEuqxJ2PLoQpp62UUMZMAkyX51/cezmWPvaqWBt1Og0WzU7CdzuO4S8/X4I3Pt0iio1r5o0WC/0Dz7zXJT6rMwGmleaKGSMkDmz7odP40dWT8N7XO7Fk4Tis23ZMrMSrNh8RAkxiR2GKFpDYSH9s3nPSagusLxbg/3y4Ec89eUN7H379/DKseP2n+OPLK/D6Z1t67RutF5w/tGDRZZOkh14ULs4OYr20t7NFYanBVfTeG6bj8zX74ORoL8LwjLHD8NrnW2Tu33zlBHy94ZBYVal86W98eF8JcFSID26/bhp+dO1k/Pg374hl5sv/PCyEPMHjKAAAIABJREFUdt4df8dP75iPuVOGY+vek/j7m2u6WOC4B5CgsHHf4X5ACw6Fe5LX3ckZuHr2KBF2JyVF4vvdqeJa25kAU2lECxPnK9eNjVYLxiOTeI6KCxFvCq7DQydyxKpoTQJM4Xz1m4+f5y3zzhfb0NTcjHuWzJRv++MrK/DB8l0S12lsJMAME9m01zCn6RmTkVuCID9PmSPTRkfh7a93CBbhAV7i0s3xZgwgx3soEGB6Lnz+4k9AK/C1D70k30dh/MtXHhV37+ffWiPf9o+nluK6BWMxfvGzJuMw6cJMoufu6oSGhiaxXFL5RZflnMJyPP3gVfjnu9+hqkOc9OUzRuDwiRxRlsSE+8LP0xXLvjuA+VMSxMI5LMJfBHu61t9w2VgcOp6D07klva5R4wXmEGCGJ9Bq6+RkJ1bZl3//I5RV1OLB372Lu66fDrra//eTze0E+NFnP8RX33VPxGmN4zxmaAXJCEksradfrT8oewa9P6aOjcHby7aJRwTfTSWAnM9ernKWJp/Mk7m+46CBAB9Ny0NNbSPKKmtw7ZzR4n3AUBwm5wkP9sHY+FCs3HREzmOet9YgwOzrqjd+1i3W3MM+WrELTz3/Ra/jwTwizJnx8K1z8Nma/fDxdJb1QS8YxhOPiAmWkCIqWOn2y3VPJQRzj9BtmMpEWopziip6fZe5F5hLgNn3b958vN0CzDX/6jO3yz7IsCZ6P23enYo3vtgqBHjupOH41QvLTHaDY3vT5RMkVILklgq8tKxi3HbVZLz22Wbcd9MsvP7JJtyzZAa27D2JyGBvmfujYkNEEUc5g4np7ls6Ex+v3I34qEDxFrhsaoK42tP7iPvtNbNH45PVe3r3slMEuH2cFAFWBFh4kSLA5m6hll83WAR4+auPYvOu4yJ4k+RSKFmzNVkSWDCmx9PdGS+/vwG/uHehCKx/eX21bLCdGw9UJnHauu+UuAaT9Hy3I0VivRibdSQ1R9x/mCCKMUe8nhawnMIKsaTS9YkCRmFZJY6eyhPrITXq3+08PigEmNaiz198SIj/h8t3ivvt9PHDRIBhjNGC6YliEfX1dsUv7rtCyO09v3pLXFg7tqS4UEkcRcJHdz1qw2kRpiBLKwmVAUxaQZJLnCaMiBBX1/U7j8sByefyAKdGnZYsqzQzCTDdv2md+c9H3+Pu66fh8hkjRQs/cWSkuOz+/qXl0h0KX6tefwyX3fX8efFjxt9RYOHYcdzplkbBgG7VFNZCAz0lhomW8OKyagTRA6CwQlxaGcs5eXS0eAJQ880D3FrNEgL8zeuPSSz2H/+zUpL8GNuL76/Hild/Kol7rnv45V67xtiryUmRYrnh95I88duZFZguclQaGRN/hQUy2VgZHO0NSdQ4B+hWyjh0WkkpuPBajoelSWE6d7SvBHjelOH42y+XoqyiGgvueUEsVmvffkKErfe+3IEPV+7E/uW/R0ZOCW578vUucaAkucb4Z+PfSWZLy2uEVJHIcG8YkxCGQ8ezJecA9yGuE5IvHjj8z9PNGcH+HuJJQpJEC9jp3GI0NraI0mxcYpjE/zF0gsSB7n2dE7IRE3MswBQ+uabvv2mWrEm+n2ERhgMQ+HrdftnXHrptjhDW1z/ZDB8vV7z52WaknD7fQ6RjnDt9SUadzRdAZReVCMakbxTiuSZotaGChG7RDrY6sdpZu1kSA8yx4HgfTMnGo3/8ULpCt8x17zyJVz76Hq9/ull+RtfV95+/D9c88G85MyxptIBzrn+2xuDWOVjNHAJMpc2UMTFioT1+Oh9r3npc9vmX3l2PaeNi5PwiQf39o9eJC/TCu/8hWaG7a1QY09WbZ+7eIxkoKK0UF1UqxmhB5b1+Xm4yn4+czBNVNOcKrcPTxw5DRVWtuApTgeDp6iRhALyPYSTcRxg+FOzniayCMvFeIonkHuTh4oDj6YWiyCbJ7qhQ60sMMPvyyb8f7HGo1m09int+806vw0l5gefnxl3HJTcCLaHMlREZ4o1AH3dxC6fykHsDLcIRQd6yj1LhzkYlo9XOzbO9NZsA+7jhmzfOJ8Dr3/m57Af7j2bisumJ+Ntr3+DFDzYKAZ49MR6/6SavBseL88B4PjAxGOeaMcGbnJdnasW1ur6+GZl553KuMOyGexG9KuiOf+xkrsSaU2lAjyR6sDAMjS7qooxydpS512NTBLgdHkWAFQE2nP8qCVavG3pfLxgsAvybBxehob4RsVGBmDkhTrT6JB+M8bp+4TgRxDfsSMHo4WEGy87ba8+zbPT1+zreR+GPlh7GBFOLaUnykp437Z5igM+3AL/09K1YvGCcPI6HBwXpn//5Ezz3iyVC1B/8v3fx7OPXS+IWCutsPNRu/OmrVsfDGpie9wwLCDAPxFc/3iRCBUlrZJC3xNgxJtZY2oOZnNe89aQQ4N5ihxiDRre1j7/d02/i1h9cLCHA695+Atn55fjNC8vEEmtsX39/SNyRFy8cj027juPjVbtFcXGxtb4SYH7nPTdMx6i4UPzszx+LJer+pTNFObTk0VdEkbPrs9/izl++Jdaaod7MIcBUjFHZQ6t955ZfdAazb/8rPn7hAdkff/vCMkwZHY1r5o8V5RgVgEO99YUAUznxyLMfCvmlh8vTD18tGW07E+BrH3hR4pctaVQU0jLZl4zglryn87XmEODnHr9ewnIYj1tT04Cbrpoo5NVU+9Mrq/DfTzZZrLydMioKO8+6Rffne/p6b18I8KKZI/Han+7q8ZX7kjNw3U96Vxr2td/G+3hu9SWRWE/v7SsB5jOvnpOEXz+wSNzY2beHn/1ALNa9EeD+4mC8/8pZI/Fth0SUfX6uIsDt0CkCrAgwJ4MiwH3eTXq/cbAIMGMx77x2CmxtbFBeacgESM0j409KzlrgaOEZHhMkbp+0zg5EY7IXJu6wpIxJr/2wwAX6q5cfERdkNrrllVXW4ufPfYrnfr4Ezk72uOupt/D3Xy6VEg0RIT5y3cmMQlx1/79NJsPqtW+DeUEfCDC7xwyr4cHeksW4YyZruoqvfusJswjwYH5mj0KMBUmwNn3wlFgx//H2GhFejI0WjNuunoxp44bJnGAmz7ufehvrdw59otMRm74SYCawe+u5eySEYdZtfxWFyO8evgbvf71DElXRq2HTh79CbV0DZtzyF5OeIkNlPrAfvRFgWujWvvW4eMaYarRq5RdV4MvvDkod2FFxwbh63hg5GJkNeeOuE0Ppc032xRICTCv8Z/9+SKzp1zz0IsaNiMC/f3sr/Hzc8KdXVrYT4H/95hZcNTcJ4xb/od8J2wYLQHMI8H1LZuCTb/dieEygJDl85Efz4NaBAFNxejq7BB+v3IUPLEj8NFjfaM57+kKAb7pyAv7x65t7fHx6djFm3vZXc7ow5K7pDwHmx9ALhcrk9JySdsUOEyLSC647C/CQA0ER4PYhUQRYEWBOBkWAB3CXGiwCzE+4edEE/O2pm3rMXvfGp5vxh5dXdPvFTAhDrSZdc5i0xdpuSH2C2gIC/JNb5+DXDy6SOOaPV+zC659txq/uX4T/9+pKiff60xM34KOVOyV79ev/z6Dt/vb7w3jwmffPK/dE99VZE+LE9Zex0Oa0ju6P5lxv8TUWEGCWf2ICLpKZd/92L5ydHGRe/P3N1RLLzObt7oLVbz3eLQH29XQVS9jpnGKJcbNGM9aJZQZTZgK1tFlqAWbJiJ/8/gPR4C+9YoJkhO5YB5hCza4v/g/Pv7kGjBU21ejCesX0EeKm+9mavRbXEbb0G8293lICzDlxx+KpkrXbw8URH7zwAJ777zeS0ZzjQtddekW89PRt0ECPv7+1tr1mpbl9uhDX9UaA6Q2Ruu6587pG93O6XpIMrtl6FK99tAm+Xi545tFrEBzg1X4twyVeeHstlm88ZLEVcDCxsIQAs18MjfjDzxbjyT9/jC/XHYSnu5PEBb+zbBve+3oHZjNb9fP3463PtuD3LxtCJi6GZg4B5lqmFY+uw42NTXJWMESHmXQbmltEacbSTOY2JvDqqQYyLex0W+3YmEmfyiZjYwIyayqN+0KAmRjtmZ9e2+NnM7ndyKt/1ys0zPbcsWY644sZy2+qdSyd1vn33I86122nW/G4hHAplWVJM5cA+3u7YuP7v8RfX/u21zKG9Bhh8q7/+7fpRHGW9G9QrlUEuB1mRYAVAeZkUAR4AHeewSTAjLlc/upPMTohzOQX0aVo+i3PSRxJd43WIbovM+6Otf8YA0orKmNaaTGg0EjhkclfSJAZv8SYsvpGxrXYG5IFDQ9DY2OzxD4x62tIgFevZXd6HAILCDDj856670rcfNVEiUVl0oqR8aHnJcFKZhIWWxvJ5rxszT4hx4zD6dimJEXjcGq2xC/xAGZcGEs9Gcvf8N+M6+FhTDc/xuTwZ8ZST8F+HhJT2KZvQ4ifpyT3YIwWhSU+j3E7FrduCbAe2sZzcbZ0Zf3lj6/A5fe+gGUvPYy/vvGtWIEZh8p4XiYXYmOCr/888yMpBUW3146NMVl0E2fMK8kRf09CzIRQjNPiXGCiH34T42BZTzbE30t+x6yhjPOi8JKZXyb3M2aWcW3MHi11MvV6mVN0lSQxozBI5QvHj6WrGDPJ+WTUuBv7ZikBDg30FgJ/8FiWxG6t3pSMaePPuUNTeGGirr+89m23BHhsYpiUBqupbRD3fiZ3oXsnFR6cNyxlQhdKY2Ioi8e1jzdYSoBXvPooYsL9xdPhpffW4+lHrpH1vOdwBrbsTZUYsvnTEjA8OhBHT+bhxsdeQX3D+fOij10d0Nt6I8BU/Gz75NdSC9rYWBrt+10ncNu1kyXZEF1iGRLAOUnPGRIkxrWz0dVx/p1/77Em7oB+oBkPt5QAc6/6129uBhMBfvrNHinFUlFdJ6WJblo0CfcsmS575+KHX+6yN5rRnQt2iTkEmFmXmcWciZe4hzOOmzksGHfK+HUmomKuBHMb41tJxuhVxH2fCamY5Isx4AwhcHF0kLhe/o64UynHmr9FZdXyPsaE3n3dVHywahc0WtaXd5a4+P408whwIzQt52oHP3HXAjxx78IeXyuJ3Ob9ymTlgI430srObM7c65lE85ZFkyTsign4mBxwx6F0SYAWE+EnGeGZ/Zn4MIaVFlVmtmZuCZYoYxw5E5Ox5F5+yRk5Y5hzg3HTzM3APAFMvDguIUyqVzC/wtjhYZLLhKWHjPXZzSXAPK/uXDxNEvsZW9LwUMycGCf/ZDjZ22czwzM52fINBy8KRaF0XhHg9jFVBFgRYE4GRYD7c9L0cu9gEmB25YoZI/Hsz64z2asX312P91f0XMx+yugoyQrLRtL04C1zJLkVDxIWfK+ra8TsibFYtu6AlJVhzU9mLGTtVx7qPByYLIoJPZgkiofZByt398+92AICbPxwEhv239hI0Fjbk7X0jK251ZCN11RLiA6Es4M9jp3OFysRC9mTtDa3tEgCkpKyGjlox48IlwQxTPaVV3JGspZeNmW4ZNrOo6ATHypuxyTbTJpEwscEKH2KjzaTAJN4/uXnNyLI1w1OTg74x1trxJqTcipPrFmzJsVDo9VIBug3P9uCVZsOd4GAggctQcZM4STOrIdL4kchhkIaBRAmFFq77SjuXzID76/cjZFxwaLsiIsIEHLMpB4UNulyT1fbuZPipY5lVLAP0nJKpAQI8WHCFI4XFQzMqMuyInddN1XKDnUsF2QJAb7pigmYMCpSnksCP2fKcCxfd0BcPY0JYyj8sqTEe1/tMJkNnMCQAAf7ekppG2a6Hhkbgq37T0pJMGa0ZT1HZjommRzMZgkBvvWqSfjZXZdJCbRP/vmAZGc/dCIbO/anYd27P8e+5EwpQWSj0+CWx1/HsAg/rN6SLAmihnrrjQCz/3Rzf/u5e8TlnY2ZV3MLKsQN9sjxHCk7wvnNpD1cP1PGROPepbPk2rr6RsGN63moNksJML+DCizWSmf5JhKH+vpGwYEKTipEfvX8siH9zabGwhwCzPseuGk23FwdUFllUGaxvruHmzP2H8vE52v2WjTvSYBZ/YCJsJiwiEpRkj56T1XWNGBsQijSc0rl3NBDj9ZWvZBAulkzURy9Cx65ZTZe/2Kr1FNfufEQsgv7N9f6QoCfefhq3Hfz7F6n+MhFT5vMCt7xxpsvn4Dc4gqpa8wkgEzcxb0z2M9dvJE4x1gxgJmtRw0LFus3lZ4Bvh4or6gWt/y1245J9uwNO1Pwwi+X4qkXvpREYkzCSOX8yaxi2dt5phw4ni05P0iO+VwqtKjAoSLCWFZJb2MvdeRNNW1TDaBvNfk7nv8P3jIbT91/pfyeZ9qiH/+r17wZvQJ5IS5QBLgddUWAFQHmZFAEeAA3osEmwHTnojXSVGNirN4EWlp2SezYGM975cwRkr30m01HhAC3tbbhwZtnYc+RDMk8uXrbUTnEU9IKhADTQkaLHokFC7bTSkbLy9cbDvYd5T4Q4M4vYwbjuVOH46OVu83uB3Gk6yzLIS2YMlxIPAUavQZSBoeN2T6TT+UL5iQQdJcmqTt+NnPs43fMR8WZGsHy7a934oGlM/Hpmn19EyzNJMDsF+cBrbiscXnPr9/Gqtd/hg+X78CL72+UDNFc9FV1Dd268969eBreXb6jPeEVS1WQnNJicdf101BWXi1lOEL8PUVBMGFEOD5bux8TRkZK/dOYcD+xrqzechTMZmmsAT1tdDR2HckQbT3nT3FFjbjePnzbXBxNzcHmfafAGrWcRzothAyv2Xa0fcwsIcDGm2i5/v6DX4rAzyQmrP9rSQkiCrisV1lRWYcgP3fpEzOzTk6Kxo6DaaLcoEveR9+YP7fMnoQ9XGgJAaYguOmDX4hAyHl62xOvyzon2Xvoltn4eNUeRIf6ISTQE5+t7r7mqTX6be1nmEOA+U7WL37hNzfD38cdmbmlsjftTc6Eq7O9WH6jwwxzlh4IFKZHxIVIV99dth2/e/HrQVdwWIJTXwiwcZ+gZ8vC6YmICfMXErJ8/UHJVD3YCh1Lvre7a80lwLTusT4va7K+8fkW/OmxxUKslq3bh+ZulKLdvZP7Q0p6gXjH0COElRNoRb56dpIkDRwZG4QgXw98u+WoZIaXWtcOdmL1ZGJBJlm757opeOurHWK59PF0xbodx/oFR18I8PO/ugk3L5rY63vn3/H39trO3V1Md3JmvWcZo8ggH4QGeUm5vJuuGC/nKTPw84xYs+2YlBWLiwzEm8u2SlkfyVOhB7ILyyVPAwnwAzfOxH8/2yLVB+ixwTOWmbVZj5t48sygjEHvKpbPYlgDhZ3GsyXnRNC1kADzDE1e9azskbTc0yvEIDBD+n/V/f8S6/NF1RQBbh8uRYAVATasZ5UFesD2sMEmwP39EJbKcbC3kdhXasWZGIi1Dem+OjkpCpv2nBTSR3dPHgzUfLP0UXF5Fbw9XVBcWgU7O1s0N7eI+yvLnMSG+2PF912tjGb3tZ8EmOVWNn3wSylpMWHxs+0lXHp6P4VCuj5eM3e0WDRZMuh0drG45U4YGYHVPGABxIT5Ss1jkob46ECxCDLj8LaDaRJzy8P9+72pUkKovLJOMk3Pnzoc67b3IeGSBQTY+G1P/+RqqQ29dutRscqzVvHT//66V+hZP5hlOCiE0J2dWaLjIwNRU9cgrsp8JjX6RgI8PjEcn68zEODUjAKMT4xAaUU1TmQUyXMoWNOSy/qPuYXlYgmnq+CY4WESW8sYOLqe0TpMYYZZp5mxl8ndPu1AyPpCgCnIMDacNavp0mmp9X3yqEgEBXiiurpB3PrZP3oCjEuMEI8KegvQXXywswVbQoA54KzVfMuiiVj1/WFR1HS0rPc6IYbwBeYSYH4ChVgq6MxtDBvpWMfW3PsG+7q+EuDB7udAv89cAmzNfnQlwCNx5GQOfDxcpUZ0VKgPsvIrEBvhJ/GiDCmy1WmxrwMBfnDpTHyx7oCcJyR37y7v2VOrt/73hQDzfGedWVcXB0n4RIUhk4PRe8rdxQkuzvZ45cPv8SkrAfSiSb9mThK+2ZyMn9w8C++t2CUW3V2HTuPy6Yni3kz3b54dPBtpAc4qLEd8RIC4QFNxyxryB09k47q5Y0TJ+Pidl0kNddZB3nn4tITURAT7oKi0UkJzNu8/KUpIJnqk7MLkZgxHoucRn9UXAsx7eP5013imsYzTRdUUAVYEuMOE5TpuaunqucaQAxqxLoWmCPAAjvLFRoAJBeMwxf30mz1ineNCiAz1RUHxGSkrxAlDawndKEnomDCLBIZ1hXkg0L2Lbl78N90KaTmlm1mfWz8JMIn6u3/9sRCspY+92uvhzX7SXY0Cwfe7T4jlc1RciJBYJkthshzGJxkbkyQxMyQFBpJmEiSSZN5L6ygtT4yFovV03mRDjDXdoC1ufSDAfP9di6fh8pkjkVtQjr+88a3Z72btVCbKois7rUHEj/GR/I7eGktOaTVAXUOzzB/GY1EBwJ+RkBpdzynQONjZobruXCya8dmO9rYSv8U5Zmx9IcC8l32gWystM/1tfBaVPbT2cC1wvdCi3DlZS3/f09v9ehtH6HV2Ji/TtDZB01Lf2yN+EL+3hAD/ID7YxEcoAmwA5UIQYFNzigTX0dFevFxk/9FoxPOGZyWJWeekWFSWarVaIXjcS/pbPqovBHiorg3ut/ScogW4P81SC3B/3jVk71UEuH1olAVYWYA5GRQBHsDd6mIkwISDboBMiNJbfdgBhO7co/tJgOV7dFoRMDqSqUHpuzVf0gcCbM3XD4Vn9ZUAD4W+W7sPigB3T3pI/qkEuFSaIsBDiwB3nndMUMlYVXoTMDa4vwS3t3n9QyLA/FZaYumF1p+m19mDuJhqPcUA9+edQ+5eRYAVAe4wKZUFWBHgAd2jLlYCPKCgWPpwKxBgS185JK9XBFiSmFCTb6pdSlZPfr8iwIoAG9eBIsBDmwAP9nnyQyPA1sBPEWCVBbrjPFIWYGUBFjlKxQBbY3s1/QxFgK2ArSLABhAVAVYEuMNyUgRYEWBFgM8/X4aKC7QVTr1+PUIR4K7wKQKsCLAiwJ32SxUDrAhwv06aXm5WBNgK6CoCfEEJMGOwhko1HGUBPreeFAFWBFgRYEWATZ2w/SHAjEc2Jrni39lMJb1iWFF/XbltbLTQQGN2Vn4mYGxqaWmvTmCJdGEJAQ7ydZd8Jvxu5kFhYy4Rlm9izgdajZhwayAa86kw5waT9bE8FGPCmYWa+TyYf6NfibeUC3T7kCkLcPcWYIduKskMxHy/0M9UFuABHIHBIsAss9PQ2CwbdOfyFUwmxDqog9GcHOz6V/PXVCcVAbaIAE8dHS1lmfanZMPb3RlFZVWSfIXJrJioq6q6XjJiM3tmakYhPN2dQUFEL8kA9RL/XV3bIDUWK2sb5DomZ8kvqQTn0j3XT8dby7ZJ2Y+WljYZbx7WrHHJw7miqlayPFfVNCA+MkCybo+ODcWGPSf6lwyNvVMu0O0rxBIC3FGAMrXEulu3FMaY+I4xjEZh19nRDi2teikFYvJZjnZobGyReqjGclOcj7Y2Nl0SqFG+Zt/6k0DMnCRYDhRe9Xr5Bklgq9dLzdu6+ibJD8Bsz90peZg5mock99aeGgVUS8pr9bYfW/I8c12g+UyWf2KCQn4Ps9uXn6ntteQRx4kltEx9H+eDMdNu529i8idiZ2z8tyEfg0byMfRWls94n9PZseoNM2UBNiBkHgE+P1HePYunYu22FHh6OEspIo4bz4bSihopD+bp7iRlo5jJmi082Bt7j2aCZJHjyKzIPGfY7GxsUFFdd7bkHmBjq0NrS6vME447zwetTgsbrVZqyrOOL5/Dkous3xvo6y7vZKkjVh6oqWuCo6OtaGJ5djU3tUhpQe5N1TUNKK44l5SyuzliCQH+0aJJWLnlCEL8PCR3SHVdI8IDPXEoNRejYkOQkVsq38qzj31iRv1h4X6GOvY+7kjPK5WzLy27GFEhvlLXftb4WLmPODY0NaOkvAYsx8U9ifsjM2/zOTx7ec3U0TGw1WmktrSdvS1OnC6Qc5qJRUmEC0urZC2z8efEXBJU6vU4kVlkGgZFgBUB7jAzuosBVgS4t5Omb78v2PDMBUmufUFeSogGgwBTOJ0/OUFK75Cg+Hm7orauUbJNero5wc/HXcoxGEoU2SDIzwMUKLgZ+3u7oq0NsulSyOEmzPJFxrqvLJ1zLC0ffl6uMuK8jpmAKTgVlJyRDdfJwR4Rwd5IOV1gyHh8OL39sJR6khbWVewytSwgwPcunoZ1O1Kk/iAFLZaoKSipQlNTM9zdnBDs54GGhmaEBXkJ0WNd2COn8rq8kpmsa+ubER3qA3dnR2w/lCYHVXiQF7LyTSfj4GFW2inbNbHmwc6SF/1uZrpAkwCzBvO4xHCEB3ghLadECCrHzN/LBcdOF4rAwW9LzSjCnIlxkvX63RU7sXBqAk5lFYsyheU4Nuw+IbUpnZ3sJXv12IQwBPN7UrIRGuApGa9TMwulziVLeBxJzZOSFNfPGw0HeztU1zYip7BchADOhY27j/cLBksI8I0Lx0mtYtaF/HT1PrS0dl+ygvPC0rJAMaG+Ms9cHO2lRjZLn1BZkJ5bep7Qz7lU32AoJWVsU1lD+LAhI3XHd3P98d+sK9pbs4QAXzVrlIwpBVYeeiSEtrY65BdXyn4wOj4Um/amwt7WVpLfkaCw9vHcifHYuOeECGq0fJzMKsbkkZGICvOVGrpnqutEWGZZLJY+8/JwwbAwP2w/eBpTRkdj2/5TiI30F8GZAuGKTYdlr6BQ7enqJGWJuKdQmGUJlNFxocgvOSNlUsbEh0p/OTcz8kq7hcMcAnzboklCeKU+KAxkdsb4WHy7JVn2PE9XR2TklUnJGo6pox3rtXog5XQ+JoyIwKETOYKJu7MDCsuqRbBniTeuFQq+OQXlUraLJVgMZbJa5R3EmIogCsvZBWVYunACNu4+IXu07KuerrCzY90Xo0fiAAAgAElEQVThNtQ2NMLNxQmVVXVibeJ41VLANqOZS4ApvGfmlcr7OVfnT03Ayu8Py7v8vFxQU9+ME6fz4eBghzFxIcjIL4OjvZ2s9dSsIqmXzIREzG7MPcFGq0NooBdWbjqM0XEhkqiI5fMo+I8YFgyWkzt43IAdz5pDJ3IlIzx/TqUH187p3BIpGcd5yDnAfXtYqJ/MP0cHA7nmvvPV2drrPcFhLgHm+yaOjJCa5B1bVIiPrF9zWjTXf2G5nH9cB53bdJbDO3AKw6MCpXyasS2YkoB1O7uWweM8tFbSyb4QYJYs+nztASyYmoCvNx7C0oXjpJ+cGyRdrG/87eZkJMWHYu22owgN8kZKWr6s65AALxxLy5NEXzmFFaLUqq6tx8hhIdiw6zgmj47CmTM1OJZeKGuBcoOLk2G9jIwNQV5hOYZHBSA1qxj7jmZiWLg/kmJDxAJKUsl94Pr5Y2QusbTgziPpiAj0kvlJWeWbLcm9DpklBPjGBWPx1YZDYD3jz787gDuvmSLfwfEJ9vcUmcbeRofEYcHYfywTtlIFowaRQd5wc3WEhhoBjUZK7vH7Plu7D2OGh8o+u2ZbChZMHY6jafkI9fdEfVMzdh/OwKJZI7BpdypKztTioZtmSalFliBkBYqahiZRXFOQ5V7JdcF9jPcfPpmHSaOjcDglW86w2RPj8MYXW03joQhwOy7KAqwswJwMygLc69bZ9wsGgwCTuM4aHyf1VZPiQpFbVIHh0YFi3XNzcZQBDgvwwp5jmaK9raltEMtgbGSAaFtZgoYCOgU2CnMUkEhyA/09UFJaJYL65dNHiIDH+qGs+ZqZWyJlHtZuO4Z7l0zHgaOZOHq6AHER/hg5LBiFZVViBSIZ6s1y0iu6FhDgR2+dI4cjBW5/HzfU1DbK+6mzLiivQly4P5JP5iE82Es0sPyWT9fsk/qEFIpoKWemTpY82nIgTYTA3KIz8k35pWcwJj4MZZU1giFrv2aS7AAiyFJAZEmkuvpGuDo5YPW2o5g0KlIEhPScUhGSwgK9UV5VK0Kwxc1MAkxhle8vKq8WhQi11Pw2EgAXBzsZGwpbJPTU2pOcUjjlAU7BlIc7STOtxRRoqWWmFrz8TA3cXZ1E+OV3NjW1gNYfKlqoiXdysBW8aXEm9px7vIaEy1anE2GGc7M/rWcC3AhNy7lySjddPl7GMibMD4UlrNnYIgohCmj8roXTE7Fh53GxNtC4Ry08iQfJGcfsf8t34MoZI0VJMDI2GG1tbfINJDRUILW0tAqJ2MF5khgu1m3WnKZCYO7EOFGUbNl/EqOHhyG3sELKg1H4o+AzY0yMYEzhLiLIS0gGyWVYoKfgdjq7BMdO5/cIlSUEmMIj17jWRgutHlKLNI7f+NV2/OjqyaKcqK6pF7JJshcfFSDCLWttUlFEC3FRSSW2HzqN6eNiRCguq6hBQkyQEGauARIaKlY4JxqaWuDr4YoAP3fUVNcLbiTHX64/III0Sf4n3+7F1XOTcPx0gexPrD/K/SXIz13KVXGORYf6iSVo3fZjaO3GXGgOAeb6FounpwuC/Dyxec8JjE4Mx5ETuVLDnPN24qgIVNc0wtnJTsYjv6gCEaE+orzinKAiiMIn/yOh4fiSJFBgjwn3x57kDMwYN0yUjdwrSQJoaS0qqRKy9eE3e7BkwTiprV1UWoW6xiYkRAYiMtQHR0/mCQGkJYdKCfaVwja9J0iue2vmEmB6bcyfPFzWOOcw9BpU19WLeyXn39jEcKScypM5yDOCkLO/p3NKZO5SyXHroklS45VE6EBKltQWZ533cQlh4s7Ke+mFRCUAFW/Jp/JkjXFPooKQcy0uwk9cSEkYuAaoNKCli3sk5w/XLP88cjIf08ZEIauwAqvNIDnmEuBr544Wop1XVIFAXw+pZ09FB8eV48Ya5pz7VAJu2pMq+9bt10zGtn1povwxlvWjoocKRxdHOzS3tIn3C8eRJJqKAuJKxce0MTFSCo8KZSpRjp0uEAsq5wH3HF7H8d52IK23oTbr930hwFRcURkRHuiNzPxSxIT5S9k6znNaaQ1jVCznAhVAlTUNorDg350d7WX9c11TgcXzgvspXZap8KLlPzu/TLyIuDdQWZpTUCEKIn47zxSSbJ4dxIHvam1tBevRF5ZViiKVezfPZ55RnJde7jyLGuQc4329NUsIsFEZwfdzTnLN0whA4wD7S5mK68PgWaeRa6hQpnKdZx+JOs9hnrUsCcjyiJxLLCXp4+kq5y4V0vw5rcG0iJPc0kuLZxbxpmKQijEaLcRL5awHCg0exJMeWsSZMhtlQJ5r9Gjh9VQsmGyKACsC3GFiKAuwIsC97Zv9+v3gEGANpo+NEeHTzclBLAncwFlQnq47JHAkdFn5pdDpdEKIeOhSoAn0dhPywgOdmzkFUVpCZo6NwSkKPR7O+H7vScST2MYGi7W0ualVNuhcuv2E+eFUVhGiQ3yFeFKo4gFhtIayVmq/mwUE+P4bZ2L7gTQ5FChoVVbXiZWJrkx7U7IQE+onB06ov5dYBElMSEium5uEyuoG+RaeRFQofL5uP+Ij/eHi7Ii2llbklRi+l8+j4EQyyMNfo9WgtLwGucUVcugRYzudFpsPpCE6xEcs0LcsmiCkhlYDWrNopba4mUmALX7uRXSDJQR49vhYmQMkbxTaSNhIQrkmxDsgJkiE22mjo3EsvUC07Ta2NnCyt8GkpGj86bVvxJJdVdcoFlN/b3fkFpWLqxnXDGt98s9Dxw2E8URGASYkRmD/8WyMGhaCqroGGXN6DVCYGTM8TAQTCnAarRa1dQ1CCvYczcSkkZFCGjgnvT1ccTAlW9ZxT9YoSwiweD40NYtAFR3mK94fFOqoCEiKCzGQegdDPWauWXpOkPQkRAVg15FMODnaYkRMMHYnZ8h9XFdjE8KRX3RG/k3Bn0IphTdaOvYfMxBhWnloKScJcnSwFQvFlKQoIRRUslF5Ut/YhCumjxBrvSgJPFxwKDWnfQ9JiArEwRM53c5ScwgwXfhpqRN3f7pwavQynsdP56OhuQUTR0TgREYRYkJ9UFXTKDgMC/NFclo+aBXck5wpAjCJHMlSbLi/kGmGGSTGBAkxoMunTqMRQkgLNoVTdxd7cVWMiwgQ7EgG6ErMZ+08dBrzpySI4pK4cN+k8EwCbCCC9mbV3BYtto0T9Dpb0zJvh5rQhr3ZWVxN2UiEuRYoCNFThcI5z4licc90RkV1gxCRpNhg2Sd5bni5uwjh4HhKnfCzXgAkrSQ/wb4eIozriLm9rcwLCvbc+05lF8t32ug08HBzljlHDwJ65NAVm8oIzhmSm4qqelG0cH6RKHGv7q2ZQ4BpjZ45Llb6yv7R2k0MeF5u3Z+GOZPipE9UetAqyb2a33DDgrHiQcB+c/z0+jas30UPmVAZ05a2NrFok5wQG9ZAd3O2x9GT+Zg6NlrILTGg4iy7sELWHb+JFnESwKamVuw9ltnbJ5r1+74QYLMefBFfZAkB5mdynvRbeX+2BnTHMICOEHYOEegNXhJdc8MGFAHuGU1lAVYWYDk7VRbo3radvv9+MAhwd72jJrsvdW9pJaYAQotgx2aJQNZ3xEzcaQEBtup7zXgYLRwU+ntrFBRpOQ70cReteZ/aABBgzhFqlAcqRpzuaRTu6RlAEtT58KfgaUncpCUE2ByMJWTAyw05ReXtwg61/vx553GiEokafUsbMaa2nhh3ic93sBMLZ+dGXCjodL6+43WWEGBL+zzY19NSRILel2aSADfXQ9NmnvtwX95ptMh0J9ia+8z+fPf5c8E8AtxdvyhY03JLS3hPc87c77LkOp43HePFLbm387XmEOCenk+rpZebc5/WeX/6be17rU2AaaGkPEClCC32bPQWoYsvvWWoFDI2rg0SOyoUqPDo6Nrd+dqO91AZSOUzlSUD0SwhwFR0e3u4iFeHrHEqtoK9u1VI9kRkqfDbeTjd5CfRnXvL/lPn/Y7KE54/5ZVdcYgI8hHrfHeNCrqCkh7kC2UBbodOEWBFgDkZFAEeiN327DMHiwAbM/UaNYTckGmhoAbT6K7Fn5HEUtCkyyI1+7K3n83yyz8DTGygEkDdSfPIZ9Gdjkly6ObHCziRBiRjsAUE2HjYEgedVtdt3OfZ5JZizaN7ZsdGKwcFUx5EdNOjlYQWQCZ46nxtR6UAMaGbljFrZOdpxRhKWrw6NouUCmYS4HEJ4RKDzfhEWvvHDQ8ToYVuzrRK0ZWXZIxWC1q6aI3jgc84Xro7kqx9vzcVk0ZEIiLER+IgQ/w9Zd4wBpD38X5aO+huxfEfEROEzPxycf+mNWzm+FixppNc0sIR4OWK5DQm8WASHB0y88okzovWECYIoYsqXW9pOeqpWZsAG9/VXcIh/txUYjlztozuEkuZEpYoNLJ1zqrKuchmKkmUpQS4o/WgfZ10yPBtXOd0Y6XVjYodrmmSArp2F5P8n01q1CW50dnnGHHkHGKIBC1bHfeF7vaHjnsQPStMxVR2h7k5BJjPNz733F55LkFTx33T2F8KwHTZ5fX8Xv7bsNedv2fSRZxhArSKyr6iN2RNN2LEP+n2yr2D//H5Ha04vIXukHwGiQRdZ2mZ79yMiSxMpeIy1wLMvhgTglE5Sldv/smfs3GPIvYkpfyPP+b8p6cD5yiVQ1W1jEU0JLGi9wsbPQzoukoXTGPIg5FIc2/JLCgTF3yGkCSn5YkZi8+lNw2vp8dBSloB2vRtBvdOWxtxt5aESxqYnfm2vwS4p3VtdIftfA3PCh9PZ/me4ooacRvmWUG8uL93juvtmGW547MstQb2uE/aOICEr6fWuW76wmmJZ5M66WUMqJjkn5zzDJOh14ezkwM8XByFpHq4OeKrDQdx48LxyCusgJOTPdKyiuRsoHcF3f7X7zqO6BA/NDQ2iWKFsbL7j2Vh/uR4OZOYp4L7fkWlIUEjZQpvN2fx3KE7Ol2OrdUsIcD3LJ6OuobGdhd1nqN0if/om91YNGskTmUWSwgZz0YqAehFdDKrCNfMHo3dR9IxfkQEXvt8C5ZcNk5i/OlNwD2XsgFlJhdne5SeqZWf0XuGOPM85XrgmXj0dL4oo66eNUr2IIZCUDajl8R3O1IkoRY9V5hHgffzLH1vxU5cMztJPBs4Bswx0HUT0aLNjonKuqbFoSKcXk2XSlMEWBFgznVFgAdwxQ8WAWa8477kTFw5exR2HEzD+ERDPBPj8+jixfibEbEhcigzQRJddSnQ5RSWYURMiGzW9y2Z3u76xoRHdHm7+Qq67hZLvBddi8MYI3g8G1fOHCnxPPa2OhH2+CwSRRI8HopWbRYQ4KULxor7YWNLK8YMD0dKWq4coonRQZKkizGbjDUkCaRGmy5oTLDC2EO6htLVkXF8peXVEhM3ZXSUuOnR0su4LQqoU5IiJV6N7tHMTkmNKwVFkj5iT0GbwoOzg71YfakJ33E4HR4uDogK8UN2YZm4Sfv7uCI+3B9ffHdADkzGPZoqN9GOpZkEeOHURHHDpOse3a0f+9FcETI8XZ2h1+glbpkHIF32mHSI84ECKN0z6eLHRB1MVkTMeNDSFZyJXBJiAgUnujpSACoorsTIuGAcPJ4ticIY0xpHl8HtxzBvUjwSooPEBfhMTZ3Eg1bW1kuyJM5JWlcZj70/JUvmETNsVtU24XBq966usln1mAX6/BhgWhtouaALKok5hXsK8oy74nwN8GEWbJJ0VxH8mPxoxtgYHE7NxYQRkdI3usZSGUBlEvve0NgiQsrRU3kSA5YUHyLCEEk+Y/9OpBeKyzPnVl7RGXEH5lwJ9HET91FmEWUc6Pd7UoU0EPvwQC/5+/GMQhkHrjPGl+vb9Jg+Nhr7jmcj20TiNUsIMEMbRsQGy/rn99Mll3ONc5GWbeJxMrNIhC/KRrGRgcjOKzUkfNPoBQ/GUZPsGQkcY2UZA0nrPuPc+ByuGSbT4hhfPWeUuIEywRSzidOdlYL0K59sws/vvAy7j2ZIorQgbzf5PeNBmUeAfaQw1tTSBh8PJxxKzRNBsz8E+MGbZiGTMdcVNeKCTddyznfue27OjrhsaoLMEY6tlxuFyjoMCw8Qd2DmSWACPeYV4Lpgch6uBQqvx9MLxZWVSeEKS86Iy2xCdLAkhaJwb0wWVV1djzaNRvD193KVPVXyJDS1YPG8Mdi4J1XCJVZtSZaEOx98sxsPLZ0liQ1JiDlmJIRMumMqwY25BJh7XVOjIVbTz8cVp7JKxO2cZIQxzsxey7mwZmuyzI8rZ4wQS9S3W49KciReRwGebuEbdp3AyPgQNNQ3SfKwtduZ3CcBR07mCvEjnnRz575KDNPzyjA+IQzMicjEQRNGReBMZZ3Ee1KYb2ttkzVDEsx4UK4vkophYf547YstZiVTNJcAc8xIrqmoYagCzwYm3goK8MCxU/ligQsO8DQkNWN8pkYjsdg+Xi4yx+nWz3OPSRT5LGbdpQWT+z0J7uRRkaIQZKgQww4Cfd2E1EQEemPSmGis2nhY9hyJy9dqZA/ins1wChLmUH8POSOYCIz7l6VNb+sAvdYyAvzwzbNl3yKB4n7PMB8SN7prL5yWIKER3Bt0Gq2QOmdHB7y7fDt+fMNMmftUjLCvVAQx1wW9nZpbDXkSNu9LxZRRUbL+OD/uWTxN4seZsIl5AbILKuS8YYiCo50OecWVolzd2sk6aikOHa+3hABznTBvBRVRs8YPQyrH19lB9uvJSVGSlIvrhXIB1y73FO4ZTCjJeHgS0u92pmDJgrFoam5DY1OTrHXKBcyGT+MDQ9NC/D0koRXnANchFcD0mlq7/Zj8bNroGEm0xnNq3uR4ibtmbhGGdHl7ukgOE65DynO0JM+ZECd7BhXWJhMHKgtw+5RQBFgRYEWA+7OjmnHvYBBgHtZ3XTcV3+04jpGxQcjIKYW/r7vEMRkSnUAOWwqqPOCYpIeHLX9OCycJHjd0ZorlgTsyJhjrdhwToYQxjYwX5AGdnlciCT++254ihI0HNa1DxWXVclgxIyGthIyLsmqzgADfde0UyQgZHxmIQD93SexDi+POw6dx5cxRWL8zRQ6LxJhgfPztHlw3bwyOpObA1dlRNNA8eOZMjEdNXb0k3qAgxkPO3k4nsZ1pWSVyyNGSI3UBW9sMpQg0QEZumVhSia8kVgIk7pQCNV2gSDY93J1EqGPMMIkEMzzKAQhIPGGP7tFmEmBaTyTjsd6wwVFgJ7mihYJE3eBuyN7pRQjkzzmOvJaWKRIQSZyl1UqsHrOE8/t5gPNnYiHTaNpLx/AaiYGTLMsGyxDfYawhabBs8G16+ZlYAmx0hvhDG50hzu9s7HpvMVeWEGBm/qX7NYUBCmcUyilMUOilgMZkb0zIQksGLdJMTEIBgkLbgZRsXDY1EXuTM4QYk5jSQs6SHPWNLZLYRmIaMymYDMfhk7kS902hhM9kfH26JA5ylfcfPpEtsZNMbEUFAn9/Ir1Asp5OHBEucyfA181gSSytkiR2xSVVsLXT4WR2cb8J8OwJsWJh4DxlVl1iznhTKoAo6DE5FrMPMxZ53zFDUicScP6dewaT+LDvU0ZFipKMY0yLBOe3wXW2QZQLtB7y+fz5zAnDRGh2d3GSvSMq2Ef2pY9W7ZZMrlSWcR+ico77EIkelSF0NZTkQmNiUFFZA3t7W+w8eFqeb6qZYwGmQkaSHp2dDxQ0uX5p5aaHDGN6DaV5WoXYMhkQk3GxNNjpHEMpE5K5rQdOggom7hW0sHA9RYb4Srw0rTMU/mn5qmeGYwc7Sa7G/YUZsXkNkyCR3PM6JsZjYpyZ44dJUimSUuZVMCpbuDY5RyeOjMT2g2myxoyZtDvjYC4BpqWZc4HjRbLCb6bVtrmtDVHB3kJEKKQTKyr2qAxjTgh6idCThGNGqy/PA4Y0UGHEtePt6YwDKTmS3Ehi2VtaJSHj0bQ8eLq5wNnRVuJruY44P7gnMos0yRD3Ys5HxsnTrTa/uELWCi2OfB/ftX73ifMyq1uiDOG1mpZGaFrPharcee0U8ZAhSaMXDPNnMOM5LW3p2cUYHhOEsvJqhAf5IL+0UmKxSYTZHyrCqCBl25WcgZHDgkQRQoLEPY3jxu/kfpmeU4yk4eEyj6lYoGWO64Xjyv2D13PN8Pzl+piUFCV7D+cgEyh+vnYfTpuZlfo8smfrCL2WmYK7b50twMxbkJKeb9ir9SyHx/AUqY0n/zbGxBot2B0t1vwdM4xTMUgvlp6s2ZxbVJh19oayqsxg4mGWEOCe+kKlqjlJtwb6e/r0fEWAFQHuMHFUEixlAe7TPmLuTYNBgI19oWWBZTNILijUdHbXNbfPvV1HskTS3LkQPJOBUOCjtdGqzQICzKQmJO4UQiRbZJtehFFqSul+RKs4LbLMgstMrSVlVeLaRNdf3kMhjBp9Jrxi3C7dmyikUCDhf7SQUHChcOjr5SLkn67S1OrSQsMNhUoHJlRqbG6Vf9NaQqsCf24UsikgUiCiYEVSSQsBBbIeCaCZBNgYPyra+rOEtbs4WwoiFD6NjXOHwktPseNUuBhdIvtTv7Uvc8QSAkyCQ8LAMSd5IebElz83lrSihYOWHH4TCQGVIyRtFNLpjsc5RA8CxgVKtlLGe5NE1jWK2zfHl1YrYsikWpJEjXUZpWZqixArkqkAb3c4ONhKZmXOFXt7G0nyRHdx/slxIAEnCaTmnnOSfaMFiUmRTI2HJRbgvmDd0z10+ySOpsq2dOf6TcsGhUe6vJvT6J5LMklhs2OMYed7zSHApt7Hec7kWCS9F3szlwBf7N/ZW//NtQDTis3EWrTOUjHHfYzZsZmojPt4c2ubKD2YDZp7Jwkg1z+9e6hEYa1XnU4jCgMpWdXUbNhrwTAgjfyMjc/l35nNnAm+OOe4Pmhd5T7CM0Zqrtsa9l0Ju6mqF2Uiw2m4D/UlJlbfBwLcG7YX++8tIcDGOOae8lNwD+R4i8JXwyzNBmWBsVGxTddvKjyYZJB5VTomBTXG/3N+DNo5qghw+/goC7CyAHMyKBfoAdzZB5MAD+BnXNhHW0CATXWUpFNibesae3Yx7uUrByS+2RJkzSTALEciWurSKsydMlwsjcywyxg2YkELFBUAdE2jJY7WJVp8WQ6EFi2Wh+L9FP5IdElcaAWjNYCHODX9VHLQokjriLuLgxzsTo727fHmlnyWJddaQoD5XGtl8jTVR7rL9rvGtSUf3+naC0mA+9Ftq9/aVwJs9Y5cwAdaiwCbG4cqHh5aQ7zihV4HHWE3lwCbGiqSns4x+BdwSPv1akWAu8Kn19mBe6ZJGaGpBtCfU4QxIzrr99KLh6Et9FSgcpT1we3sbCUrPeuU06uD7vD0CmBse21dk3iMxUf5i+KSXhKP3zEfn67Zi3mThksoB728qFzh2uG19M6ilxBdz6kMpSKWGfQZcmX1pgiwIsAdJpWyACsCbPU9puMDB4sA08rIjZNWK2qYGZ/CuFNj/BLLt9C1iVpHurAxBlbqtza3iOsW4yMZF0c3MLr20T2NLmgsGUNNNDWUtIZRk8nrSZj4LsZ40m2Tf+e1tDzPGBeDjbtT+5SB2uRgWECAqUlnfCMtRhRoaN3hIqfAFhvuJ65qF20zkwDT2k1XQsaETx0XIwf3395ai7uvmyqHL63i63Yex4TEcIwfGYmys1YOxq9yHoQGemPPkXRx06W7N13a6ebH+D/Ol+AAL2zdd0piNmnVpGXEaPWj+/lANksIMIV5atepuKA13mjtM2jcmyWWkQSff1Jbzz9Zc5IxobTuNDa1yjynhpD3cC4x5l0SRNU0iGUoNNBLnlVawUQmhi/nn4NhVbSEALO0jKuzoV4nFRt0K6X1iy6fRpfO6HB/CRkwJrWja/DcSfESh8f5dKaqFlqtTlznaUmnGzCt43QJPngiWyxgvI4hE6wJzZjwwWjmEGCWRWNSGVrYDB4OrRIiwphdJpmhlY3hDvx2WvMH2z2zvziZS4C5VzM+m9ZPjqHRq4Fng7e7IXcBy3UxFwLnBhPssAwVMaMlnvG66bklEs5BbyPGjUud89wSUZoZS/z0pfpAfzHg/eYSYJ4HdP2gmy/JhzEswBizzdhcnhtU7nGu0HWZrr/cF4gbPTb4rQx3oPcIf881xXlEqyA9QFhui1ZBWpqIB9cH38eQA5Y4Y1kuWo4ZkkHCxVhb9ov7DeciyZV42zS3SlKwpuZm+Hu5ob65GfX1zT1mTVcEuH8EmPW9uWeeyCyUcCWehaxLvmLjIdxyxQRs4vkX4i2hKSwPyRhy7iMjhgXLuDNHAEvZMR53xthhcGOCL2dHcZ339XYVl3ceF8H+nu3WX8YAMwkVQ27oscRwLKs3RYAVAVYE+LxlpSzAVt9lzj1wMAgwLXr33jAdG3aeEK3l6m3JuHLGSBFESYyzCsoxJj5EDmkm+CkorZLYM2cHW7lmTEI4bLQaLP/+sCS/YJxaXWMzysqqcDA1F1fOHCH1PnlA032YiSuYqIdE96WPvhdNKBM6UFhmQiTGGi9bf9CsmC2zoDeTAFN4uP2qySKoUYClgM4YU2phr5w+QuLrvrZ2gi6zPsBKF5lJgHlYM6smFzaTKTGmkBgwPo+JfJiYiII+BVvGV2qgl+QadNdl/VUKahxDKlRaWlokcyddtekq7MMaoOVVYvElWebco4BHoZAHOBOnDWSzhADfdMV4cStn7C6T2cydPBzvfLkNtyyaKDVYGde692iWuCbS5djXw0VixSeNihJ8fL3csO9ohiRVYyIUxsIytm9vcqbUwKVr9djEMOQXVUotWwpCjAmmmyTjywe6WUKAKdAxKRpj92m1lhCGmnoRxkl6GhoaJVaxtqZeQgjoIcCkbLReMAEMST7X+ChaPbKK4GBvg8mjovD8/77DTQvHS2gA/8244g9X7pKEW5+v3T/QEMjzzSHANy4YJ/tBMa0rTvYSsx0e6C3fbkyIN3v8MGzaf0qIsjt57J8AABqrSURBVMkEMoPyNX17ibkEmHHGjFnneJJYMVEP1zqFfcYsH88sknARKjZonWIWXyYv8vFxQ1NTMzJySqTuMd31Ge5CcjAuMcyg9WnTS2KvlPQCcd+/EM0cAkwiu2j2KDhKBvsaxEcZkvtxv2RMOr1dYiMCJO7cz8fNUFZGD0n4VVNdL3spFcUMqWFOB1rAP/5mj+QPoOUuJNBLLIfcN0hs6QK7bN1+XDZ1uOwNvI+x2GcqayXGmHON4ROpGYUSG13X2CRjw2RKVEAyRpgu1CyXxr5zjbFPTDpmyLtgguwpF+guoFhiAe58c0cvBxJcJpDs3CT0iPsRc23wTxMFe43PodLDVE4DQ3m1NnGj7zEhZl8XlyLAigArAqwIcF/3D0vvGwwCTC0+ky+R6NJS5WhvI9ZearV5IMum26YX646xFAg1ytRYMykQtY3UNDMBDeNcuQnTokvhgPFJdMtxdLSDvq1NNncKkBID6+kimS75Jy2vhrhHlk6AHP6W1HftEVcLCPDciXGStZSadZYIoJDGrKKMt6VFm8l1LtpmJgG+aL/PjI5bQoAnJ0WKSxrjaLPyyuDpYUhMxcybVJaQAJHcUbolyScZpHBJDwh6PNDKM31sDD5ZvRczx8WISxstnCS+8VEBhjj7JoNlh3OdQi2FWM41WkQHullCgLnWuXZZHovJmqgYYp/p3UEPASbeoaDOjYO5A5iBliWvaCmkQoWkmQI4FSoseUJXURIkusBz7xFLlq2NWE8pBHIfoRdGf+vkmoOhOQSYJcD4TVQAcexp3ab1xRh/WV3TIJZw/pvWTlOxzeb05UJdYy4B5j7P+UniRCsnzwfGu7I0EkNEqPhkaENcZAAyckvkTOA4cx7weu71VKAyyR+tnS68v6VVrMVuTo4ivDNOfqhbgJm1l+fivqNZorji3OZ8pRKH30ACSo8JKozpNUG8WB2AHk/8bs4nZoNmPghmE6eyJ/Fs4iuGklBBdOB4jmR4pzKNWdi5rhiWQqv65NHRsNFoUFhWLcomutHyvVIWqk0v62n3kQzJJk1lAi3CnJP0rGDCxsqaOuw8fLZGrSLAZi27/hBgs15wMVykCLAiwIoAKwI8WHvVYBDgwfqWC/YeMwnwBevfYL1YEWCLyiD1d1gYPkAtPF2/h2KzhAB313+Sd0NW8Is3EZQ5BHgojp81+2QuAbbmO4fis8yxAFuz33QJ5z5Bz5mh1JQLdNfRUASY8TmqDrBxZqgkWCoJFueCcoEewJNLEWArgKsIsAFERYAHlQBbYeYO6COsQYAHtIOD9HBFgAFFgA2TrXsC3ABNa+MgzcgL/xpFgBUBNjkLFQFuh0URYEWAFQEe4LNKEWArAKwIsCLAZ6eRJS7QVph5Q/oRigB3T3o0zfXQtDUN6fGzZucUAVYEuON8UgRYEWBFgHveYRUBVgRYEWBrSiEmnqUIsBUAVgRYEWBFgLssJEWAFQE2TgpFgBUBVgS4Z1lDuUArF+iOM0QRYEWAFQG2Aj/r6RGKAFsBYEWAFQFWBFgR4G62EuUCrVygjVNDuUAbkDDLAtzWBHpKXCpNEWBFgBUBPn+1qzrAKgZ4QPd/RYCtAK8iwIoAKwKsCLAiwN1upsoCrCzAFluAFQFuh0zbVAPoL95EgGZLWSoGuB0qZQFWFmBlATZ75+jbhYoA9w238+5SBFgRYEWAFQFWBFgR4F6OE2UBVhbg7qaIsgArC7CyACsLcOf9QWWBtgJH6+4RigBbAVxFgBUBVgRYEWBFgBUBVgTYrANVuUB3hUkRYEWAFQFWBFgRYLOOEOtcpAiwFXBUBFgRYEWAFQFWBFgRYEWAzTpQzSPAzdA015n1vB/CRYoAKwKsCLAiwIoAD+JuPnAEuJqpLuT/oenwQR3/zb+zdfx9l9Hv5n7jvXL9ef8YRPSM/dehzc7F5Hul3Im+uWccjJ9gxKE3XDpj2g7BhcZBgzZbV6kHfH7TQ9tU3RUDa4+U/gJ/P2eizgF6G3vTc4ExbS0N1v5q088bCljYOIJCnammaW2CpvXSwMJkEqwWlkFq7nkumFrn3d3R0z5r6p6ent3d/iM/79sa09s6Qa+17WYuNEPT2iHZUW/f3dvve0K1t3sH+PdtNk6A1qZLD1kD2Kw6wH05G7pKVIOzB/XwFrMJcEt3SbB6EhqMR83518jQdrrNlDhyrts9v8Mgu/R2TW+/7yAAaXXdrxHioG9tF5WM/e7cf77N1M86DoWprcLYC1PPNYpYek1XUa39WR0ealI80fcCFUVFeT5lCCeTQqFOqwH/u1RaWxvQwv8x0Wx0WlwKUFCMaW7tioGdTtszb/gBTRKup+YW0/PA2p9ZsOGZC7LALshLCd5AEWBrD4x6nkJAIaAQUAgoBBQCCgGFgEJAIaAQUAhYFwFFgK2Lp3qaQkAhoBBQCCgEFAIKAYWAQkAhoBBQCAxRBBQBHqIDo7qlEFAIKAQUAgoBhYBCQCGgEFAIKAQUAtZFQBFg6+KpnqYQUAgoBBQCCgGFgEJAIaAQUAgoBBQCQxQBRYCH6MCobikEFAIKAYWAQkAhoBBQCCgEFAIKAYWAdRFQBNi6eKqnKQQUAgoBhYBCQCGgEFAIKAQUAgoBhcAQRUAR4CE6MKpbCgGFgEJAIaAQUAgoBBQCCgGFgEJAIWBdBBQBti6e6mkKAYWAQkAhoBBQCCgEFAIKAYWAQkAhMEQRUAR4iA6M6pZCQCGgEFAIKAQUAgoBhYBCQCGgEFAIWBcBRYCti6d6mkJAIaAQUAgoBBQCCgGFgEJAIaAQUAgMUQQUAR6iA6O6pRBQCCgEFAIKAYWAQkAhoBBQCCgEFALWRUARYOviqZ6mEFAIKAQUAgoBhYBCQCGgEFAIKAQUAkMUAUWAh+jAqG4pBBQCCgGFgEJAIaAQUAgoBBQCCgGFgHURuOQIsHvUTL11IVRPUwgoBBQCCgGFgEJAIaAQUAgoBBQCCoGLAYHK9C2aC9HPC/JSfqitvYMiwBdixNU7FQIKAYWAQkAhoBBQCCgEFAIKAYXABUagubHhgnDRC/JSRYAv8GxTr1cIKAQUAgoBhYBCQCGgEFAIKAQUAhcQAUWALyD46tUKAYWAQkAhoBBQCCgEFAIKAYWAQkAhMHgIKAI8eFirNykEFAIKAYWAQkAhoBBQCCgEFAIKAYXABURAEeBBBP/yyxfC28vbrDceP3ECBw4cMOtadZFCQCGgEFAIKAQUAgoBhYBCQCGgEFAI9I6AIsC9Y9SvK2xsbGBvZ4fGpiZs3bwJcXFxqK2rg62NDby8vFBRUQF7e3t5R3VNDRgc7e3tjZdf/g9+8dRT/Xq3ulkhoBBQCCgEFAIKAYWAQkAhoBBQCCgEziGgCLAVZ4NGq4PL2DmAVidPbaupgGdVHsrLK9DY2IhtWzZj9549qK2tRUhICKIiI5GcnIxde/Zg6pQpqKmpgY+3N6bPmIGvvvxKEWArjo16lEJAIaAQUAgoBBQCCgGFgEJAIaAQUATYinPA1tMPn+xMwXhfg0X3+Z2ZeOmqke1v2Ll9GzZs3Ij9Bw5g0ZVXYuWqVRg5YgROpKZizOjRyMnJQVJSEubOmYMVK1b2SIC1Wi10Oh2am5ut+AXqUQoBhYBCQCGgEFAIKAQUAgoBhYBCoCsC3g5azAx0gBbAUa0GDhGOaG3S4+jWsosKLkWArThcJMD/XbYa6eu/QFtrG9rm3IG/Xp54HgGuqa3F3r174efnh/SMDNRUVyMgMBCzZ87E1m3bQGJ791134Z13/tdOgD09PODg6IiCggJ51ry5c3H02DEEBgbi0KFDPX7B/HnzsH7DBtjZ2cHF2Rm33Xor7B3s8cI//4W2trbz7rW1tcXtt90GHx8f2Nnb4cWXXkZVVdV51zg6OqK+vr79ZyMSE5GZlYWmpib5TzWFgEJAIaAQUAj8EBDQaDRyJre2tsrn8O/8Gf9NBTT/5L+N17W0tMjfOzb+u/NZawobXqfTatFy9l28hiFUfIder7cYTt7L/nTXjP3kN7EZv9H4PcY+9/YcSztmfK+538TreS37aQrH7n7esd+Ubfh9pu4X3HW6HrHq/I3Gse/u3bze2O/Oc4H/NvfbLcXWWteLgeXsXDTVV/6e/3WcXz1hYewXcfv/7Z15VJdVGse/ggr82EEEQZBdwDTBRhTNNHOfxN3cspnIrKys+WNm/plTaqftVJ46nUktzSW33FETQUUUNBXZd3BlJ5BFEURgzvexH2NZ4++UzuT03HM8R36/+77vfT/3ee97v8/z3Pu73dbu1l5zc9rmreftl3LkNdnvv3Xmd2PxW/p+oEtXRI/phs5mwFKLznCd3QPX6m5i2aRkWdrJJZ4VlZXo6eGBuvo6tLTcRFNTk0m3MHbMGKSlpaG8ouK+95kKYJO6xLRKFMAfbdiBpqwklJaVocuYqDsEcGtbG957/31ETpyIpuvXYWFpiYsXL6KqqkoGYR8fH8ycMQObN2/pEMDdXVxgbW2N8xcuSEO4RpiDOwVwbk4OHBwdUFFRiUcfHSoiuaCgsKPBFLMUvhMmTMCBAwdEdAcHB8PS0gJnz6b84MbYpqMJCaitrcWtd/itF8Pwxx6T6PSly5exbMkSrF2/Hunp6XKsjY01btxowSsvL8Kx44ki7k152ZtGVGspASWgBJSAEvjvE7C0tMSg8HDY2toiKytL3p1eXp4IDAiU9+KNG804d+48vHp5obmpWd69l4uL5Ziq776DtcGATmadcPHiJVnexML9PrgEiue+0dwsjm06jinQ6Ezm53Qwn0lORp+QEHTr5oy8/AI0NNSjqalZvm+9eRNm5mZobLwOOqRbeHzXriISrCwtRUD369cPlRUV4pzmMUZhfvsk9I8TxqOkpBQBAQGSSbZz1y6py7mFwWBAQ0MD2tvaEBUVhVWffw47W1tpZ01NDZqam9G1SxeY3SYuROi3tkpbeA+cs/B4XrutvV2O5ef+fn64UluL6mrTokXMkuNkekhEBPbt3y9tlX1TvhfFZMi9VOjkZ9vJ18HeHj3c3dFQX4+m5ib4+vhK0KCxsfEOQ4qMnIjKyipZjiYiqb0djdevw2BlJSxHPj4CB2IOChsezwn+4EHh2Lf/G4wa9QQOHz7S4fRgHzzcr5/M1bw8PZGRmSksyZ3zovCBA2EwWCHpxEnY2dnJXIvHGO+H80MW2gTvh/O0+voGaYu0yWAQrrzPmupq2VtGbKK1FYEBAXK+76qrhTnr8Dy39php523JUjxTysCBfxDRUlhY2JFlSO6d6ShobYWzsxOemf8MPvjwQ7l2gL8/fH19cfjwYTg4OkrgxHht2gXbQ0H91FMzxQZ27Nwl7eJz4eDggOCg3khJTRPhxPvkvbu6usLTsyfa29pl7kl7YftpR2ZmdIr828nA8xsFudFBxfOzDdOnTUV6eoacg9eTZ49caKdNTfK3sZgq0kxh+P9c5z8J4BcWLsSIEcPxbNRziI05gNde/4vYw8iRjyPmYCwGhQ+UsZTZrgdjDmLChPGIjY3DmDGjERt3CEvffBO1dbVYuXIlEpNO3FeMKoDvIV4K4E827UHt2cMySBX3fuIOARwUFIS169bJYPHK4sWYMG6cPJQcGCurqkSAfrl6NbZu/fpnBfCoJ0YiPSMTnp6e6OHmKoPzlMmTcDThGDhwZWZkioGxjBk9GidOnsSwYcMQHx8vg0/kk09i1549dwjVxa+8jOUffwJHR0f5V1xcjKEREUhJS8WwR4chMSkJUc/+GZ+tWCkDLUtIcDCKS0owftw4xMXFobqm5r57be5hl+mplIASUAJKQAncQcDX1wePDBiAXbv3yLu2qKhInM9Dh0TA3d0dp06dQkZmFsJCQ+Vdyvqbt2wVhzGFKyfgfA9bdLUQcbt129eY//TTItBqr9Ti3IUL6O7S7fvoVifZF6SgIB9ubj2wcdMmvLJoET759FP4eHuLELCwsMSQIRE4dfoMbG2s5fwUbhR7AwaEYeu2bRJxoTOcm21SQKSlpcpk398/AFevNiAu7pBEVjjp/9P8+aiorBDB0nKjBes3bMC8uXNFaFCcUVS6u/dAUO8gFBYVIj7+KAzW1jKBXbFyFUYMf0wy2Vy6uYjQfrhfXxHufn7+2L17NyZGTkR5WRns7e1RVVklc56aK1dEQNOBXlJaapLVUfC8sPB5EZN0PlhZ3RKiFDUUo/x/nz4hMDMzR35+vsx3+Fnfvn3FCUBBRadE0blz8v3theeeO2cO1nz5JcaNHSuiv1evXmhra8XVq9dEaHGiTkcHS0lJCezt7ETkf71tGxa99JL04ZH4o+Lw+CYmBpMjI3E8KQmPDRsGZydH1Dc04NKlyziemIiFCxaIcyTm4EHMnjULiYmJwnvGjOkSZLC1sUXLzRaxIwo39pVr9+6oq68Xcejs3E3uz9LCQgIetLsbLS3Yvn2H2CWFYIB/AE6fOQMvLy80Nl6DlZVB7K++oR4ffPiRSfMzzhttbG1F8PIfRTWZevfqJU4eOoUiIgbjo+XLUVX1HV5fvFhs4EBMjMwRaWf8m8Eca2uDXLO8rByBgQEoLCxCWXk5unbtIqyZFelgZ4cT334rtkZBzWcqJTVF7NLH1wdHjsRjxvTpjMng1KnTyM3LFYdIdnaO7J/DvuU16Jjis7d7T7TYp4eHh8x58/LykJObJ04ctoH94efnBwaXaJPcj4e28Pa7794RbTbJSH9nlQxunvCZ8gw6mZnBq2QzpoVXoeEa8OrSGlAA8xl1cXGBg70DDsbGYvasp/D2O+/C1c1Vnln25ZrVazB16hQcjI3D+HFj8ebSpXht8WJkZ2WLA2TDxo0dWa/3C68K4HtIlgI4JjkH4S5d5KxLEi/fIYAZ4V321lsy0HIdMAe9+IQEGVgYduXAw8H69hToH0eAjQL4vXfewcuvvipesb//7a+oq7uVrnzo0CGkZ2R0CODDR46IwOYAzJczB6YL30eTb7/9119bLKnRNL7u3W9Fnec/PV+i00yb3hu9FyOGD5eXsrEYBTAHIQ5+WpSAElACSkAJPOgEOCGeNPFJuLq6Ye++ffLefH7BApSXl8tk28HBHhs3bRaRzIyp8IHhWP7xxzIxd3HpJrfPiT7PMzh8EDZv2YL+/fvDzs4WdrZ2iDt8CJMiI5GXlw8nJ0fUVNfgbEoKpk+fjuXLl6N/aCi4hIki1s3NDZcuXkJg797Izc1FWFgYks8mw7NnT1lu5e7hgYRjCRJ9pECgOHFycpbINSOOBoM1Tp48KVGy2ro6iVhSLDAaywj27QKYTvjBgwbJPIATWQpyin22jZG+fn37YtUXX+DRoUOk7bNnU8glISQkGOXlFXLOz1evRlhYKIoKixASEiJ8evRwl3kPBQojQWxXbm6eSWYyc8Z0nDhxUqJFPIYJ4UVFhZg6ZQpSU9Mkc44CjRloFJShoaHyWUJCgoj0nj09RHil/MSSsQXPRcFgZUBWTjYSEo5h/rx5uHjpogjIyspKEfRlpaWMoSI/v0DYMFhBAbzkjTdE0HMfF87DjsTHgymcmVmZsLa2wRMjH4e5mbksQ6OY7eHmBjt7e4mUDx06ROZMQwYPFscCnQqzZs5EcWkpYmNjMW/uHMnCY1t6BwTK3jG8dvS+ffBwdxenR0pKqojC48cTJQL80EMPITg4CNt37JDlbhTu2Tk5kk3QcLUB27dtl2j83QoDGnRYMDhz+sxpXL5cjND+D8u90QFDoU0bW7FipfyqSa9eXmIvtMWIiAgR9j4+3hLdpT2Ghw8UBxLtk0GWPn36oP/D/VBcXIIBYWEoLinG+fMXxJFBm6XzpvFaIxgRp53wmpMnT0bT9UYkJydLBgKPY/YhszL4HE6dMlmuweANr8noPJ1N9XX1EpFntJzOCtojnTkjR46UIA+zNb29vGBtY41Nm7fovjp3Mw7mEwQ+gpv/2AmYd8bCs1Pxz9FnUFXXCR7TmkUA5xfki/2lpqSKw4RjAp13X23cJOMnx1EnZyfExMRg9KhR8vz09OiJLVs2y1jHfme/REfvNaE1v7yKCuBfzu6OIymAx639FgH2XXCtpQ0nz5ch9bnwjnrcBIsdXVdXJ57kdevXy2BRV1sLf39/GQy7mJtj1apVJglgpi65dHPG3n37MWf2LKzf8BW4ZqJTJ7OOVBcKam68RYGacOyYrO81pqf8+AYoyDm4cKB2c3WFo5OjeOT2REd3pP8sevHFnxTAfOl/c+CADIIsuh74HhqWnkoJKAEloASUACACtKy8TCJv96tQHDOK7GBvJ+m6Wn6eAJ0JnP8knThxT5d/USymfb/U7PfIn1yDeveWiGx+QcHvEcFv9p7bffqi9eXPRADPznwBy4ZloLq+Ewa/dKNj7fsP90JolwwWYwo+v2NmAYUuHYRMPTfuL2Tcg8CYyn4/IagAvsd0Lb37iFGwtF+rhYeVmaQZcf0OfwaJnkB6556LisJnK1ZIigg9lgWFhSKC6aVdu2bND3aBpkeLaTr0Oq9YuRLe3t6SGsA0Jaa48IWYmZkl6UtXr10VIWwUoIGBgSgoKMCkyIkoLS2FjY0tsrKzxQvz48KX3rQpU+Dk7IzaK1ewfedOSV+iV5IeT3qwQ4KDxAu9a9duOZzeVQp6Pz9fDBjwCDLS0yWFJysr+x6T1dMpASWgBJSAElACSkAJKAEloAR+HQEVwL+O312Ppqg0LrpPiD8i6Ufc9IqpITk5OSIgGXll2hHTMbi2iOkn69at198BvitdraAElIASUAJKQAkoASWgBJSAEjCdgApg01n96pr7ovfI7oymFO66uGTpMlOqah0loASUgBJQAkpACSgBJaAElIASMIGACmATIN2rKsbf2zPlfEx31t8tM4WU1lECSkAJKAEloASUgBJQAkpACZhGQAWwaZy0lhJQAkpACSgBJaAElIASUAJKQAk84ARUAD/gHajNVwJKQAkoASWgBJSAElACSkAJKAHTCKgANo2T1lICSkAJKAEloASUgBJQAkpACSiBB5yACuAHvAO1+UpACSgBJaAElIASUAJKQAkoASVgGgEVwKZx0lpKQAkoASWgBJSAElACSkAJKAEl8IATUAH8gHegNl8JKAEloASUgBJQAkpACSgBJaAETCPwvxLA/wLVe0//WmonFgAAAABJRU5ErkJggg==">
            <a:extLst>
              <a:ext uri="{FF2B5EF4-FFF2-40B4-BE49-F238E27FC236}">
                <a16:creationId xmlns:a16="http://schemas.microsoft.com/office/drawing/2014/main" id="{45A76BBE-8BF0-4425-9AB4-008254FDED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8331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73B60-9527-412A-B5F5-04FAFB55A710}"/>
              </a:ext>
            </a:extLst>
          </p:cNvPr>
          <p:cNvSpPr>
            <a:spLocks noGrp="1"/>
          </p:cNvSpPr>
          <p:nvPr>
            <p:ph type="title"/>
          </p:nvPr>
        </p:nvSpPr>
        <p:spPr/>
        <p:txBody>
          <a:bodyPr/>
          <a:lstStyle/>
          <a:p>
            <a:r>
              <a:rPr lang="en-US" dirty="0"/>
              <a:t>Demo – Azure Monitor, Azure Security Center, OMS, ARM Policies </a:t>
            </a:r>
          </a:p>
        </p:txBody>
      </p:sp>
    </p:spTree>
    <p:extLst>
      <p:ext uri="{BB962C8B-B14F-4D97-AF65-F5344CB8AC3E}">
        <p14:creationId xmlns:p14="http://schemas.microsoft.com/office/powerpoint/2010/main" val="3592868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an operations automation strategy</a:t>
            </a:r>
          </a:p>
        </p:txBody>
      </p:sp>
    </p:spTree>
    <p:extLst>
      <p:ext uri="{BB962C8B-B14F-4D97-AF65-F5344CB8AC3E}">
        <p14:creationId xmlns:p14="http://schemas.microsoft.com/office/powerpoint/2010/main" val="8508533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idx="1"/>
          </p:nvPr>
        </p:nvSpPr>
        <p:spPr>
          <a:prstGeom prst="rect">
            <a:avLst/>
          </a:prstGeom>
        </p:spPr>
        <p:txBody>
          <a:bodyPr/>
          <a:lstStyle/>
          <a:p>
            <a:pPr marL="0" indent="0">
              <a:buNone/>
            </a:pPr>
            <a:r>
              <a:rPr lang="en-US" sz="3529" dirty="0"/>
              <a:t>Azure Automation</a:t>
            </a:r>
          </a:p>
          <a:p>
            <a:pPr marL="336145" lvl="1" indent="0">
              <a:buNone/>
            </a:pPr>
            <a:r>
              <a:rPr lang="en-US" sz="1961" dirty="0" err="1"/>
              <a:t>Runbooks</a:t>
            </a:r>
            <a:endParaRPr lang="en-US" sz="1961" dirty="0"/>
          </a:p>
          <a:p>
            <a:pPr marL="0" indent="0">
              <a:buNone/>
            </a:pPr>
            <a:r>
              <a:rPr lang="en-US" sz="3529" dirty="0"/>
              <a:t>Chef </a:t>
            </a:r>
            <a:r>
              <a:rPr lang="en-US" sz="1961" dirty="0"/>
              <a:t>Configure and Automate.  Apply Fine Grained Permissions</a:t>
            </a:r>
          </a:p>
          <a:p>
            <a:pPr marL="336145" lvl="1" indent="0">
              <a:buNone/>
            </a:pPr>
            <a:r>
              <a:rPr lang="en-US" sz="1961" dirty="0">
                <a:hlinkClick r:id="rId3"/>
              </a:rPr>
              <a:t>https://www.chef.io/solutions/windows/</a:t>
            </a:r>
            <a:r>
              <a:rPr lang="en-US" sz="1961" dirty="0"/>
              <a:t> </a:t>
            </a:r>
          </a:p>
          <a:p>
            <a:pPr marL="0" lvl="1">
              <a:spcBef>
                <a:spcPts val="1000"/>
              </a:spcBef>
            </a:pPr>
            <a:r>
              <a:rPr lang="en-US" sz="3529" dirty="0"/>
              <a:t>Puppet </a:t>
            </a:r>
            <a:r>
              <a:rPr lang="en-US" sz="1961" dirty="0"/>
              <a:t>Can Configure and Manage Windows and Azure</a:t>
            </a:r>
          </a:p>
          <a:p>
            <a:pPr marL="336145" lvl="1" indent="0">
              <a:buNone/>
            </a:pPr>
            <a:r>
              <a:rPr lang="en-US" sz="1961" dirty="0">
                <a:hlinkClick r:id="rId4"/>
              </a:rPr>
              <a:t>http://puppetlabs.com/solutions/microsoft</a:t>
            </a:r>
            <a:r>
              <a:rPr lang="en-US" sz="1961" dirty="0"/>
              <a:t> </a:t>
            </a:r>
          </a:p>
          <a:p>
            <a:pPr marL="0" indent="0">
              <a:buNone/>
            </a:pPr>
            <a:r>
              <a:rPr lang="en-US" sz="3529" dirty="0"/>
              <a:t>Desired State Configuration </a:t>
            </a:r>
          </a:p>
          <a:p>
            <a:pPr marL="336145" lvl="1"/>
            <a:r>
              <a:rPr lang="en-US" sz="1961" dirty="0"/>
              <a:t>Make it So</a:t>
            </a:r>
            <a:br>
              <a:rPr lang="en-US" sz="1961" dirty="0"/>
            </a:br>
            <a:r>
              <a:rPr lang="en-US" sz="1800" dirty="0">
                <a:hlinkClick r:id="rId5"/>
              </a:rPr>
              <a:t>https://docs.microsoft.com/en-us/azure/automation/automation-dsc-overview</a:t>
            </a:r>
            <a:endParaRPr lang="en-US" sz="1800" dirty="0"/>
          </a:p>
          <a:p>
            <a:pPr marL="336145" lvl="1"/>
            <a:endParaRPr lang="en-US" sz="1961" dirty="0"/>
          </a:p>
          <a:p>
            <a:pPr indent="-121055"/>
            <a:r>
              <a:rPr lang="en-US" sz="2361" dirty="0"/>
              <a:t>In the portal + New – Azure Automation</a:t>
            </a:r>
          </a:p>
        </p:txBody>
      </p:sp>
      <p:pic>
        <p:nvPicPr>
          <p:cNvPr id="4" name="Puppet Logo" descr="http://www.devopsdays.org/events/2013-tokyo/logos/puppetlabs.png"/>
          <p:cNvPicPr>
            <a:picLocks noChangeAspect="1" noChangeArrowheads="1"/>
          </p:cNvPicPr>
          <p:nvPr/>
        </p:nvPicPr>
        <p:blipFill rotWithShape="1">
          <a:blip r:embed="rId6">
            <a:extLst>
              <a:ext uri="{28A0092B-C50C-407E-A947-70E740481C1C}">
                <a14:useLocalDpi xmlns:a14="http://schemas.microsoft.com/office/drawing/2010/main" val="0"/>
              </a:ext>
            </a:extLst>
          </a:blip>
          <a:srcRect l="26592" t="14109" r="19214" b="13633"/>
          <a:stretch/>
        </p:blipFill>
        <p:spPr bwMode="auto">
          <a:xfrm>
            <a:off x="10529238" y="1225898"/>
            <a:ext cx="597617" cy="796822"/>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8314" y="956635"/>
            <a:ext cx="1153616" cy="11536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9105340" y="1099536"/>
            <a:ext cx="843486" cy="923185"/>
          </a:xfrm>
          <a:prstGeom prst="rect">
            <a:avLst/>
          </a:prstGeom>
        </p:spPr>
      </p:pic>
      <p:pic>
        <p:nvPicPr>
          <p:cNvPr id="1026" name="Picture 2" descr="C:\Users\dstolts\AppData\Local\Temp\SNAGHTMLb3b1fa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7591" y="2432878"/>
            <a:ext cx="2365052" cy="27806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989" y="5611390"/>
            <a:ext cx="4655057" cy="923330"/>
          </a:xfrm>
          <a:prstGeom prst="rect">
            <a:avLst/>
          </a:prstGeom>
          <a:noFill/>
        </p:spPr>
        <p:txBody>
          <a:bodyPr wrap="none" rtlCol="0">
            <a:spAutoFit/>
          </a:bodyPr>
          <a:lstStyle/>
          <a:p>
            <a:r>
              <a:rPr lang="en-US" sz="540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359547" y="6165388"/>
            <a:ext cx="3817455"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fontScale="90000"/>
          </a:bodyPr>
          <a:lstStyle/>
          <a:p>
            <a:r>
              <a:rPr lang="en-US" b="1" dirty="0"/>
              <a:t>Which to use?  </a:t>
            </a:r>
            <a:br>
              <a:rPr lang="en-US" dirty="0"/>
            </a:br>
            <a:r>
              <a:rPr lang="en-US" sz="3600" dirty="0"/>
              <a:t>All can be used with Windows &amp; Linux</a:t>
            </a:r>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idx="1"/>
          </p:nvPr>
        </p:nvSpPr>
        <p:spPr>
          <a:xfrm>
            <a:off x="201591" y="1231901"/>
            <a:ext cx="11778205" cy="5521699"/>
          </a:xfrm>
        </p:spPr>
        <p:txBody>
          <a:bodyPr>
            <a:normAutofit fontScale="92500" lnSpcReduction="20000"/>
          </a:bodyPr>
          <a:lstStyle/>
          <a:p>
            <a:pPr>
              <a:lnSpc>
                <a:spcPct val="100000"/>
              </a:lnSpc>
              <a:spcBef>
                <a:spcPts val="0"/>
              </a:spcBef>
            </a:pPr>
            <a:r>
              <a:rPr lang="en-US" sz="4400" b="1" dirty="0"/>
              <a:t>Chef</a:t>
            </a:r>
          </a:p>
          <a:p>
            <a:pPr marL="571500" indent="-571500">
              <a:lnSpc>
                <a:spcPct val="100000"/>
              </a:lnSpc>
              <a:spcBef>
                <a:spcPts val="0"/>
              </a:spcBef>
              <a:buFont typeface="Arial" panose="020B0604020202020204" pitchFamily="34" charset="0"/>
              <a:buChar char="•"/>
            </a:pPr>
            <a:r>
              <a:rPr lang="en-US" sz="2000" dirty="0"/>
              <a:t>If you already have a Chef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Puppet</a:t>
            </a:r>
          </a:p>
          <a:p>
            <a:pPr marL="571500" indent="-571500">
              <a:lnSpc>
                <a:spcPct val="100000"/>
              </a:lnSpc>
              <a:spcBef>
                <a:spcPts val="0"/>
              </a:spcBef>
              <a:buFont typeface="Arial" panose="020B0604020202020204" pitchFamily="34" charset="0"/>
              <a:buChar char="•"/>
            </a:pPr>
            <a:r>
              <a:rPr lang="en-US" sz="2000" dirty="0"/>
              <a:t>If you already have a Puppet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DSC</a:t>
            </a:r>
          </a:p>
          <a:p>
            <a:pPr marL="571500" indent="-571500">
              <a:lnSpc>
                <a:spcPct val="100000"/>
              </a:lnSpc>
              <a:spcBef>
                <a:spcPts val="0"/>
              </a:spcBef>
              <a:buFont typeface="Arial" panose="020B0604020202020204" pitchFamily="34" charset="0"/>
              <a:buChar char="•"/>
            </a:pPr>
            <a:r>
              <a:rPr lang="en-US" sz="2000" dirty="0"/>
              <a:t>If you do not already have a Configuration Management Solution</a:t>
            </a:r>
          </a:p>
          <a:p>
            <a:pPr marL="571500" indent="-571500">
              <a:lnSpc>
                <a:spcPct val="100000"/>
              </a:lnSpc>
              <a:spcBef>
                <a:spcPts val="0"/>
              </a:spcBef>
              <a:buFont typeface="Arial" panose="020B0604020202020204" pitchFamily="34" charset="0"/>
              <a:buChar char="•"/>
            </a:pPr>
            <a:r>
              <a:rPr lang="en-US" sz="2000" dirty="0"/>
              <a:t>If your primary experience is in managing Windows machines</a:t>
            </a:r>
          </a:p>
          <a:p>
            <a:pPr marL="571500" indent="-571500">
              <a:lnSpc>
                <a:spcPct val="100000"/>
              </a:lnSpc>
              <a:spcBef>
                <a:spcPts val="0"/>
              </a:spcBef>
              <a:buFont typeface="Arial" panose="020B0604020202020204" pitchFamily="34" charset="0"/>
              <a:buChar char="•"/>
            </a:pPr>
            <a:r>
              <a:rPr lang="en-US" sz="2000" dirty="0"/>
              <a:t>Uses vender-neutral configuration </a:t>
            </a:r>
            <a:r>
              <a:rPr lang="en-US" sz="2000" dirty="0" err="1"/>
              <a:t>files</a:t>
            </a:r>
            <a:r>
              <a:rPr lang="en-US" sz="2000" dirty="0" err="1">
                <a:sym typeface="Wingdings" panose="05000000000000000000" pitchFamily="2" charset="2"/>
              </a:rPr>
              <a:t></a:t>
            </a:r>
            <a:r>
              <a:rPr lang="en-US" sz="2000" dirty="0" err="1"/>
              <a:t>MOF</a:t>
            </a:r>
            <a:r>
              <a:rPr lang="en-US" sz="2000" dirty="0"/>
              <a:t> (Management Object Format)</a:t>
            </a:r>
          </a:p>
          <a:p>
            <a:pPr marL="571500" indent="-571500">
              <a:lnSpc>
                <a:spcPct val="100000"/>
              </a:lnSpc>
              <a:spcBef>
                <a:spcPts val="0"/>
              </a:spcBef>
              <a:buFont typeface="Arial" panose="020B0604020202020204" pitchFamily="34" charset="0"/>
              <a:buChar char="•"/>
            </a:pPr>
            <a:r>
              <a:rPr lang="en-US" sz="2000" dirty="0"/>
              <a:t>If you already have PowerShell expertise</a:t>
            </a:r>
          </a:p>
          <a:p>
            <a:pPr marL="571500" indent="-571500">
              <a:lnSpc>
                <a:spcPct val="100000"/>
              </a:lnSpc>
              <a:spcBef>
                <a:spcPts val="0"/>
              </a:spcBef>
              <a:buFont typeface="Arial" panose="020B0604020202020204" pitchFamily="34" charset="0"/>
              <a:buChar char="•"/>
            </a:pPr>
            <a:endParaRPr lang="en-US" sz="2000" dirty="0"/>
          </a:p>
          <a:p>
            <a:pPr>
              <a:lnSpc>
                <a:spcPct val="110000"/>
              </a:lnSpc>
              <a:spcBef>
                <a:spcPts val="0"/>
              </a:spcBef>
            </a:pPr>
            <a:r>
              <a:rPr lang="en-US" sz="4400" b="1" dirty="0"/>
              <a:t>Azure Automation</a:t>
            </a:r>
          </a:p>
          <a:p>
            <a:pPr marL="571500" indent="-571500">
              <a:lnSpc>
                <a:spcPct val="100000"/>
              </a:lnSpc>
              <a:spcBef>
                <a:spcPts val="0"/>
              </a:spcBef>
              <a:buFont typeface="Arial" panose="020B0604020202020204" pitchFamily="34" charset="0"/>
              <a:buChar char="•"/>
            </a:pPr>
            <a:r>
              <a:rPr lang="en-US" sz="2100" dirty="0"/>
              <a:t>If you do not already have a Configuration Management Solution, or not deeply embedded</a:t>
            </a:r>
          </a:p>
          <a:p>
            <a:pPr marL="571500" indent="-571500">
              <a:lnSpc>
                <a:spcPct val="100000"/>
              </a:lnSpc>
              <a:spcBef>
                <a:spcPts val="0"/>
              </a:spcBef>
              <a:buFont typeface="Arial" panose="020B0604020202020204" pitchFamily="34" charset="0"/>
              <a:buChar char="•"/>
            </a:pPr>
            <a:r>
              <a:rPr lang="en-US" sz="2100" dirty="0"/>
              <a:t>If you want to significantly expand your configuration management without significant expense</a:t>
            </a:r>
          </a:p>
          <a:p>
            <a:pPr marL="571500" indent="-571500">
              <a:lnSpc>
                <a:spcPct val="100000"/>
              </a:lnSpc>
              <a:spcBef>
                <a:spcPts val="0"/>
              </a:spcBef>
              <a:buFont typeface="Arial" panose="020B0604020202020204" pitchFamily="34" charset="0"/>
              <a:buChar char="•"/>
            </a:pPr>
            <a:r>
              <a:rPr lang="en-US" sz="2100" dirty="0"/>
              <a:t>If you already own OMS</a:t>
            </a:r>
          </a:p>
          <a:p>
            <a:pPr marL="571500" indent="-571500">
              <a:lnSpc>
                <a:spcPct val="100000"/>
              </a:lnSpc>
              <a:spcBef>
                <a:spcPts val="0"/>
              </a:spcBef>
              <a:buFont typeface="Arial" panose="020B0604020202020204" pitchFamily="34" charset="0"/>
              <a:buChar char="•"/>
            </a:pPr>
            <a:r>
              <a:rPr lang="en-US" sz="2100" dirty="0"/>
              <a:t>If you already have PowerShell expertise </a:t>
            </a:r>
          </a:p>
        </p:txBody>
      </p:sp>
    </p:spTree>
    <p:extLst>
      <p:ext uri="{BB962C8B-B14F-4D97-AF65-F5344CB8AC3E}">
        <p14:creationId xmlns:p14="http://schemas.microsoft.com/office/powerpoint/2010/main" val="379892449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596786"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Fully-managed </a:t>
            </a:r>
            <a:br>
              <a:rPr lang="en-US" sz="2200" kern="0">
                <a:gradFill>
                  <a:gsLst>
                    <a:gs pos="13483">
                      <a:schemeClr val="tx1"/>
                    </a:gs>
                    <a:gs pos="62000">
                      <a:schemeClr val="tx1"/>
                    </a:gs>
                  </a:gsLst>
                  <a:lin ang="5400000" scaled="0"/>
                </a:gradFill>
                <a:latin typeface="Segoe UI Semilight"/>
                <a:cs typeface="Segoe UI"/>
              </a:rPr>
            </a:br>
            <a:r>
              <a:rPr lang="en-US" sz="2200"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4482435"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6" y="5491047"/>
            <a:ext cx="11654187" cy="782168"/>
          </a:xfrm>
          <a:prstGeom prst="rect">
            <a:avLst/>
          </a:prstGeom>
        </p:spPr>
        <p:txBody>
          <a:bodyPr vert="horz" wrap="square" lIns="146277" tIns="91423" rIns="146277" bIns="91423"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300">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5042775"/>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3" y="1815224"/>
            <a:ext cx="1792850" cy="1793104"/>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224"/>
            <a:ext cx="1792850" cy="1793104"/>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224"/>
            <a:ext cx="1792850" cy="1793104"/>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9" name="Rectangle 8">
            <a:extLst>
              <a:ext uri="{FF2B5EF4-FFF2-40B4-BE49-F238E27FC236}">
                <a16:creationId xmlns:a16="http://schemas.microsoft.com/office/drawing/2014/main" id="{974B2910-0090-48BB-AA5E-5C031258E909}"/>
              </a:ext>
            </a:extLst>
          </p:cNvPr>
          <p:cNvSpPr/>
          <p:nvPr/>
        </p:nvSpPr>
        <p:spPr>
          <a:xfrm>
            <a:off x="5256702" y="6299954"/>
            <a:ext cx="6715941" cy="461665"/>
          </a:xfrm>
          <a:prstGeom prst="rect">
            <a:avLst/>
          </a:prstGeom>
        </p:spPr>
        <p:txBody>
          <a:bodyPr wrap="none">
            <a:spAutoFit/>
          </a:bodyPr>
          <a:lstStyle/>
          <a:p>
            <a:r>
              <a:rPr lang="en-US" sz="2400" dirty="0"/>
              <a:t>https://docs.microsoft.com/en-us/azure/event-grid/</a:t>
            </a:r>
          </a:p>
        </p:txBody>
      </p:sp>
    </p:spTree>
    <p:extLst>
      <p:ext uri="{BB962C8B-B14F-4D97-AF65-F5344CB8AC3E}">
        <p14:creationId xmlns:p14="http://schemas.microsoft.com/office/powerpoint/2010/main" val="238686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5374281" y="1366896"/>
            <a:ext cx="3047811" cy="520000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a:extLst>
              <a:ext uri="{28A0092B-C50C-407E-A947-70E740481C1C}">
                <a14:useLocalDpi xmlns:a14="http://schemas.microsoft.com/office/drawing/2010/main" val="0"/>
              </a:ext>
            </a:extLst>
          </a:blip>
          <a:srcRect r="3369"/>
          <a:stretch/>
        </p:blipFill>
        <p:spPr>
          <a:xfrm>
            <a:off x="5374281" y="1366896"/>
            <a:ext cx="3047811" cy="5200001"/>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69240" y="289511"/>
            <a:ext cx="11655840" cy="899665"/>
          </a:xfrm>
        </p:spPr>
        <p:txBody>
          <a:bodyPr/>
          <a:lstStyle/>
          <a:p>
            <a:pPr>
              <a:defRPr/>
            </a:pPr>
            <a:r>
              <a:rPr lang="en-US"/>
              <a:t>Manage all events in one place</a:t>
            </a:r>
          </a:p>
        </p:txBody>
      </p:sp>
      <p:grpSp>
        <p:nvGrpSpPr>
          <p:cNvPr id="16" name="Group 15">
            <a:extLst>
              <a:ext uri="{FF2B5EF4-FFF2-40B4-BE49-F238E27FC236}">
                <a16:creationId xmlns:a16="http://schemas.microsoft.com/office/drawing/2014/main" id="{E3590C2C-1860-4F5E-A436-3DFB980AC3FB}"/>
              </a:ext>
            </a:extLst>
          </p:cNvPr>
          <p:cNvGrpSpPr/>
          <p:nvPr/>
        </p:nvGrpSpPr>
        <p:grpSpPr>
          <a:xfrm>
            <a:off x="8553250" y="2856091"/>
            <a:ext cx="648143" cy="2420690"/>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3449957" y="3167584"/>
            <a:ext cx="2025918" cy="1061829"/>
            <a:chOff x="3584978" y="3230643"/>
            <a:chExt cx="2066542" cy="1082968"/>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0" cy="1082968"/>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Subscribe to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3449957" y="4301368"/>
            <a:ext cx="2025918" cy="674031"/>
            <a:chOff x="3584978" y="4386998"/>
            <a:chExt cx="2066542" cy="687449"/>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0" cy="687449"/>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Route events to any end-points, Azure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3449957" y="5468451"/>
            <a:ext cx="2025918" cy="674031"/>
            <a:chOff x="3584978" y="5577314"/>
            <a:chExt cx="2066542" cy="687449"/>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0" cy="687449"/>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Enable filtering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and efficient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226146" y="1546261"/>
            <a:ext cx="2689274" cy="642768"/>
          </a:xfrm>
          <a:prstGeom prst="rect">
            <a:avLst/>
          </a:prstGeom>
          <a:noFill/>
          <a:ln>
            <a:noFill/>
          </a:ln>
        </p:spPr>
        <p:txBody>
          <a:bodyPr wrap="square" lIns="179277" tIns="143422" rIns="179277" bIns="143422" rtlCol="0">
            <a:spAutoFit/>
          </a:bodyPr>
          <a:lstStyle/>
          <a:p>
            <a:pPr algn="ctr" defTabSz="1218701">
              <a:lnSpc>
                <a:spcPct val="90000"/>
              </a:lnSpc>
              <a:spcAft>
                <a:spcPts val="1200"/>
              </a:spcAft>
              <a:defRPr/>
            </a:pPr>
            <a:r>
              <a:rPr lang="en-US" sz="2500" kern="0">
                <a:gradFill>
                  <a:gsLst>
                    <a:gs pos="1250">
                      <a:srgbClr val="353535"/>
                    </a:gs>
                    <a:gs pos="100000">
                      <a:srgbClr val="353535"/>
                    </a:gs>
                  </a:gsLst>
                  <a:lin ang="5400000" scaled="0"/>
                </a:gradFill>
                <a:latin typeface="Segoe UI Semilight"/>
                <a:cs typeface="Segoe UI"/>
              </a:rPr>
              <a:t>Event publishers</a:t>
            </a:r>
          </a:p>
        </p:txBody>
      </p:sp>
      <p:grpSp>
        <p:nvGrpSpPr>
          <p:cNvPr id="44" name="Group 43">
            <a:extLst>
              <a:ext uri="{FF2B5EF4-FFF2-40B4-BE49-F238E27FC236}">
                <a16:creationId xmlns:a16="http://schemas.microsoft.com/office/drawing/2014/main" id="{0FEFE59A-A912-413A-B282-19A791EE6F48}"/>
              </a:ext>
            </a:extLst>
          </p:cNvPr>
          <p:cNvGrpSpPr/>
          <p:nvPr/>
        </p:nvGrpSpPr>
        <p:grpSpPr>
          <a:xfrm>
            <a:off x="2768890" y="2183674"/>
            <a:ext cx="643398" cy="3765518"/>
            <a:chOff x="4261969" y="2227145"/>
            <a:chExt cx="656299" cy="3840480"/>
          </a:xfrm>
        </p:grpSpPr>
        <p:sp>
          <p:nvSpPr>
            <p:cNvPr id="45"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6"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7" name="Group 46">
            <a:extLst>
              <a:ext uri="{FF2B5EF4-FFF2-40B4-BE49-F238E27FC236}">
                <a16:creationId xmlns:a16="http://schemas.microsoft.com/office/drawing/2014/main" id="{D932B88A-9652-4DC4-82A3-6C9565AC5CCC}"/>
              </a:ext>
            </a:extLst>
          </p:cNvPr>
          <p:cNvGrpSpPr/>
          <p:nvPr/>
        </p:nvGrpSpPr>
        <p:grpSpPr>
          <a:xfrm>
            <a:off x="226146" y="2282307"/>
            <a:ext cx="2689274" cy="3568253"/>
            <a:chOff x="1646290" y="2327742"/>
            <a:chExt cx="2743200" cy="3639288"/>
          </a:xfrm>
        </p:grpSpPr>
        <p:sp>
          <p:nvSpPr>
            <p:cNvPr id="48" name="Rectangle 47">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65B14C9-3992-4098-89C2-40174474D10C}"/>
              </a:ext>
            </a:extLst>
          </p:cNvPr>
          <p:cNvGrpSpPr/>
          <p:nvPr/>
        </p:nvGrpSpPr>
        <p:grpSpPr>
          <a:xfrm>
            <a:off x="226143" y="2521165"/>
            <a:ext cx="2420350" cy="3090541"/>
            <a:chOff x="1646287" y="2571354"/>
            <a:chExt cx="2468883" cy="3152066"/>
          </a:xfrm>
        </p:grpSpPr>
        <p:sp>
          <p:nvSpPr>
            <p:cNvPr id="63" name="TextBox 62"/>
            <p:cNvSpPr txBox="1"/>
            <p:nvPr/>
          </p:nvSpPr>
          <p:spPr>
            <a:xfrm>
              <a:off x="1646289" y="3302873"/>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Resource Groups</a:t>
              </a:r>
            </a:p>
          </p:txBody>
        </p:sp>
        <p:sp>
          <p:nvSpPr>
            <p:cNvPr id="64" name="TextBox 63"/>
            <p:cNvSpPr txBox="1"/>
            <p:nvPr/>
          </p:nvSpPr>
          <p:spPr>
            <a:xfrm>
              <a:off x="1646290" y="4765898"/>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Event Hubs</a:t>
              </a:r>
            </a:p>
          </p:txBody>
        </p:sp>
        <p:sp>
          <p:nvSpPr>
            <p:cNvPr id="67" name="TextBox 66"/>
            <p:cNvSpPr txBox="1"/>
            <p:nvPr/>
          </p:nvSpPr>
          <p:spPr>
            <a:xfrm>
              <a:off x="1646290" y="4034386"/>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Subscriptions</a:t>
              </a:r>
            </a:p>
          </p:txBody>
        </p:sp>
        <p:sp>
          <p:nvSpPr>
            <p:cNvPr id="71" name="TextBox 70"/>
            <p:cNvSpPr txBox="1"/>
            <p:nvPr/>
          </p:nvSpPr>
          <p:spPr>
            <a:xfrm>
              <a:off x="1646287" y="549741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Custom Events</a:t>
              </a:r>
            </a:p>
          </p:txBody>
        </p:sp>
        <p:sp>
          <p:nvSpPr>
            <p:cNvPr id="74" name="TextBox 73"/>
            <p:cNvSpPr txBox="1"/>
            <p:nvPr/>
          </p:nvSpPr>
          <p:spPr>
            <a:xfrm>
              <a:off x="1646290" y="2571354"/>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Blob Storage</a:t>
              </a:r>
            </a:p>
          </p:txBody>
        </p:sp>
      </p:grpSp>
      <p:grpSp>
        <p:nvGrpSpPr>
          <p:cNvPr id="75" name="Group 74">
            <a:extLst>
              <a:ext uri="{FF2B5EF4-FFF2-40B4-BE49-F238E27FC236}">
                <a16:creationId xmlns:a16="http://schemas.microsoft.com/office/drawing/2014/main" id="{393536B3-83E9-4175-A7C3-A24CC551DC03}"/>
              </a:ext>
            </a:extLst>
          </p:cNvPr>
          <p:cNvGrpSpPr/>
          <p:nvPr/>
        </p:nvGrpSpPr>
        <p:grpSpPr>
          <a:xfrm>
            <a:off x="389048" y="2476053"/>
            <a:ext cx="311775" cy="3167399"/>
            <a:chOff x="1812459" y="2525345"/>
            <a:chExt cx="318027" cy="3230454"/>
          </a:xfrm>
        </p:grpSpPr>
        <p:pic>
          <p:nvPicPr>
            <p:cNvPr id="76" name="Picture 75"/>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79" name="Picture 78"/>
            <p:cNvPicPr>
              <a:picLocks noChangeAspect="1"/>
            </p:cNvPicPr>
            <p:nvPr/>
          </p:nvPicPr>
          <p:blipFill>
            <a:blip r:embed="rId5"/>
            <a:stretch>
              <a:fillRect/>
            </a:stretch>
          </p:blipFill>
          <p:spPr>
            <a:xfrm>
              <a:off x="1812459" y="3256865"/>
              <a:ext cx="318027" cy="318027"/>
            </a:xfrm>
            <a:prstGeom prst="rect">
              <a:avLst/>
            </a:prstGeom>
            <a:ln>
              <a:noFill/>
            </a:ln>
          </p:spPr>
        </p:pic>
        <p:pic>
          <p:nvPicPr>
            <p:cNvPr id="80" name="Picture 79"/>
            <p:cNvPicPr>
              <a:picLocks noChangeAspect="1"/>
            </p:cNvPicPr>
            <p:nvPr/>
          </p:nvPicPr>
          <p:blipFill>
            <a:blip r:embed="rId6"/>
            <a:stretch>
              <a:fillRect/>
            </a:stretch>
          </p:blipFill>
          <p:spPr>
            <a:xfrm>
              <a:off x="1819273" y="3995191"/>
              <a:ext cx="304398" cy="304398"/>
            </a:xfrm>
            <a:prstGeom prst="rect">
              <a:avLst/>
            </a:prstGeom>
            <a:ln>
              <a:noFill/>
            </a:ln>
          </p:spPr>
        </p:pic>
        <p:pic>
          <p:nvPicPr>
            <p:cNvPr id="81" name="Picture 80"/>
            <p:cNvPicPr>
              <a:picLocks noChangeAspect="1"/>
            </p:cNvPicPr>
            <p:nvPr/>
          </p:nvPicPr>
          <p:blipFill>
            <a:blip r:embed="rId7"/>
            <a:stretch>
              <a:fillRect/>
            </a:stretch>
          </p:blipFill>
          <p:spPr>
            <a:xfrm>
              <a:off x="1826087" y="5465029"/>
              <a:ext cx="290770" cy="290770"/>
            </a:xfrm>
            <a:prstGeom prst="rect">
              <a:avLst/>
            </a:prstGeom>
            <a:ln>
              <a:noFill/>
            </a:ln>
          </p:spPr>
        </p:pic>
        <p:pic>
          <p:nvPicPr>
            <p:cNvPr id="82" name="Picture 81"/>
            <p:cNvPicPr>
              <a:picLocks noChangeAspect="1"/>
            </p:cNvPicPr>
            <p:nvPr/>
          </p:nvPicPr>
          <p:blipFill>
            <a:blip r:embed="rId8"/>
            <a:stretch>
              <a:fillRect/>
            </a:stretch>
          </p:blipFill>
          <p:spPr>
            <a:xfrm>
              <a:off x="1812459" y="2525345"/>
              <a:ext cx="318027" cy="318027"/>
            </a:xfrm>
            <a:prstGeom prst="rect">
              <a:avLst/>
            </a:prstGeom>
            <a:ln>
              <a:noFill/>
            </a:ln>
          </p:spPr>
        </p:pic>
      </p:grpSp>
      <p:sp>
        <p:nvSpPr>
          <p:cNvPr id="83" name="TextBox 82"/>
          <p:cNvSpPr txBox="1"/>
          <p:nvPr/>
        </p:nvSpPr>
        <p:spPr>
          <a:xfrm>
            <a:off x="9414029" y="1808056"/>
            <a:ext cx="2414439" cy="642768"/>
          </a:xfrm>
          <a:prstGeom prst="rect">
            <a:avLst/>
          </a:prstGeom>
          <a:noFill/>
          <a:ln>
            <a:noFill/>
          </a:ln>
        </p:spPr>
        <p:txBody>
          <a:bodyPr wrap="none" lIns="179277" tIns="143422" rIns="179277" bIns="143422" rtlCol="0">
            <a:spAutoFit/>
          </a:bodyPr>
          <a:lstStyle/>
          <a:p>
            <a:pPr algn="ctr" defTabSz="1218701">
              <a:lnSpc>
                <a:spcPct val="90000"/>
              </a:lnSpc>
              <a:spcAft>
                <a:spcPts val="1200"/>
              </a:spcAft>
              <a:defRPr/>
            </a:pPr>
            <a:r>
              <a:rPr lang="en-US" sz="2500" kern="0">
                <a:gradFill>
                  <a:gsLst>
                    <a:gs pos="1250">
                      <a:srgbClr val="353535"/>
                    </a:gs>
                    <a:gs pos="100000">
                      <a:srgbClr val="353535"/>
                    </a:gs>
                  </a:gsLst>
                  <a:lin ang="5400000" scaled="0"/>
                </a:gradFill>
                <a:latin typeface="Segoe UI Semilight"/>
                <a:cs typeface="Segoe UI"/>
              </a:rPr>
              <a:t>Event handlers</a:t>
            </a:r>
          </a:p>
        </p:txBody>
      </p:sp>
      <p:grpSp>
        <p:nvGrpSpPr>
          <p:cNvPr id="84" name="Group 83">
            <a:extLst>
              <a:ext uri="{FF2B5EF4-FFF2-40B4-BE49-F238E27FC236}">
                <a16:creationId xmlns:a16="http://schemas.microsoft.com/office/drawing/2014/main" id="{85352EA2-E345-47A8-B979-D2F2D70F5AF4}"/>
              </a:ext>
            </a:extLst>
          </p:cNvPr>
          <p:cNvGrpSpPr/>
          <p:nvPr/>
        </p:nvGrpSpPr>
        <p:grpSpPr>
          <a:xfrm>
            <a:off x="9276612" y="2544102"/>
            <a:ext cx="2689274" cy="2851020"/>
            <a:chOff x="8047017" y="2693498"/>
            <a:chExt cx="2743200" cy="2907776"/>
          </a:xfrm>
        </p:grpSpPr>
        <p:sp>
          <p:nvSpPr>
            <p:cNvPr id="85" name="Rectangle 84">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E8AD474A-D44D-4068-9AC0-E075C4A15FB1}"/>
              </a:ext>
            </a:extLst>
          </p:cNvPr>
          <p:cNvGrpSpPr/>
          <p:nvPr/>
        </p:nvGrpSpPr>
        <p:grpSpPr>
          <a:xfrm>
            <a:off x="9276612" y="2782959"/>
            <a:ext cx="2420347" cy="2373308"/>
            <a:chOff x="8047017" y="2937110"/>
            <a:chExt cx="2468880" cy="2420554"/>
          </a:xfrm>
        </p:grpSpPr>
        <p:sp>
          <p:nvSpPr>
            <p:cNvPr id="90" name="TextBox 89">
              <a:extLst>
                <a:ext uri="{FF2B5EF4-FFF2-40B4-BE49-F238E27FC236}">
                  <a16:creationId xmlns:a16="http://schemas.microsoft.com/office/drawing/2014/main" id="{FB218A8C-0032-4D10-9AA8-9B7816410325}"/>
                </a:ext>
              </a:extLst>
            </p:cNvPr>
            <p:cNvSpPr txBox="1"/>
            <p:nvPr/>
          </p:nvSpPr>
          <p:spPr>
            <a:xfrm>
              <a:off x="8047017" y="293711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Functions</a:t>
              </a:r>
            </a:p>
          </p:txBody>
        </p:sp>
        <p:sp>
          <p:nvSpPr>
            <p:cNvPr id="91" name="TextBox 90">
              <a:extLst>
                <a:ext uri="{FF2B5EF4-FFF2-40B4-BE49-F238E27FC236}">
                  <a16:creationId xmlns:a16="http://schemas.microsoft.com/office/drawing/2014/main" id="{ACF3C21B-22D1-474D-B696-373FC1C5250A}"/>
                </a:ext>
              </a:extLst>
            </p:cNvPr>
            <p:cNvSpPr txBox="1"/>
            <p:nvPr/>
          </p:nvSpPr>
          <p:spPr>
            <a:xfrm>
              <a:off x="8047017" y="4400141"/>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Automation</a:t>
              </a:r>
            </a:p>
          </p:txBody>
        </p:sp>
        <p:sp>
          <p:nvSpPr>
            <p:cNvPr id="92" name="TextBox 91">
              <a:extLst>
                <a:ext uri="{FF2B5EF4-FFF2-40B4-BE49-F238E27FC236}">
                  <a16:creationId xmlns:a16="http://schemas.microsoft.com/office/drawing/2014/main" id="{5132851C-5C6B-487F-B36C-5FABED0EBCF8}"/>
                </a:ext>
              </a:extLst>
            </p:cNvPr>
            <p:cNvSpPr txBox="1"/>
            <p:nvPr/>
          </p:nvSpPr>
          <p:spPr>
            <a:xfrm>
              <a:off x="8047017" y="366863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Logic Apps</a:t>
              </a:r>
            </a:p>
          </p:txBody>
        </p:sp>
        <p:sp>
          <p:nvSpPr>
            <p:cNvPr id="93" name="TextBox 92">
              <a:extLst>
                <a:ext uri="{FF2B5EF4-FFF2-40B4-BE49-F238E27FC236}">
                  <a16:creationId xmlns:a16="http://schemas.microsoft.com/office/drawing/2014/main" id="{E6ECB19F-78B2-4F77-83D6-D1CA12618F6D}"/>
                </a:ext>
              </a:extLst>
            </p:cNvPr>
            <p:cNvSpPr txBox="1"/>
            <p:nvPr/>
          </p:nvSpPr>
          <p:spPr>
            <a:xfrm>
              <a:off x="8047017" y="5131654"/>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err="1">
                  <a:gradFill>
                    <a:gsLst>
                      <a:gs pos="1250">
                        <a:srgbClr val="353535"/>
                      </a:gs>
                      <a:gs pos="100000">
                        <a:srgbClr val="353535"/>
                      </a:gs>
                    </a:gsLst>
                    <a:lin ang="5400000" scaled="0"/>
                  </a:gradFill>
                  <a:latin typeface="Segoe UI"/>
                </a:rPr>
                <a:t>WebHooks</a:t>
              </a:r>
              <a:endParaRPr lang="en-US" sz="1600" kern="0">
                <a:gradFill>
                  <a:gsLst>
                    <a:gs pos="1250">
                      <a:srgbClr val="353535"/>
                    </a:gs>
                    <a:gs pos="100000">
                      <a:srgbClr val="353535"/>
                    </a:gs>
                  </a:gsLst>
                  <a:lin ang="5400000" scaled="0"/>
                </a:gradFill>
                <a:latin typeface="Segoe UI"/>
              </a:endParaRPr>
            </a:p>
          </p:txBody>
        </p:sp>
      </p:grpSp>
      <p:grpSp>
        <p:nvGrpSpPr>
          <p:cNvPr id="94" name="Group 93">
            <a:extLst>
              <a:ext uri="{FF2B5EF4-FFF2-40B4-BE49-F238E27FC236}">
                <a16:creationId xmlns:a16="http://schemas.microsoft.com/office/drawing/2014/main" id="{B45EC93F-AE7A-4524-BFD8-A11B62F34E5B}"/>
              </a:ext>
            </a:extLst>
          </p:cNvPr>
          <p:cNvGrpSpPr/>
          <p:nvPr/>
        </p:nvGrpSpPr>
        <p:grpSpPr>
          <a:xfrm>
            <a:off x="9447775" y="2737621"/>
            <a:ext cx="312230" cy="2463983"/>
            <a:chOff x="8221612" y="2890869"/>
            <a:chExt cx="318491" cy="2513035"/>
          </a:xfrm>
        </p:grpSpPr>
        <p:pic>
          <p:nvPicPr>
            <p:cNvPr id="95" name="Picture 94"/>
            <p:cNvPicPr>
              <a:picLocks noChangeAspect="1"/>
            </p:cNvPicPr>
            <p:nvPr/>
          </p:nvPicPr>
          <p:blipFill>
            <a:blip r:embed="rId9"/>
            <a:stretch>
              <a:fillRect/>
            </a:stretch>
          </p:blipFill>
          <p:spPr>
            <a:xfrm>
              <a:off x="8221612" y="2890869"/>
              <a:ext cx="318491" cy="318491"/>
            </a:xfrm>
            <a:prstGeom prst="rect">
              <a:avLst/>
            </a:prstGeom>
            <a:ln>
              <a:noFill/>
            </a:ln>
          </p:spPr>
        </p:pic>
        <p:pic>
          <p:nvPicPr>
            <p:cNvPr id="96" name="Picture 95"/>
            <p:cNvPicPr>
              <a:picLocks noChangeAspect="1"/>
            </p:cNvPicPr>
            <p:nvPr/>
          </p:nvPicPr>
          <p:blipFill>
            <a:blip r:embed="rId10"/>
            <a:stretch>
              <a:fillRect/>
            </a:stretch>
          </p:blipFill>
          <p:spPr>
            <a:xfrm>
              <a:off x="8221612" y="4353901"/>
              <a:ext cx="318491" cy="318491"/>
            </a:xfrm>
            <a:prstGeom prst="rect">
              <a:avLst/>
            </a:prstGeom>
            <a:ln>
              <a:noFill/>
            </a:ln>
          </p:spPr>
        </p:pic>
        <p:pic>
          <p:nvPicPr>
            <p:cNvPr id="97" name="Picture 96"/>
            <p:cNvPicPr>
              <a:picLocks noChangeAspect="1"/>
            </p:cNvPicPr>
            <p:nvPr/>
          </p:nvPicPr>
          <p:blipFill>
            <a:blip r:embed="rId11"/>
            <a:stretch>
              <a:fillRect/>
            </a:stretch>
          </p:blipFill>
          <p:spPr>
            <a:xfrm>
              <a:off x="8221612" y="5085413"/>
              <a:ext cx="318491" cy="318491"/>
            </a:xfrm>
            <a:prstGeom prst="rect">
              <a:avLst/>
            </a:prstGeom>
            <a:ln>
              <a:noFill/>
            </a:ln>
          </p:spPr>
        </p:pic>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2464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63" presetClass="path" presetSubtype="0" decel="100000" fill="hold" grpId="1" nodeType="withEffect">
                                  <p:stCondLst>
                                    <p:cond delay="0"/>
                                  </p:stCondLst>
                                  <p:childTnLst>
                                    <p:animMotion origin="layout" path="M -9.9566E-8 4.1035E-6 L -0.02578 4.1035E-6 " pathEditMode="relative" rAng="0" ptsTypes="AA">
                                      <p:cBhvr>
                                        <p:cTn id="27" dur="500" spd="-100000" fill="hold"/>
                                        <p:tgtEl>
                                          <p:spTgt spid="43"/>
                                        </p:tgtEl>
                                        <p:attrNameLst>
                                          <p:attrName>ppt_x</p:attrName>
                                          <p:attrName>ppt_y</p:attrName>
                                        </p:attrNameLst>
                                      </p:cBhvr>
                                      <p:rCtr x="-1289" y="0"/>
                                    </p:animMotion>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63" presetClass="path" presetSubtype="0" decel="100000" fill="hold" nodeType="withEffect">
                                  <p:stCondLst>
                                    <p:cond delay="0"/>
                                  </p:stCondLst>
                                  <p:childTnLst>
                                    <p:animMotion origin="layout" path="M -9.9566E-8 4.1035E-6 L -0.02578 4.1035E-6 " pathEditMode="relative" rAng="0" ptsTypes="AA">
                                      <p:cBhvr>
                                        <p:cTn id="32" dur="500" spd="-100000" fill="hold"/>
                                        <p:tgtEl>
                                          <p:spTgt spid="47"/>
                                        </p:tgtEl>
                                        <p:attrNameLst>
                                          <p:attrName>ppt_x</p:attrName>
                                          <p:attrName>ppt_y</p:attrName>
                                        </p:attrNameLst>
                                      </p:cBhvr>
                                      <p:rCtr x="-1289" y="0"/>
                                    </p:animMotion>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63" presetClass="path" presetSubtype="0" decel="100000" fill="hold" nodeType="withEffect">
                                  <p:stCondLst>
                                    <p:cond delay="0"/>
                                  </p:stCondLst>
                                  <p:childTnLst>
                                    <p:animMotion origin="layout" path="M -9.9566E-8 4.1035E-6 L -0.02578 4.1035E-6 " pathEditMode="relative" rAng="0" ptsTypes="AA">
                                      <p:cBhvr>
                                        <p:cTn id="37" dur="500" spd="-100000" fill="hold"/>
                                        <p:tgtEl>
                                          <p:spTgt spid="75"/>
                                        </p:tgtEl>
                                        <p:attrNameLst>
                                          <p:attrName>ppt_x</p:attrName>
                                          <p:attrName>ppt_y</p:attrName>
                                        </p:attrNameLst>
                                      </p:cBhvr>
                                      <p:rCtr x="-1289" y="0"/>
                                    </p:animMotion>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63" presetClass="path" presetSubtype="0" decel="100000" fill="hold" nodeType="withEffect">
                                  <p:stCondLst>
                                    <p:cond delay="0"/>
                                  </p:stCondLst>
                                  <p:childTnLst>
                                    <p:animMotion origin="layout" path="M -9.9566E-8 4.1035E-6 L -0.02578 4.1035E-6 " pathEditMode="relative" rAng="0" ptsTypes="AA">
                                      <p:cBhvr>
                                        <p:cTn id="42" dur="500" spd="-100000" fill="hold"/>
                                        <p:tgtEl>
                                          <p:spTgt spid="61"/>
                                        </p:tgtEl>
                                        <p:attrNameLst>
                                          <p:attrName>ppt_x</p:attrName>
                                          <p:attrName>ppt_y</p:attrName>
                                        </p:attrNameLst>
                                      </p:cBhvr>
                                      <p:rCtr x="-1289" y="0"/>
                                    </p:animMotion>
                                  </p:childTnLst>
                                </p:cTn>
                              </p:par>
                              <p:par>
                                <p:cTn id="43" presetID="10" presetClass="entr" presetSubtype="0" fill="hold" nodeType="withEffect">
                                  <p:stCondLst>
                                    <p:cond delay="1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63" presetClass="path" presetSubtype="0" decel="100000" fill="hold" nodeType="withEffect">
                                  <p:stCondLst>
                                    <p:cond delay="100"/>
                                  </p:stCondLst>
                                  <p:childTnLst>
                                    <p:animMotion origin="layout" path="M -9.9566E-8 4.1035E-6 L -0.02578 4.1035E-6 " pathEditMode="relative" rAng="0" ptsTypes="AA">
                                      <p:cBhvr>
                                        <p:cTn id="47" dur="500" spd="-100000" fill="hold"/>
                                        <p:tgtEl>
                                          <p:spTgt spid="44"/>
                                        </p:tgtEl>
                                        <p:attrNameLst>
                                          <p:attrName>ppt_x</p:attrName>
                                          <p:attrName>ppt_y</p:attrName>
                                        </p:attrNameLst>
                                      </p:cBhvr>
                                      <p:rCtr x="-1289" y="0"/>
                                    </p:animMotion>
                                  </p:childTnLst>
                                </p:cTn>
                              </p:par>
                              <p:par>
                                <p:cTn id="48" presetID="10" presetClass="entr" presetSubtype="0" fill="hold" grpId="0" nodeType="withEffect">
                                  <p:stCondLst>
                                    <p:cond delay="40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par>
                                <p:cTn id="51" presetID="63" presetClass="path" presetSubtype="0" decel="100000" fill="hold" grpId="1" nodeType="withEffect">
                                  <p:stCondLst>
                                    <p:cond delay="400"/>
                                  </p:stCondLst>
                                  <p:childTnLst>
                                    <p:animMotion origin="layout" path="M -9.9566E-8 4.1035E-6 L -0.02578 4.1035E-6 " pathEditMode="relative" rAng="0" ptsTypes="AA">
                                      <p:cBhvr>
                                        <p:cTn id="52" dur="500" spd="-100000" fill="hold"/>
                                        <p:tgtEl>
                                          <p:spTgt spid="83"/>
                                        </p:tgtEl>
                                        <p:attrNameLst>
                                          <p:attrName>ppt_x</p:attrName>
                                          <p:attrName>ppt_y</p:attrName>
                                        </p:attrNameLst>
                                      </p:cBhvr>
                                      <p:rCtr x="-1289" y="0"/>
                                    </p:animMotion>
                                  </p:childTnLst>
                                </p:cTn>
                              </p:par>
                              <p:par>
                                <p:cTn id="53" presetID="10" presetClass="entr" presetSubtype="0" fill="hold" nodeType="withEffect">
                                  <p:stCondLst>
                                    <p:cond delay="4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63" presetClass="path" presetSubtype="0" decel="100000" fill="hold" nodeType="withEffect">
                                  <p:stCondLst>
                                    <p:cond delay="400"/>
                                  </p:stCondLst>
                                  <p:childTnLst>
                                    <p:animMotion origin="layout" path="M -9.9566E-8 4.1035E-6 L -0.02578 4.1035E-6 " pathEditMode="relative" rAng="0" ptsTypes="AA">
                                      <p:cBhvr>
                                        <p:cTn id="57" dur="500" spd="-100000" fill="hold"/>
                                        <p:tgtEl>
                                          <p:spTgt spid="84"/>
                                        </p:tgtEl>
                                        <p:attrNameLst>
                                          <p:attrName>ppt_x</p:attrName>
                                          <p:attrName>ppt_y</p:attrName>
                                        </p:attrNameLst>
                                      </p:cBhvr>
                                      <p:rCtr x="-1289" y="0"/>
                                    </p:animMotion>
                                  </p:childTnLst>
                                </p:cTn>
                              </p:par>
                              <p:par>
                                <p:cTn id="58" presetID="10" presetClass="entr" presetSubtype="0" fill="hold" nodeType="withEffect">
                                  <p:stCondLst>
                                    <p:cond delay="40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63" presetClass="path" presetSubtype="0" decel="100000" fill="hold" nodeType="withEffect">
                                  <p:stCondLst>
                                    <p:cond delay="400"/>
                                  </p:stCondLst>
                                  <p:childTnLst>
                                    <p:animMotion origin="layout" path="M -9.9566E-8 4.1035E-6 L -0.02578 4.1035E-6 " pathEditMode="relative" rAng="0" ptsTypes="AA">
                                      <p:cBhvr>
                                        <p:cTn id="62" dur="500" spd="-100000" fill="hold"/>
                                        <p:tgtEl>
                                          <p:spTgt spid="94"/>
                                        </p:tgtEl>
                                        <p:attrNameLst>
                                          <p:attrName>ppt_x</p:attrName>
                                          <p:attrName>ppt_y</p:attrName>
                                        </p:attrNameLst>
                                      </p:cBhvr>
                                      <p:rCtr x="-1289" y="0"/>
                                    </p:animMotion>
                                  </p:childTnLst>
                                </p:cTn>
                              </p:par>
                              <p:par>
                                <p:cTn id="63" presetID="10" presetClass="entr" presetSubtype="0" fill="hold" nodeType="withEffect">
                                  <p:stCondLst>
                                    <p:cond delay="40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63" presetClass="path" presetSubtype="0" decel="100000" fill="hold" nodeType="withEffect">
                                  <p:stCondLst>
                                    <p:cond delay="400"/>
                                  </p:stCondLst>
                                  <p:childTnLst>
                                    <p:animMotion origin="layout" path="M -9.9566E-8 4.1035E-6 L -0.02578 4.1035E-6 " pathEditMode="relative" rAng="0" ptsTypes="AA">
                                      <p:cBhvr>
                                        <p:cTn id="67" dur="500" spd="-100000" fill="hold"/>
                                        <p:tgtEl>
                                          <p:spTgt spid="89"/>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83" grpId="0"/>
      <p:bldP spid="8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269240" y="289511"/>
            <a:ext cx="11655840" cy="899665"/>
          </a:xfrm>
        </p:spPr>
        <p:txBody>
          <a:bodyPr/>
          <a:lstStyle/>
          <a:p>
            <a:pPr>
              <a:defRPr/>
            </a:pPr>
            <a:r>
              <a:rPr lang="en-US"/>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69302" y="1546261"/>
            <a:ext cx="3836698"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155240" y="1546261"/>
            <a:ext cx="3836698"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041178" y="1546261"/>
            <a:ext cx="3881519"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69302" y="2263495"/>
            <a:ext cx="3836699" cy="4303438"/>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TextBox 124"/>
              <p:cNvSpPr txBox="1"/>
              <p:nvPr/>
            </p:nvSpPr>
            <p:spPr>
              <a:xfrm>
                <a:off x="274701" y="2308555"/>
                <a:ext cx="3913632" cy="1318395"/>
              </a:xfrm>
              <a:prstGeom prst="rect">
                <a:avLst/>
              </a:prstGeom>
              <a:noFill/>
            </p:spPr>
            <p:txBody>
              <a:bodyPr wrap="square" lIns="182880" tIns="146304" rIns="182880" bIns="146304" rtlCol="0">
                <a:spAutoFit/>
              </a:bodyPr>
              <a:lstStyle/>
              <a:p>
                <a:pPr lvl="0">
                  <a:lnSpc>
                    <a:spcPct val="90000"/>
                  </a:lnSpc>
                </a:pPr>
                <a:r>
                  <a:rPr lang="en-US" dirty="0">
                    <a:gradFill>
                      <a:gsLst>
                        <a:gs pos="3371">
                          <a:schemeClr val="tx1"/>
                        </a:gs>
                        <a:gs pos="12360">
                          <a:schemeClr val="tx1"/>
                        </a:gs>
                      </a:gsLst>
                      <a:lin ang="5400000" scaled="0"/>
                    </a:gradFill>
                    <a:cs typeface="Segoe UI" panose="020B0502040204020203" pitchFamily="34" charset="0"/>
                  </a:rPr>
                  <a:t>Instantly trigger a serverless function to run analysis when a new file is added to a blob storage container.</a:t>
                </a:r>
              </a:p>
              <a:p>
                <a:pPr lvl="0">
                  <a:lnSpc>
                    <a:spcPct val="90000"/>
                  </a:lnSpc>
                </a:pPr>
                <a:endParaRPr lang="en-US" dirty="0">
                  <a:gradFill>
                    <a:gsLst>
                      <a:gs pos="3371">
                        <a:schemeClr val="tx1"/>
                      </a:gs>
                      <a:gs pos="12360">
                        <a:schemeClr val="tx1"/>
                      </a:gs>
                    </a:gsLst>
                    <a:lin ang="5400000" scaled="0"/>
                  </a:gradFill>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4105999" y="2263495"/>
            <a:ext cx="3885939" cy="4303438"/>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TextBox 121"/>
              <p:cNvSpPr txBox="1"/>
              <p:nvPr/>
            </p:nvSpPr>
            <p:spPr>
              <a:xfrm>
                <a:off x="4188333" y="2308555"/>
                <a:ext cx="3913632" cy="1318395"/>
              </a:xfrm>
              <a:prstGeom prst="rect">
                <a:avLst/>
              </a:prstGeom>
              <a:noFill/>
            </p:spPr>
            <p:txBody>
              <a:bodyPr wrap="square" lIns="182880" tIns="146304" rIns="182880" bIns="146304"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8041178" y="2263495"/>
            <a:ext cx="3881519" cy="4303438"/>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TextBox 130"/>
              <p:cNvSpPr txBox="1"/>
              <p:nvPr/>
            </p:nvSpPr>
            <p:spPr>
              <a:xfrm>
                <a:off x="8202420" y="2308555"/>
                <a:ext cx="3913632" cy="1318395"/>
              </a:xfrm>
              <a:prstGeom prst="rect">
                <a:avLst/>
              </a:prstGeom>
              <a:noFill/>
            </p:spPr>
            <p:txBody>
              <a:bodyPr wrap="square" lIns="182880" tIns="146304" rIns="182880" bIns="146304"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72434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6469937" cy="4422488"/>
          </a:xfrm>
          <a:prstGeom prst="rect">
            <a:avLst/>
          </a:prstGeom>
        </p:spPr>
      </p:pic>
      <p:sp>
        <p:nvSpPr>
          <p:cNvPr id="2" name="Title 1"/>
          <p:cNvSpPr>
            <a:spLocks noGrp="1"/>
          </p:cNvSpPr>
          <p:nvPr>
            <p:ph type="title"/>
          </p:nvPr>
        </p:nvSpPr>
        <p:spPr/>
        <p:txBody>
          <a:bodyPr/>
          <a:lstStyle/>
          <a:p>
            <a:r>
              <a:rPr lang="en-US" dirty="0"/>
              <a:t>Azure Logic Apps</a:t>
            </a:r>
          </a:p>
        </p:txBody>
      </p:sp>
      <p:sp>
        <p:nvSpPr>
          <p:cNvPr id="5" name="Rectangle 4">
            <a:extLst>
              <a:ext uri="{FF2B5EF4-FFF2-40B4-BE49-F238E27FC236}">
                <a16:creationId xmlns:a16="http://schemas.microsoft.com/office/drawing/2014/main" id="{39F94144-08FA-41CA-B77D-588ED5B32D74}"/>
              </a:ext>
            </a:extLst>
          </p:cNvPr>
          <p:cNvSpPr/>
          <p:nvPr/>
        </p:nvSpPr>
        <p:spPr>
          <a:xfrm>
            <a:off x="2321934" y="6059176"/>
            <a:ext cx="6096000" cy="646331"/>
          </a:xfrm>
          <a:prstGeom prst="rect">
            <a:avLst/>
          </a:prstGeom>
        </p:spPr>
        <p:txBody>
          <a:bodyPr>
            <a:spAutoFit/>
          </a:bodyPr>
          <a:lstStyle/>
          <a:p>
            <a:r>
              <a:rPr lang="en-US" dirty="0">
                <a:hlinkClick r:id="rId4"/>
              </a:rPr>
              <a:t>https://docs.microsoft.com/en-us/azure/logic-apps/logic-apps-what-are-logic-apps</a:t>
            </a:r>
            <a:endParaRPr lang="en-US" dirty="0"/>
          </a:p>
        </p:txBody>
      </p:sp>
    </p:spTree>
    <p:extLst>
      <p:ext uri="{BB962C8B-B14F-4D97-AF65-F5344CB8AC3E}">
        <p14:creationId xmlns:p14="http://schemas.microsoft.com/office/powerpoint/2010/main" val="133737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Azure Backup / Site Recovery</a:t>
            </a:r>
          </a:p>
        </p:txBody>
      </p:sp>
    </p:spTree>
    <p:extLst>
      <p:ext uri="{BB962C8B-B14F-4D97-AF65-F5344CB8AC3E}">
        <p14:creationId xmlns:p14="http://schemas.microsoft.com/office/powerpoint/2010/main" val="1996086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bg2"/>
              </a:solidFill>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Virtual</a:t>
            </a:r>
            <a:r>
              <a:rPr lang="en-US" sz="3200" u="sng" dirty="0">
                <a:solidFill>
                  <a:srgbClr val="0070C0"/>
                </a:solidFill>
              </a:rPr>
              <a:t> </a:t>
            </a:r>
            <a:r>
              <a:rPr lang="en-US" sz="2800" u="sng" dirty="0">
                <a:solidFill>
                  <a:srgbClr val="0070C0"/>
                </a:solidFill>
                <a:latin typeface="+mn-lt"/>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b="0" u="sng" dirty="0">
                <a:solidFill>
                  <a:srgbClr val="0070C0"/>
                </a:solidFill>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a:lnSpc>
                <a:spcPct val="90000"/>
              </a:lnSpc>
              <a:spcAft>
                <a:spcPts val="600"/>
              </a:spcAft>
            </a:pPr>
            <a:endParaRPr lang="en-US" sz="2000" dirty="0">
              <a:solidFill>
                <a:schemeClr val="bg2"/>
              </a:solidFill>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Hyper-V</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Microsoft Azure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Exchange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SharePoint</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SQL Server</a:t>
            </a:r>
          </a:p>
        </p:txBody>
      </p:sp>
    </p:spTree>
    <p:extLst>
      <p:ext uri="{BB962C8B-B14F-4D97-AF65-F5344CB8AC3E}">
        <p14:creationId xmlns:p14="http://schemas.microsoft.com/office/powerpoint/2010/main" val="235945739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is a c</a:t>
            </a:r>
            <a:r>
              <a:rPr lang="en-US" dirty="0">
                <a:gradFill>
                  <a:gsLst>
                    <a:gs pos="2655">
                      <a:schemeClr val="tx1"/>
                    </a:gs>
                    <a:gs pos="31000">
                      <a:schemeClr val="tx1"/>
                    </a:gs>
                  </a:gsLst>
                  <a:lin ang="5400000" scaled="0"/>
                </a:gradFill>
              </a:rPr>
              <a:t>loud partnership</a:t>
            </a:r>
          </a:p>
        </p:txBody>
      </p:sp>
      <p:sp>
        <p:nvSpPr>
          <p:cNvPr id="17" name="Rectangle 16"/>
          <p:cNvSpPr/>
          <p:nvPr/>
        </p:nvSpPr>
        <p:spPr bwMode="auto">
          <a:xfrm>
            <a:off x="539284" y="1450221"/>
            <a:ext cx="5420222" cy="2551936"/>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a:solidFill>
                  <a:srgbClr val="0072C6"/>
                </a:solidFill>
                <a:latin typeface="Segoe UI Semibold" panose="020B0702040204020203" pitchFamily="34" charset="0"/>
                <a:ea typeface="Segoe UI" pitchFamily="34" charset="0"/>
                <a:cs typeface="Segoe UI Semibold" panose="020B0702040204020203" pitchFamily="34" charset="0"/>
              </a:rPr>
              <a:t>Your Organization</a:t>
            </a:r>
            <a:endParaRPr lang="en-US" sz="2800" kern="0" dirty="0">
              <a:solidFill>
                <a:srgbClr val="505050"/>
              </a:solidFill>
              <a:ea typeface="Segoe UI" pitchFamily="34" charset="0"/>
              <a:cs typeface="Segoe UI" pitchFamily="34" charset="0"/>
            </a:endParaRP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Balance of responsibility </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Cloud architectures</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Design for high-availability</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Leverage Microsoft resources</a:t>
            </a:r>
          </a:p>
          <a:p>
            <a:pPr defTabSz="932472" fontAlgn="base">
              <a:lnSpc>
                <a:spcPct val="90000"/>
              </a:lnSpc>
              <a:spcBef>
                <a:spcPct val="0"/>
              </a:spcBef>
              <a:spcAft>
                <a:spcPct val="0"/>
              </a:spcAft>
              <a:defRPr/>
            </a:pPr>
            <a:br>
              <a:rPr lang="en-US" sz="2400" kern="0" dirty="0">
                <a:solidFill>
                  <a:srgbClr val="505050"/>
                </a:solidFill>
                <a:ea typeface="Segoe UI" pitchFamily="34" charset="0"/>
                <a:cs typeface="Segoe UI" pitchFamily="34" charset="0"/>
              </a:rPr>
            </a:br>
            <a:endParaRPr lang="en-US" sz="2000" kern="0" dirty="0">
              <a:solidFill>
                <a:srgbClr val="505050"/>
              </a:solidFill>
              <a:ea typeface="Segoe UI" pitchFamily="34" charset="0"/>
              <a:cs typeface="Segoe UI" pitchFamily="34" charset="0"/>
            </a:endParaRPr>
          </a:p>
        </p:txBody>
      </p:sp>
      <p:sp>
        <p:nvSpPr>
          <p:cNvPr id="22" name="Rectangle 21"/>
          <p:cNvSpPr/>
          <p:nvPr/>
        </p:nvSpPr>
        <p:spPr bwMode="auto">
          <a:xfrm>
            <a:off x="6163506" y="1450221"/>
            <a:ext cx="5526618" cy="2551936"/>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a:solidFill>
                  <a:srgbClr val="0072C6"/>
                </a:solidFill>
                <a:latin typeface="Segoe UI Semibold" panose="020B0702040204020203" pitchFamily="34" charset="0"/>
                <a:ea typeface="Segoe UI" pitchFamily="34" charset="0"/>
                <a:cs typeface="Segoe UI Semibold" panose="020B0702040204020203" pitchFamily="34" charset="0"/>
              </a:rPr>
              <a:t>MICROSOFT RESOURCES</a:t>
            </a:r>
            <a:endParaRPr lang="en-US" sz="2000" kern="0">
              <a:solidFill>
                <a:srgbClr val="505050"/>
              </a:solidFill>
              <a:ea typeface="Segoe UI" pitchFamily="34" charset="0"/>
              <a:cs typeface="Segoe UI" pitchFamily="34" charset="0"/>
            </a:endParaRP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Service resiliency guide</a:t>
            </a: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Cloud dev patterns &amp; practices</a:t>
            </a: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Proactive and reactive support </a:t>
            </a:r>
          </a:p>
          <a:p>
            <a:pPr defTabSz="932472" fontAlgn="base">
              <a:lnSpc>
                <a:spcPct val="90000"/>
              </a:lnSpc>
              <a:spcBef>
                <a:spcPct val="0"/>
              </a:spcBef>
              <a:spcAft>
                <a:spcPct val="0"/>
              </a:spcAft>
              <a:defRPr/>
            </a:pPr>
            <a:endParaRPr lang="en-US" sz="2400" kern="0">
              <a:solidFill>
                <a:srgbClr val="505050"/>
              </a:solidFill>
              <a:ea typeface="Segoe UI" pitchFamily="34" charset="0"/>
              <a:cs typeface="Segoe UI" pitchFamily="34" charset="0"/>
            </a:endParaRPr>
          </a:p>
        </p:txBody>
      </p:sp>
      <p:sp>
        <p:nvSpPr>
          <p:cNvPr id="7" name="Rectangle 6"/>
          <p:cNvSpPr/>
          <p:nvPr/>
        </p:nvSpPr>
        <p:spPr bwMode="auto">
          <a:xfrm>
            <a:off x="539284" y="4185969"/>
            <a:ext cx="11150840" cy="1744523"/>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a:solidFill>
                  <a:srgbClr val="0072C6"/>
                </a:solidFill>
                <a:latin typeface="Segoe UI Semibold" panose="020B0702040204020203" pitchFamily="34" charset="0"/>
                <a:ea typeface="Segoe UI" pitchFamily="34" charset="0"/>
                <a:cs typeface="Segoe UI Semibold" panose="020B0702040204020203" pitchFamily="34" charset="0"/>
              </a:rPr>
              <a:t>CLOUD PLATFORM RELIABILITY </a:t>
            </a:r>
            <a:endParaRPr lang="en-US" sz="2400" kern="0" dirty="0">
              <a:solidFill>
                <a:srgbClr val="505050"/>
              </a:solidFill>
              <a:ea typeface="Segoe UI" pitchFamily="34" charset="0"/>
              <a:cs typeface="Segoe UI" pitchFamily="34" charset="0"/>
            </a:endParaRPr>
          </a:p>
          <a:p>
            <a:pPr defTabSz="932472" fontAlgn="base">
              <a:lnSpc>
                <a:spcPct val="90000"/>
              </a:lnSpc>
              <a:spcBef>
                <a:spcPct val="0"/>
              </a:spcBef>
              <a:spcAft>
                <a:spcPct val="0"/>
              </a:spcAft>
              <a:defRPr/>
            </a:pPr>
            <a:r>
              <a:rPr lang="en-US" sz="2000" kern="0" dirty="0">
                <a:solidFill>
                  <a:srgbClr val="505050"/>
                </a:solidFill>
                <a:ea typeface="Segoe UI" pitchFamily="34" charset="0"/>
                <a:cs typeface="Segoe UI" pitchFamily="34" charset="0"/>
              </a:rPr>
              <a:t>Availability, change orchestration, monitoring, communications, recommendations</a:t>
            </a:r>
          </a:p>
        </p:txBody>
      </p:sp>
      <p:grpSp>
        <p:nvGrpSpPr>
          <p:cNvPr id="10" name="Group 9"/>
          <p:cNvGrpSpPr/>
          <p:nvPr/>
        </p:nvGrpSpPr>
        <p:grpSpPr>
          <a:xfrm>
            <a:off x="5624376" y="3701887"/>
            <a:ext cx="913087" cy="600539"/>
            <a:chOff x="5624376" y="3701887"/>
            <a:chExt cx="913087" cy="600539"/>
          </a:xfrm>
        </p:grpSpPr>
        <p:sp>
          <p:nvSpPr>
            <p:cNvPr id="26" name="Freeform 886"/>
            <p:cNvSpPr>
              <a:spLocks/>
            </p:cNvSpPr>
            <p:nvPr/>
          </p:nvSpPr>
          <p:spPr bwMode="auto">
            <a:xfrm flipH="1">
              <a:off x="5624376" y="3701887"/>
              <a:ext cx="913087" cy="600539"/>
            </a:xfrm>
            <a:custGeom>
              <a:avLst/>
              <a:gdLst>
                <a:gd name="T0" fmla="*/ 290 w 346"/>
                <a:gd name="T1" fmla="*/ 100 h 228"/>
                <a:gd name="T2" fmla="*/ 290 w 346"/>
                <a:gd name="T3" fmla="*/ 96 h 228"/>
                <a:gd name="T4" fmla="*/ 195 w 346"/>
                <a:gd name="T5" fmla="*/ 0 h 228"/>
                <a:gd name="T6" fmla="*/ 115 w 346"/>
                <a:gd name="T7" fmla="*/ 43 h 228"/>
                <a:gd name="T8" fmla="*/ 89 w 346"/>
                <a:gd name="T9" fmla="*/ 36 h 228"/>
                <a:gd name="T10" fmla="*/ 59 w 346"/>
                <a:gd name="T11" fmla="*/ 45 h 228"/>
                <a:gd name="T12" fmla="*/ 34 w 346"/>
                <a:gd name="T13" fmla="*/ 90 h 228"/>
                <a:gd name="T14" fmla="*/ 0 w 346"/>
                <a:gd name="T15" fmla="*/ 153 h 228"/>
                <a:gd name="T16" fmla="*/ 66 w 346"/>
                <a:gd name="T17" fmla="*/ 228 h 228"/>
                <a:gd name="T18" fmla="*/ 75 w 346"/>
                <a:gd name="T19" fmla="*/ 228 h 228"/>
                <a:gd name="T20" fmla="*/ 82 w 346"/>
                <a:gd name="T21" fmla="*/ 228 h 228"/>
                <a:gd name="T22" fmla="*/ 238 w 346"/>
                <a:gd name="T23" fmla="*/ 228 h 228"/>
                <a:gd name="T24" fmla="*/ 241 w 346"/>
                <a:gd name="T25" fmla="*/ 228 h 228"/>
                <a:gd name="T26" fmla="*/ 245 w 346"/>
                <a:gd name="T27" fmla="*/ 228 h 228"/>
                <a:gd name="T28" fmla="*/ 257 w 346"/>
                <a:gd name="T29" fmla="*/ 228 h 228"/>
                <a:gd name="T30" fmla="*/ 281 w 346"/>
                <a:gd name="T31" fmla="*/ 228 h 228"/>
                <a:gd name="T32" fmla="*/ 346 w 346"/>
                <a:gd name="T33" fmla="*/ 164 h 228"/>
                <a:gd name="T34" fmla="*/ 290 w 346"/>
                <a:gd name="T35" fmla="*/ 10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228">
                  <a:moveTo>
                    <a:pt x="290" y="100"/>
                  </a:moveTo>
                  <a:cubicBezTo>
                    <a:pt x="290" y="99"/>
                    <a:pt x="290" y="97"/>
                    <a:pt x="290" y="96"/>
                  </a:cubicBezTo>
                  <a:cubicBezTo>
                    <a:pt x="290" y="43"/>
                    <a:pt x="248" y="0"/>
                    <a:pt x="195" y="0"/>
                  </a:cubicBezTo>
                  <a:cubicBezTo>
                    <a:pt x="162" y="0"/>
                    <a:pt x="133" y="17"/>
                    <a:pt x="115" y="43"/>
                  </a:cubicBezTo>
                  <a:cubicBezTo>
                    <a:pt x="108" y="38"/>
                    <a:pt x="99" y="36"/>
                    <a:pt x="89" y="36"/>
                  </a:cubicBezTo>
                  <a:cubicBezTo>
                    <a:pt x="78" y="36"/>
                    <a:pt x="67" y="39"/>
                    <a:pt x="59" y="45"/>
                  </a:cubicBezTo>
                  <a:cubicBezTo>
                    <a:pt x="44" y="55"/>
                    <a:pt x="34" y="71"/>
                    <a:pt x="34" y="90"/>
                  </a:cubicBezTo>
                  <a:cubicBezTo>
                    <a:pt x="14" y="103"/>
                    <a:pt x="0" y="127"/>
                    <a:pt x="0" y="153"/>
                  </a:cubicBezTo>
                  <a:cubicBezTo>
                    <a:pt x="0" y="192"/>
                    <a:pt x="29" y="223"/>
                    <a:pt x="66" y="228"/>
                  </a:cubicBezTo>
                  <a:cubicBezTo>
                    <a:pt x="69" y="228"/>
                    <a:pt x="72" y="228"/>
                    <a:pt x="75" y="228"/>
                  </a:cubicBezTo>
                  <a:cubicBezTo>
                    <a:pt x="77" y="228"/>
                    <a:pt x="80" y="228"/>
                    <a:pt x="82" y="228"/>
                  </a:cubicBezTo>
                  <a:cubicBezTo>
                    <a:pt x="117" y="228"/>
                    <a:pt x="199" y="228"/>
                    <a:pt x="238" y="228"/>
                  </a:cubicBezTo>
                  <a:cubicBezTo>
                    <a:pt x="239" y="228"/>
                    <a:pt x="240" y="228"/>
                    <a:pt x="241" y="228"/>
                  </a:cubicBezTo>
                  <a:cubicBezTo>
                    <a:pt x="245" y="228"/>
                    <a:pt x="245" y="228"/>
                    <a:pt x="245" y="228"/>
                  </a:cubicBezTo>
                  <a:cubicBezTo>
                    <a:pt x="247" y="228"/>
                    <a:pt x="253" y="228"/>
                    <a:pt x="257" y="228"/>
                  </a:cubicBezTo>
                  <a:cubicBezTo>
                    <a:pt x="281" y="228"/>
                    <a:pt x="281" y="228"/>
                    <a:pt x="281" y="228"/>
                  </a:cubicBezTo>
                  <a:cubicBezTo>
                    <a:pt x="317" y="227"/>
                    <a:pt x="346" y="199"/>
                    <a:pt x="346" y="164"/>
                  </a:cubicBezTo>
                  <a:cubicBezTo>
                    <a:pt x="346" y="131"/>
                    <a:pt x="322" y="104"/>
                    <a:pt x="290" y="100"/>
                  </a:cubicBezTo>
                  <a:close/>
                </a:path>
              </a:pathLst>
            </a:custGeom>
            <a:solidFill>
              <a:schemeClr val="bg1"/>
            </a:solidFill>
            <a:ln w="38100">
              <a:solidFill>
                <a:schemeClr val="bg1">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endParaRPr>
            </a:p>
          </p:txBody>
        </p:sp>
        <p:sp>
          <p:nvSpPr>
            <p:cNvPr id="28" name="Plus 27"/>
            <p:cNvSpPr/>
            <p:nvPr/>
          </p:nvSpPr>
          <p:spPr>
            <a:xfrm>
              <a:off x="5907221" y="3892184"/>
              <a:ext cx="347396" cy="347396"/>
            </a:xfrm>
            <a:prstGeom prst="mathPlus">
              <a:avLst/>
            </a:prstGeom>
            <a:solidFill>
              <a:schemeClr val="bg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endParaRPr>
            </a:p>
          </p:txBody>
        </p:sp>
      </p:grpSp>
    </p:spTree>
    <p:extLst>
      <p:ext uri="{BB962C8B-B14F-4D97-AF65-F5344CB8AC3E}">
        <p14:creationId xmlns:p14="http://schemas.microsoft.com/office/powerpoint/2010/main" val="23830312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algn="ctr" defTabSz="914192"/>
            <a:r>
              <a:rPr lang="en-US" sz="1765" dirty="0">
                <a:solidFill>
                  <a:srgbClr val="0070C0"/>
                </a:solidFill>
                <a:latin typeface="Segoe UI"/>
              </a:rPr>
              <a:t>4. Schedule &amp; Back up </a:t>
            </a:r>
            <a:r>
              <a:rPr lang="en-GB" sz="1765" dirty="0">
                <a:solidFill>
                  <a:srgbClr val="0070C0"/>
                </a:solidFill>
                <a:latin typeface="Segoe UI"/>
              </a:rPr>
              <a:t>encrypted data</a:t>
            </a:r>
          </a:p>
          <a:p>
            <a:pPr algn="ctr" defTabSz="914192"/>
            <a:endParaRPr lang="en-US" sz="1765" dirty="0">
              <a:solidFill>
                <a:srgbClr val="0070C0"/>
              </a:solidFill>
              <a:latin typeface="Segoe UI"/>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defTabSz="914192"/>
            <a:r>
              <a:rPr lang="en-US" sz="1765" dirty="0">
                <a:latin typeface="Segoe UI"/>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defTabSz="914192"/>
            <a:r>
              <a:rPr lang="en-US" sz="1765" dirty="0">
                <a:latin typeface="Segoe UI"/>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defTabSz="895953"/>
            <a:endParaRPr lang="en-US" sz="1729" dirty="0">
              <a:solidFill>
                <a:srgbClr val="FFFFFF"/>
              </a:solidFill>
              <a:latin typeface="Segoe UI"/>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algn="ctr" defTabSz="914192"/>
            <a:r>
              <a:rPr lang="en-US" sz="1765" dirty="0">
                <a:solidFill>
                  <a:schemeClr val="tx2"/>
                </a:solidFill>
                <a:latin typeface="Segoe UI"/>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algn="ctr" defTabSz="914192"/>
            <a:r>
              <a:rPr lang="en-US" sz="1765" dirty="0">
                <a:solidFill>
                  <a:srgbClr val="7030A0"/>
                </a:solidFill>
                <a:latin typeface="Segoe UI"/>
              </a:rPr>
              <a:t>5. Recover to the same or a different server;</a:t>
            </a:r>
            <a:br>
              <a:rPr lang="en-US" sz="1765" dirty="0">
                <a:solidFill>
                  <a:srgbClr val="7030A0"/>
                </a:solidFill>
                <a:latin typeface="Segoe UI"/>
              </a:rPr>
            </a:br>
            <a:r>
              <a:rPr lang="en-US" sz="1765" dirty="0">
                <a:solidFill>
                  <a:srgbClr val="7030A0"/>
                </a:solidFill>
                <a:latin typeface="Segoe UI"/>
              </a:rPr>
              <a:t>On-</a:t>
            </a:r>
            <a:r>
              <a:rPr lang="en-US" sz="1765" dirty="0" err="1">
                <a:solidFill>
                  <a:srgbClr val="7030A0"/>
                </a:solidFill>
                <a:latin typeface="Segoe UI"/>
              </a:rPr>
              <a:t>Premisis</a:t>
            </a:r>
            <a:r>
              <a:rPr lang="en-US" sz="1765" dirty="0">
                <a:solidFill>
                  <a:srgbClr val="7030A0"/>
                </a:solidFill>
                <a:latin typeface="Segoe UI"/>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defTabSz="914192"/>
            <a:endParaRPr lang="en-US" sz="1765" dirty="0">
              <a:solidFill>
                <a:srgbClr val="000000"/>
              </a:solidFill>
              <a:latin typeface="Segoe UI"/>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defTabSz="914192">
              <a:lnSpc>
                <a:spcPct val="90000"/>
              </a:lnSpc>
              <a:spcAft>
                <a:spcPts val="588"/>
              </a:spcAft>
            </a:pPr>
            <a:r>
              <a:rPr lang="en-US" sz="1371" dirty="0">
                <a:solidFill>
                  <a:srgbClr val="FFFFFF"/>
                </a:solidFill>
                <a:latin typeface="Segoe UI"/>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r>
              <a:rPr lang="en-US" sz="2400" dirty="0"/>
              <a:t>Step-By-Step </a:t>
            </a:r>
          </a:p>
          <a:p>
            <a:r>
              <a:rPr lang="en-US" sz="2400" dirty="0">
                <a:hlinkClick r:id="rId4"/>
              </a:rPr>
              <a:t>https://docs.microsoft.com/en-us/azure/backup/backup-try-azure-backup-in-10-mins</a:t>
            </a:r>
            <a:r>
              <a:rPr lang="en-US" sz="2400" dirty="0"/>
              <a:t> </a:t>
            </a:r>
          </a:p>
        </p:txBody>
      </p:sp>
    </p:spTree>
    <p:extLst>
      <p:ext uri="{BB962C8B-B14F-4D97-AF65-F5344CB8AC3E}">
        <p14:creationId xmlns:p14="http://schemas.microsoft.com/office/powerpoint/2010/main" val="21337256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33460893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947641174"/>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82" name="Rectangle 81"/>
          <p:cNvSpPr/>
          <p:nvPr/>
        </p:nvSpPr>
        <p:spPr bwMode="auto">
          <a:xfrm>
            <a:off x="7593082" y="5004257"/>
            <a:ext cx="3199000" cy="115829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996196" y="5850111"/>
            <a:ext cx="37670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9941322" y="5850111"/>
            <a:ext cx="518593"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8327767" y="6298617"/>
            <a:ext cx="1729641" cy="14927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7001584" y="5670486"/>
            <a:ext cx="715029" cy="285132"/>
          </a:xfrm>
          <a:prstGeom prst="rect">
            <a:avLst/>
          </a:prstGeom>
          <a:noFill/>
        </p:spPr>
        <p:txBody>
          <a:bodyPr wrap="none" lIns="0" tIns="0" rIns="0" bIns="0" rtlCol="0">
            <a:spAutoFit/>
          </a:bodyPr>
          <a:lstStyle/>
          <a:p>
            <a:pPr defTabSz="914367">
              <a:lnSpc>
                <a:spcPct val="90000"/>
              </a:lnSpc>
              <a:spcAft>
                <a:spcPts val="576"/>
              </a:spcAft>
            </a:pP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821734" y="5780270"/>
            <a:ext cx="685910" cy="267608"/>
          </a:xfrm>
          <a:prstGeom prst="rect">
            <a:avLst/>
          </a:prstGeom>
        </p:spPr>
      </p:pic>
      <p:cxnSp>
        <p:nvCxnSpPr>
          <p:cNvPr id="125" name="Straight Connector 124"/>
          <p:cNvCxnSpPr/>
          <p:nvPr/>
        </p:nvCxnSpPr>
        <p:spPr>
          <a:xfrm flipV="1">
            <a:off x="10745155" y="4039305"/>
            <a:ext cx="0" cy="67748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0429053" y="3808990"/>
            <a:ext cx="641201" cy="162865"/>
          </a:xfrm>
          <a:prstGeom prst="rect">
            <a:avLst/>
          </a:prstGeom>
          <a:noFill/>
        </p:spPr>
        <p:txBody>
          <a:bodyPr wrap="none" lIns="0" tIns="0" rIns="0" bIns="0" rtlCol="0">
            <a:spAutoFit/>
          </a:bodyPr>
          <a:lstStyle/>
          <a:p>
            <a:pPr algn="ctr" defTabSz="914367">
              <a:lnSpc>
                <a:spcPct val="90000"/>
              </a:lnSpc>
              <a:spcAft>
                <a:spcPts val="576"/>
              </a:spcAft>
            </a:pPr>
            <a:r>
              <a:rPr lang="en-US" sz="1176"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6690145" y="3156511"/>
            <a:ext cx="1061180" cy="840230"/>
          </a:xfrm>
          <a:prstGeom prst="rect">
            <a:avLst/>
          </a:prstGeom>
          <a:noFill/>
        </p:spPr>
        <p:txBody>
          <a:bodyPr wrap="square" lIns="0" tIns="0" rIns="0" bIns="0" rtlCol="0">
            <a:spAutoFit/>
          </a:bodyPr>
          <a:lstStyle/>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7907904" y="3198404"/>
            <a:ext cx="118348" cy="722064"/>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745"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8941749" y="3509401"/>
            <a:ext cx="645885"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9451633" y="2960523"/>
            <a:ext cx="437520" cy="1211179"/>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9535013" y="3475891"/>
            <a:ext cx="280720" cy="167582"/>
          </a:xfrm>
          <a:prstGeom prst="rect">
            <a:avLst/>
          </a:prstGeom>
        </p:spPr>
      </p:pic>
      <p:sp>
        <p:nvSpPr>
          <p:cNvPr id="176" name="TextBox 175"/>
          <p:cNvSpPr txBox="1"/>
          <p:nvPr/>
        </p:nvSpPr>
        <p:spPr>
          <a:xfrm rot="16200000">
            <a:off x="8218206" y="3509426"/>
            <a:ext cx="19556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8498889" y="2963179"/>
            <a:ext cx="437520" cy="1211179"/>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8567371" y="3491499"/>
            <a:ext cx="304174" cy="173911"/>
          </a:xfrm>
          <a:prstGeom prst="rect">
            <a:avLst/>
          </a:prstGeom>
        </p:spPr>
      </p:pic>
      <p:sp>
        <p:nvSpPr>
          <p:cNvPr id="181" name="TextBox 180"/>
          <p:cNvSpPr txBox="1"/>
          <p:nvPr/>
        </p:nvSpPr>
        <p:spPr>
          <a:xfrm>
            <a:off x="10101311" y="4730947"/>
            <a:ext cx="26930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999406" y="4269743"/>
            <a:ext cx="471160" cy="379188"/>
          </a:xfrm>
          <a:prstGeom prst="rect">
            <a:avLst/>
          </a:prstGeom>
        </p:spPr>
      </p:pic>
      <p:sp>
        <p:nvSpPr>
          <p:cNvPr id="183" name="TextBox 182"/>
          <p:cNvSpPr txBox="1"/>
          <p:nvPr/>
        </p:nvSpPr>
        <p:spPr>
          <a:xfrm>
            <a:off x="7925455" y="4730946"/>
            <a:ext cx="43441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955549" y="4272034"/>
            <a:ext cx="390956" cy="374599"/>
          </a:xfrm>
          <a:prstGeom prst="rect">
            <a:avLst/>
          </a:prstGeom>
        </p:spPr>
      </p:pic>
      <p:sp>
        <p:nvSpPr>
          <p:cNvPr id="185" name="TextBox 184"/>
          <p:cNvSpPr txBox="1"/>
          <p:nvPr/>
        </p:nvSpPr>
        <p:spPr>
          <a:xfrm>
            <a:off x="9287341" y="4730945"/>
            <a:ext cx="501740"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9431059" y="4280462"/>
            <a:ext cx="379692" cy="357743"/>
          </a:xfrm>
          <a:prstGeom prst="rect">
            <a:avLst/>
          </a:prstGeom>
        </p:spPr>
      </p:pic>
      <p:sp>
        <p:nvSpPr>
          <p:cNvPr id="187" name="TextBox 186"/>
          <p:cNvSpPr txBox="1"/>
          <p:nvPr/>
        </p:nvSpPr>
        <p:spPr>
          <a:xfrm>
            <a:off x="8757137" y="4730946"/>
            <a:ext cx="174728"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8618595" y="4308708"/>
            <a:ext cx="450109" cy="301254"/>
          </a:xfrm>
          <a:prstGeom prst="rect">
            <a:avLst/>
          </a:prstGeom>
        </p:spPr>
      </p:pic>
      <p:grpSp>
        <p:nvGrpSpPr>
          <p:cNvPr id="190" name="Group 189"/>
          <p:cNvGrpSpPr/>
          <p:nvPr/>
        </p:nvGrpSpPr>
        <p:grpSpPr>
          <a:xfrm>
            <a:off x="8085671" y="1274152"/>
            <a:ext cx="1913733" cy="1372226"/>
            <a:chOff x="8247805" y="1465816"/>
            <a:chExt cx="1952107"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58266" y="2420382"/>
              <a:ext cx="628377" cy="249299"/>
            </a:xfrm>
            <a:prstGeom prst="rect">
              <a:avLst/>
            </a:prstGeom>
            <a:noFill/>
          </p:spPr>
          <p:txBody>
            <a:bodyPr wrap="none" lIns="0" tIns="0" rIns="0" bIns="0" rtlCol="0">
              <a:spAutoFit/>
            </a:bodyPr>
            <a:lstStyle/>
            <a:p>
              <a:pP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5288" y="2606569"/>
              <a:ext cx="274704"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4268" y="1986100"/>
              <a:ext cx="443125"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62626" y="2011997"/>
              <a:ext cx="178232"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84997" y="2606568"/>
              <a:ext cx="511801"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10510179" y="4852006"/>
            <a:ext cx="443815" cy="441837"/>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9976344" y="5151500"/>
            <a:ext cx="453975" cy="628771"/>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8968451" y="5151500"/>
            <a:ext cx="453975" cy="628771"/>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7960560" y="5151500"/>
            <a:ext cx="453975" cy="628771"/>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7135029" y="503067"/>
            <a:ext cx="3946312" cy="2405820"/>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394451" y="1330354"/>
            <a:ext cx="5026941" cy="4201150"/>
          </a:xfrm>
          <a:prstGeom prst="rect">
            <a:avLst/>
          </a:prstGeom>
        </p:spPr>
        <p:txBody>
          <a:bodyPr wrap="square" lIns="179285" rIns="179285">
            <a:spAutoFit/>
          </a:bodyPr>
          <a:lstStyle/>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878727" fontAlgn="base">
              <a:lnSpc>
                <a:spcPct val="150000"/>
              </a:lnSpc>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applications</a:t>
            </a:r>
          </a:p>
          <a:p>
            <a:pPr defTabSz="878727" fontAlgn="base">
              <a:spcBef>
                <a:spcPct val="0"/>
              </a:spcBef>
              <a:spcAft>
                <a:spcPts val="1153"/>
              </a:spcAft>
              <a:defRPr/>
            </a:pPr>
            <a:endPar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lvl="0" defTabSz="878727" fontAlgn="base">
              <a:spcBef>
                <a:spcPct val="0"/>
              </a:spcBef>
              <a:spcAft>
                <a:spcPts val="1153"/>
              </a:spcAft>
              <a:defRPr/>
            </a:pPr>
            <a:r>
              <a:rPr lang="en-US" b="1"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WHEN NOT</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Workload requires synchronous replication, data outside of VHD</a:t>
            </a:r>
          </a:p>
        </p:txBody>
      </p:sp>
    </p:spTree>
    <p:extLst>
      <p:ext uri="{BB962C8B-B14F-4D97-AF65-F5344CB8AC3E}">
        <p14:creationId xmlns:p14="http://schemas.microsoft.com/office/powerpoint/2010/main" val="1565720964"/>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6301" y="266008"/>
            <a:ext cx="11152188" cy="747713"/>
          </a:xfrm>
        </p:spPr>
        <p:txBody>
          <a:bodyPr/>
          <a:lstStyle/>
          <a:p>
            <a:pPr defTabSz="914367"/>
            <a:r>
              <a:rPr lang="en-US" sz="4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graphicFrame>
        <p:nvGraphicFramePr>
          <p:cNvPr id="3" name="Table 2"/>
          <p:cNvGraphicFramePr>
            <a:graphicFrameLocks noGrp="1"/>
          </p:cNvGraphicFramePr>
          <p:nvPr>
            <p:extLst/>
          </p:nvPr>
        </p:nvGraphicFramePr>
        <p:xfrm>
          <a:off x="596301" y="1172096"/>
          <a:ext cx="10692384" cy="4742611"/>
        </p:xfrm>
        <a:graphic>
          <a:graphicData uri="http://schemas.openxmlformats.org/drawingml/2006/table">
            <a:tbl>
              <a:tblPr firstRow="1" bandRow="1">
                <a:tableStyleId>{35758FB7-9AC5-4552-8A53-C91805E547FA}</a:tableStyleId>
              </a:tblPr>
              <a:tblGrid>
                <a:gridCol w="3593314">
                  <a:extLst>
                    <a:ext uri="{9D8B030D-6E8A-4147-A177-3AD203B41FA5}">
                      <a16:colId xmlns:a16="http://schemas.microsoft.com/office/drawing/2014/main" val="20000"/>
                    </a:ext>
                  </a:extLst>
                </a:gridCol>
                <a:gridCol w="1720734">
                  <a:extLst>
                    <a:ext uri="{9D8B030D-6E8A-4147-A177-3AD203B41FA5}">
                      <a16:colId xmlns:a16="http://schemas.microsoft.com/office/drawing/2014/main" val="20001"/>
                    </a:ext>
                  </a:extLst>
                </a:gridCol>
                <a:gridCol w="1613127">
                  <a:extLst>
                    <a:ext uri="{9D8B030D-6E8A-4147-A177-3AD203B41FA5}">
                      <a16:colId xmlns:a16="http://schemas.microsoft.com/office/drawing/2014/main" val="20002"/>
                    </a:ext>
                  </a:extLst>
                </a:gridCol>
                <a:gridCol w="3765209">
                  <a:extLst>
                    <a:ext uri="{9D8B030D-6E8A-4147-A177-3AD203B41FA5}">
                      <a16:colId xmlns:a16="http://schemas.microsoft.com/office/drawing/2014/main" val="20003"/>
                    </a:ext>
                  </a:extLst>
                </a:gridCol>
              </a:tblGrid>
              <a:tr h="556951">
                <a:tc>
                  <a:txBody>
                    <a:bodyPr/>
                    <a:lstStyle/>
                    <a:p>
                      <a:r>
                        <a:rPr lang="en-US" sz="2000" b="0" dirty="0">
                          <a:solidFill>
                            <a:srgbClr val="0070C0"/>
                          </a:solidFill>
                          <a:latin typeface="Calibri" panose="020F0502020204030204" pitchFamily="34" charset="0"/>
                          <a:cs typeface="Calibri" panose="020F0502020204030204" pitchFamily="34" charset="0"/>
                        </a:rPr>
                        <a:t>Source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Target</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Availability</a:t>
                      </a:r>
                      <a:r>
                        <a:rPr lang="en-US" sz="2000" b="0" baseline="0" dirty="0">
                          <a:solidFill>
                            <a:srgbClr val="0070C0"/>
                          </a:solidFill>
                          <a:latin typeface="Calibri" panose="020F0502020204030204" pitchFamily="34" charset="0"/>
                          <a:cs typeface="Calibri" panose="020F0502020204030204" pitchFamily="34" charset="0"/>
                        </a:rPr>
                        <a:t> </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Supported Guest</a:t>
                      </a:r>
                      <a:r>
                        <a:rPr lang="en-US" sz="2000" b="0" baseline="0" dirty="0">
                          <a:solidFill>
                            <a:srgbClr val="0070C0"/>
                          </a:solidFill>
                          <a:latin typeface="Calibri" panose="020F0502020204030204" pitchFamily="34" charset="0"/>
                          <a:cs typeface="Calibri" panose="020F0502020204030204" pitchFamily="34" charset="0"/>
                        </a:rPr>
                        <a:t> </a:t>
                      </a:r>
                      <a:r>
                        <a:rPr lang="en-US" sz="2000" b="0" dirty="0">
                          <a:solidFill>
                            <a:srgbClr val="0070C0"/>
                          </a:solidFill>
                          <a:latin typeface="Calibri" panose="020F0502020204030204" pitchFamily="34" charset="0"/>
                          <a:cs typeface="Calibri" panose="020F0502020204030204" pitchFamily="34" charset="0"/>
                        </a:rPr>
                        <a:t>OS</a:t>
                      </a:r>
                      <a:r>
                        <a:rPr lang="en-US" sz="2000" b="0" baseline="0" dirty="0">
                          <a:solidFill>
                            <a:srgbClr val="0070C0"/>
                          </a:solidFill>
                          <a:latin typeface="Calibri" panose="020F0502020204030204" pitchFamily="34" charset="0"/>
                          <a:cs typeface="Calibri" panose="020F0502020204030204" pitchFamily="34" charset="0"/>
                        </a:rPr>
                        <a:t> Types</a:t>
                      </a:r>
                      <a:endParaRPr lang="en-US" sz="20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333">
                <a:tc>
                  <a:txBody>
                    <a:bodyPr/>
                    <a:lstStyle/>
                    <a:p>
                      <a:r>
                        <a:rPr lang="en-US" sz="1600" dirty="0">
                          <a:latin typeface="Calibri" panose="020F0502020204030204" pitchFamily="34" charset="0"/>
                          <a:cs typeface="Calibri" panose="020F0502020204030204" pitchFamily="34" charset="0"/>
                        </a:rPr>
                        <a:t>Hyper-V 2012 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Azure</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004">
                <a:tc>
                  <a:txBody>
                    <a:bodyPr/>
                    <a:lstStyle/>
                    <a:p>
                      <a:r>
                        <a:rPr lang="en-US" sz="1600" dirty="0">
                          <a:latin typeface="Calibri" panose="020F0502020204030204" pitchFamily="34" charset="0"/>
                          <a:cs typeface="Calibri" panose="020F0502020204030204" pitchFamily="34" charset="0"/>
                        </a:rPr>
                        <a:t>Hyper-V</a:t>
                      </a:r>
                      <a:r>
                        <a:rPr lang="en-US" sz="1600" baseline="0" dirty="0">
                          <a:latin typeface="Calibri" panose="020F0502020204030204" pitchFamily="34" charset="0"/>
                          <a:cs typeface="Calibri" panose="020F0502020204030204" pitchFamily="34" charset="0"/>
                        </a:rPr>
                        <a:t> 2008 R2 SP1 and 2012</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a:t>
                      </a:r>
                      <a:r>
                        <a:rPr lang="en-US" sz="1600" baseline="0" dirty="0">
                          <a:latin typeface="Calibri" panose="020F0502020204030204" pitchFamily="34" charset="0"/>
                          <a:cs typeface="Calibri" panose="020F0502020204030204" pitchFamily="34" charset="0"/>
                        </a:rPr>
                        <a:t> and Linux*</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333">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 and</a:t>
                      </a:r>
                      <a:r>
                        <a:rPr lang="en-US" sz="1600" kern="1200" dirty="0">
                          <a:effectLst/>
                          <a:latin typeface="Calibri" panose="020F0502020204030204" pitchFamily="34" charset="0"/>
                          <a:cs typeface="Calibri" panose="020F0502020204030204" pitchFamily="34" charset="0"/>
                        </a:rPr>
                        <a:t> Physical Servers</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and Linux*</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333">
                <a:tc>
                  <a:txBody>
                    <a:bodyPr/>
                    <a:lstStyle/>
                    <a:p>
                      <a:r>
                        <a:rPr lang="en-US" sz="1600" dirty="0">
                          <a:latin typeface="Calibri" panose="020F0502020204030204" pitchFamily="34" charset="0"/>
                          <a:cs typeface="Calibri" panose="020F0502020204030204" pitchFamily="34" charset="0"/>
                        </a:rPr>
                        <a:t>Amazon Web Services (Windows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baseline="0" noProof="0" dirty="0">
                          <a:latin typeface="Calibri" panose="020F0502020204030204" pitchFamily="34" charset="0"/>
                          <a:cs typeface="Calibri" panose="020F0502020204030204" pitchFamily="34" charset="0"/>
                        </a:rPr>
                        <a:t>Windows Server 2008 R2 SP1+ (HVM only)</a:t>
                      </a:r>
                      <a:endParaRPr lang="en-US" sz="1600" kern="1200" baseline="0" dirty="0">
                        <a:solidFill>
                          <a:schemeClr val="tx1"/>
                        </a:solidFill>
                        <a:latin typeface="Calibri" panose="020F0502020204030204" pitchFamily="34" charset="0"/>
                        <a:ea typeface="+mn-ea"/>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4333">
                <a:tc>
                  <a:txBody>
                    <a:bodyPr/>
                    <a:lstStyle/>
                    <a:p>
                      <a:r>
                        <a:rPr lang="en-US" sz="1600" dirty="0">
                          <a:solidFill>
                            <a:schemeClr val="tx1"/>
                          </a:solidFill>
                          <a:latin typeface="Calibri" panose="020F0502020204030204" pitchFamily="34" charset="0"/>
                          <a:cs typeface="Calibri" panose="020F0502020204030204" pitchFamily="34" charset="0"/>
                        </a:rPr>
                        <a:t>Amazon Web Services (Linux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RHEL</a:t>
                      </a:r>
                      <a:r>
                        <a:rPr lang="en-US" sz="1600" baseline="0" dirty="0">
                          <a:solidFill>
                            <a:schemeClr val="tx1"/>
                          </a:solidFill>
                          <a:latin typeface="Calibri" panose="020F0502020204030204" pitchFamily="34" charset="0"/>
                          <a:cs typeface="Calibri" panose="020F0502020204030204" pitchFamily="34" charset="0"/>
                        </a:rPr>
                        <a:t> 6.7 HVM</a:t>
                      </a:r>
                      <a:endParaRPr lang="en-US" sz="1600" b="1" baseline="30000" dirty="0">
                        <a:solidFill>
                          <a:srgbClr val="00B05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04333">
                <a:tc>
                  <a:txBody>
                    <a:bodyPr/>
                    <a:lstStyle/>
                    <a:p>
                      <a:r>
                        <a:rPr lang="en-US" sz="1600" dirty="0">
                          <a:latin typeface="Calibri" panose="020F0502020204030204" pitchFamily="34" charset="0"/>
                          <a:cs typeface="Calibri" panose="020F0502020204030204" pitchFamily="34" charset="0"/>
                        </a:rPr>
                        <a:t>Hyper-V 2012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Hyper-V 2012R2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Hyper-V</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937835">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Hyper-V 2012R2</a:t>
                      </a:r>
                    </a:p>
                    <a:p>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via Microsoft Services Global Delivery</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Serve</a:t>
                      </a:r>
                      <a:r>
                        <a:rPr lang="en-US" sz="1600" baseline="0" dirty="0">
                          <a:latin typeface="Calibri" panose="020F0502020204030204" pitchFamily="34" charset="0"/>
                          <a:cs typeface="Calibri" panose="020F0502020204030204" pitchFamily="34" charset="0"/>
                        </a:rPr>
                        <a:t>r 2008 R2 SP1+</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596301" y="6073082"/>
            <a:ext cx="11049830" cy="307777"/>
          </a:xfrm>
          <a:prstGeom prst="rect">
            <a:avLst/>
          </a:prstGeom>
          <a:noFill/>
        </p:spPr>
        <p:txBody>
          <a:bodyPr wrap="square" lIns="0" tIns="0" rIns="0" bIns="0" rtlCol="0">
            <a:spAutoFit/>
          </a:bodyPr>
          <a:lstStyle/>
          <a:p>
            <a:r>
              <a:rPr lang="en-US" sz="2000" i="1" spc="-70" dirty="0">
                <a:gradFill>
                  <a:gsLst>
                    <a:gs pos="2917">
                      <a:schemeClr val="bg2"/>
                    </a:gs>
                    <a:gs pos="95000">
                      <a:schemeClr val="bg2"/>
                    </a:gs>
                  </a:gsLst>
                  <a:lin ang="5400000" scaled="0"/>
                </a:gradFill>
                <a:latin typeface="Calibri" panose="020F0502020204030204" pitchFamily="34" charset="0"/>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596300" y="6298236"/>
            <a:ext cx="11309753" cy="523220"/>
          </a:xfrm>
          <a:prstGeom prst="rect">
            <a:avLst/>
          </a:prstGeom>
        </p:spPr>
        <p:txBody>
          <a:bodyPr wrap="square">
            <a:spAutoFit/>
          </a:bodyPr>
          <a:lstStyle/>
          <a:p>
            <a:pPr lvl="0">
              <a:defRPr/>
            </a:pPr>
            <a:r>
              <a:rPr lang="en-US" sz="2800" dirty="0"/>
              <a:t>Source: </a:t>
            </a:r>
            <a:r>
              <a:rPr lang="en-US" sz="2800" dirty="0">
                <a:hlinkClick r:id="rId3"/>
              </a:rPr>
              <a:t>https://docs.microsoft.com/en-us/azure/site-recovery/</a:t>
            </a:r>
            <a:r>
              <a:rPr lang="en-US" sz="2800" dirty="0"/>
              <a:t> </a:t>
            </a:r>
          </a:p>
        </p:txBody>
      </p:sp>
    </p:spTree>
    <p:extLst>
      <p:ext uri="{BB962C8B-B14F-4D97-AF65-F5344CB8AC3E}">
        <p14:creationId xmlns:p14="http://schemas.microsoft.com/office/powerpoint/2010/main" val="35859621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fontScale="92500"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xfrm>
            <a:off x="271021" y="1279524"/>
            <a:ext cx="5699760" cy="5370658"/>
          </a:xfrm>
          <a:prstGeom prst="rect">
            <a:avLst/>
          </a:prstGeom>
        </p:spPr>
        <p:txBody>
          <a:bodyPr>
            <a:no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sp>
        <p:nvSpPr>
          <p:cNvPr id="10" name="Content Placeholder 9"/>
          <p:cNvSpPr>
            <a:spLocks noGrp="1"/>
          </p:cNvSpPr>
          <p:nvPr>
            <p:ph sz="half" idx="2"/>
          </p:nvPr>
        </p:nvSpPr>
        <p:spPr>
          <a:xfrm>
            <a:off x="6146800" y="1279524"/>
            <a:ext cx="5897880" cy="5370658"/>
          </a:xfrm>
        </p:spPr>
        <p:txBody>
          <a:bodyPr>
            <a:normAutofit fontScale="475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pic>
        <p:nvPicPr>
          <p:cNvPr id="11" name="Picture 10"/>
          <p:cNvPicPr>
            <a:picLocks noChangeAspect="1"/>
          </p:cNvPicPr>
          <p:nvPr/>
        </p:nvPicPr>
        <p:blipFill>
          <a:blip r:embed="rId3"/>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3114259912"/>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964" y="973"/>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Azure Automation</a:t>
            </a:r>
          </a:p>
        </p:txBody>
      </p:sp>
      <p:sp>
        <p:nvSpPr>
          <p:cNvPr id="171" name="Rectangle 170"/>
          <p:cNvSpPr/>
          <p:nvPr/>
        </p:nvSpPr>
        <p:spPr>
          <a:xfrm>
            <a:off x="384942" y="1281001"/>
            <a:ext cx="5236840" cy="5182252"/>
          </a:xfrm>
          <a:prstGeom prst="rect">
            <a:avLst/>
          </a:prstGeom>
        </p:spPr>
        <p:txBody>
          <a:bodyPr wrap="square" lIns="179285" rIns="179285">
            <a:spAutoFit/>
          </a:bodyPr>
          <a:lstStyle/>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PowerShell &amp; PS Workflow Engines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Use your existing PS scripts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Checkpoint/Parallel if needed</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Author PS, PSWF, Graphical runbooks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Gallery – 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Extensibility, integration</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Assets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global store for variables, credentials, …</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Schedules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Jobs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Troubleshoot/audit via job history</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PowerShell DSC</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Configurations, Pull service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Node Management &amp; Reporting</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Hybrid Runbook Workers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Install on any machine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only outbound ports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Webhooks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URL to start runbook remotely</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id="{14EFCCAF-7355-40DB-BF4F-774585E6CB23}"/>
              </a:ext>
            </a:extLst>
          </p:cNvPr>
          <p:cNvSpPr>
            <a:spLocks/>
          </p:cNvSpPr>
          <p:nvPr/>
        </p:nvSpPr>
        <p:spPr bwMode="auto">
          <a:xfrm flipH="1">
            <a:off x="8704827" y="1905879"/>
            <a:ext cx="1000754" cy="63571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ndParaRPr>
          </a:p>
        </p:txBody>
      </p:sp>
      <p:sp>
        <p:nvSpPr>
          <p:cNvPr id="405" name="Freeform 95">
            <a:extLst>
              <a:ext uri="{FF2B5EF4-FFF2-40B4-BE49-F238E27FC236}">
                <a16:creationId xmlns:a16="http://schemas.microsoft.com/office/drawing/2014/main" id="{0E3CB5E1-3D48-4E3A-A1C8-3EFF71AF88A9}"/>
              </a:ext>
            </a:extLst>
          </p:cNvPr>
          <p:cNvSpPr>
            <a:spLocks/>
          </p:cNvSpPr>
          <p:nvPr/>
        </p:nvSpPr>
        <p:spPr bwMode="auto">
          <a:xfrm flipH="1">
            <a:off x="6922277" y="1799975"/>
            <a:ext cx="116499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06" name="Rectangle 5">
            <a:extLst>
              <a:ext uri="{FF2B5EF4-FFF2-40B4-BE49-F238E27FC236}">
                <a16:creationId xmlns:a16="http://schemas.microsoft.com/office/drawing/2014/main" id="{9E524644-D9AA-448C-80BF-23BF6B1BAEEC}"/>
              </a:ext>
            </a:extLst>
          </p:cNvPr>
          <p:cNvSpPr>
            <a:spLocks noChangeArrowheads="1"/>
          </p:cNvSpPr>
          <p:nvPr/>
        </p:nvSpPr>
        <p:spPr bwMode="auto">
          <a:xfrm>
            <a:off x="8128546" y="3939507"/>
            <a:ext cx="842710" cy="1562923"/>
          </a:xfrm>
          <a:prstGeom prst="rect">
            <a:avLst/>
          </a:prstGeom>
          <a:solidFill>
            <a:srgbClr val="505050">
              <a:lumMod val="75000"/>
              <a:lumOff val="25000"/>
            </a:srgbClr>
          </a:solidFill>
          <a:ln>
            <a:noFill/>
          </a:ln>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07" name="Freeform 6">
            <a:extLst>
              <a:ext uri="{FF2B5EF4-FFF2-40B4-BE49-F238E27FC236}">
                <a16:creationId xmlns:a16="http://schemas.microsoft.com/office/drawing/2014/main" id="{A6961468-BE94-49CE-92FF-393414389AA9}"/>
              </a:ext>
            </a:extLst>
          </p:cNvPr>
          <p:cNvSpPr>
            <a:spLocks/>
          </p:cNvSpPr>
          <p:nvPr/>
        </p:nvSpPr>
        <p:spPr bwMode="auto">
          <a:xfrm flipH="1">
            <a:off x="8769462" y="1734335"/>
            <a:ext cx="2392851" cy="1131971"/>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91414" tIns="45707" rIns="91414" bIns="45707" numCol="1" anchor="t" anchorCtr="0" compatLnSpc="1">
            <a:prstTxWarp prst="textNoShape">
              <a:avLst/>
            </a:prstTxWarp>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505050"/>
              </a:solidFill>
              <a:effectLst/>
              <a:uLnTx/>
              <a:uFillTx/>
              <a:latin typeface="Segoe UI"/>
            </a:endParaRPr>
          </a:p>
        </p:txBody>
      </p:sp>
      <p:cxnSp>
        <p:nvCxnSpPr>
          <p:cNvPr id="408" name="Straight Arrow Connector 407">
            <a:extLst>
              <a:ext uri="{FF2B5EF4-FFF2-40B4-BE49-F238E27FC236}">
                <a16:creationId xmlns:a16="http://schemas.microsoft.com/office/drawing/2014/main" id="{C3657E51-4E6D-44D0-868C-CB5CBE0DB21F}"/>
              </a:ext>
            </a:extLst>
          </p:cNvPr>
          <p:cNvCxnSpPr/>
          <p:nvPr/>
        </p:nvCxnSpPr>
        <p:spPr>
          <a:xfrm>
            <a:off x="10612613" y="3050815"/>
            <a:ext cx="0" cy="676226"/>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id="{08CD40B7-4C8D-4DB2-A00E-60D79E6C6B23}"/>
              </a:ext>
            </a:extLst>
          </p:cNvPr>
          <p:cNvGrpSpPr/>
          <p:nvPr/>
        </p:nvGrpSpPr>
        <p:grpSpPr>
          <a:xfrm>
            <a:off x="9858844" y="3678666"/>
            <a:ext cx="1575849" cy="1583577"/>
            <a:chOff x="6750148" y="2909926"/>
            <a:chExt cx="2084029" cy="2175665"/>
          </a:xfrm>
        </p:grpSpPr>
        <p:grpSp>
          <p:nvGrpSpPr>
            <p:cNvPr id="410" name="Group 409">
              <a:extLst>
                <a:ext uri="{FF2B5EF4-FFF2-40B4-BE49-F238E27FC236}">
                  <a16:creationId xmlns:a16="http://schemas.microsoft.com/office/drawing/2014/main"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5" name="Freeform 6">
                  <a:extLst>
                    <a:ext uri="{FF2B5EF4-FFF2-40B4-BE49-F238E27FC236}">
                      <a16:creationId xmlns:a16="http://schemas.microsoft.com/office/drawing/2014/main"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6" name="Freeform 7">
                  <a:extLst>
                    <a:ext uri="{FF2B5EF4-FFF2-40B4-BE49-F238E27FC236}">
                      <a16:creationId xmlns:a16="http://schemas.microsoft.com/office/drawing/2014/main"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7" name="Freeform 8">
                  <a:extLst>
                    <a:ext uri="{FF2B5EF4-FFF2-40B4-BE49-F238E27FC236}">
                      <a16:creationId xmlns:a16="http://schemas.microsoft.com/office/drawing/2014/main"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8" name="Freeform 9">
                  <a:extLst>
                    <a:ext uri="{FF2B5EF4-FFF2-40B4-BE49-F238E27FC236}">
                      <a16:creationId xmlns:a16="http://schemas.microsoft.com/office/drawing/2014/main"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9" name="Oval 14">
                  <a:extLst>
                    <a:ext uri="{FF2B5EF4-FFF2-40B4-BE49-F238E27FC236}">
                      <a16:creationId xmlns:a16="http://schemas.microsoft.com/office/drawing/2014/main"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0" name="Oval 15">
                  <a:extLst>
                    <a:ext uri="{FF2B5EF4-FFF2-40B4-BE49-F238E27FC236}">
                      <a16:creationId xmlns:a16="http://schemas.microsoft.com/office/drawing/2014/main"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1" name="Oval 16">
                  <a:extLst>
                    <a:ext uri="{FF2B5EF4-FFF2-40B4-BE49-F238E27FC236}">
                      <a16:creationId xmlns:a16="http://schemas.microsoft.com/office/drawing/2014/main"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2" name="Oval 17">
                  <a:extLst>
                    <a:ext uri="{FF2B5EF4-FFF2-40B4-BE49-F238E27FC236}">
                      <a16:creationId xmlns:a16="http://schemas.microsoft.com/office/drawing/2014/main"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22" name="Group 421">
                <a:extLst>
                  <a:ext uri="{FF2B5EF4-FFF2-40B4-BE49-F238E27FC236}">
                    <a16:creationId xmlns:a16="http://schemas.microsoft.com/office/drawing/2014/main"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6" name="Freeform 6">
                  <a:extLst>
                    <a:ext uri="{FF2B5EF4-FFF2-40B4-BE49-F238E27FC236}">
                      <a16:creationId xmlns:a16="http://schemas.microsoft.com/office/drawing/2014/main"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7" name="Freeform 7">
                  <a:extLst>
                    <a:ext uri="{FF2B5EF4-FFF2-40B4-BE49-F238E27FC236}">
                      <a16:creationId xmlns:a16="http://schemas.microsoft.com/office/drawing/2014/main"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8" name="Freeform 8">
                  <a:extLst>
                    <a:ext uri="{FF2B5EF4-FFF2-40B4-BE49-F238E27FC236}">
                      <a16:creationId xmlns:a16="http://schemas.microsoft.com/office/drawing/2014/main"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9" name="Freeform 9">
                  <a:extLst>
                    <a:ext uri="{FF2B5EF4-FFF2-40B4-BE49-F238E27FC236}">
                      <a16:creationId xmlns:a16="http://schemas.microsoft.com/office/drawing/2014/main"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0" name="Oval 14">
                  <a:extLst>
                    <a:ext uri="{FF2B5EF4-FFF2-40B4-BE49-F238E27FC236}">
                      <a16:creationId xmlns:a16="http://schemas.microsoft.com/office/drawing/2014/main"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1" name="Oval 15">
                  <a:extLst>
                    <a:ext uri="{FF2B5EF4-FFF2-40B4-BE49-F238E27FC236}">
                      <a16:creationId xmlns:a16="http://schemas.microsoft.com/office/drawing/2014/main"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2" name="Oval 16">
                  <a:extLst>
                    <a:ext uri="{FF2B5EF4-FFF2-40B4-BE49-F238E27FC236}">
                      <a16:creationId xmlns:a16="http://schemas.microsoft.com/office/drawing/2014/main"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3" name="Oval 17">
                  <a:extLst>
                    <a:ext uri="{FF2B5EF4-FFF2-40B4-BE49-F238E27FC236}">
                      <a16:creationId xmlns:a16="http://schemas.microsoft.com/office/drawing/2014/main"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sp>
            <p:nvSpPr>
              <p:cNvPr id="423" name="Rounded Rectangle 85">
                <a:extLst>
                  <a:ext uri="{FF2B5EF4-FFF2-40B4-BE49-F238E27FC236}">
                    <a16:creationId xmlns:a16="http://schemas.microsoft.com/office/drawing/2014/main"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Hybrid Worker</a:t>
                </a:r>
                <a:endParaRPr kumimoji="0" lang="en-US" sz="952" b="0" i="0" u="none" strike="noStrike" kern="0" cap="none" spc="-50" normalizeH="0" baseline="0" noProof="0" dirty="0">
                  <a:ln>
                    <a:noFill/>
                  </a:ln>
                  <a:effectLst/>
                  <a:uLnTx/>
                  <a:uFillTx/>
                  <a:latin typeface="Segoe UI"/>
                  <a:ea typeface="+mn-ea"/>
                  <a:cs typeface="+mn-cs"/>
                </a:endParaRPr>
              </a:p>
            </p:txBody>
          </p:sp>
        </p:grpSp>
        <p:grpSp>
          <p:nvGrpSpPr>
            <p:cNvPr id="411" name="Group 410">
              <a:extLst>
                <a:ext uri="{FF2B5EF4-FFF2-40B4-BE49-F238E27FC236}">
                  <a16:creationId xmlns:a16="http://schemas.microsoft.com/office/drawing/2014/main"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3" name="Group 412">
                <a:extLst>
                  <a:ext uri="{FF2B5EF4-FFF2-40B4-BE49-F238E27FC236}">
                    <a16:creationId xmlns:a16="http://schemas.microsoft.com/office/drawing/2014/main"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4" name="Group 413">
                <a:extLst>
                  <a:ext uri="{FF2B5EF4-FFF2-40B4-BE49-F238E27FC236}">
                    <a16:creationId xmlns:a16="http://schemas.microsoft.com/office/drawing/2014/main"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grpSp>
      <p:sp>
        <p:nvSpPr>
          <p:cNvPr id="443" name="Freeform 95">
            <a:extLst>
              <a:ext uri="{FF2B5EF4-FFF2-40B4-BE49-F238E27FC236}">
                <a16:creationId xmlns:a16="http://schemas.microsoft.com/office/drawing/2014/main" id="{1E4EC052-4CA3-4961-B47C-FE6E992FA7A0}"/>
              </a:ext>
            </a:extLst>
          </p:cNvPr>
          <p:cNvSpPr>
            <a:spLocks/>
          </p:cNvSpPr>
          <p:nvPr/>
        </p:nvSpPr>
        <p:spPr bwMode="auto">
          <a:xfrm flipH="1">
            <a:off x="7066563" y="1821544"/>
            <a:ext cx="1449075" cy="9846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13770" eaLnBrk="1" fontAlgn="base" latinLnBrk="0" hangingPunct="1">
              <a:lnSpc>
                <a:spcPct val="90000"/>
              </a:lnSpc>
              <a:spcBef>
                <a:spcPct val="0"/>
              </a:spcBef>
              <a:spcAft>
                <a:spcPct val="0"/>
              </a:spcAft>
              <a:buClrTx/>
              <a:buSzTx/>
              <a:buFontTx/>
              <a:buNone/>
              <a:tabLst/>
              <a:defRPr/>
            </a:pPr>
            <a:endParaRPr kumimoji="0" lang="en-US" sz="1400" b="1" i="0" u="none" strike="noStrike" kern="0" cap="none" spc="-50" normalizeH="0" baseline="0" noProof="0" dirty="0">
              <a:ln>
                <a:noFill/>
              </a:ln>
              <a:solidFill>
                <a:srgbClr val="505050">
                  <a:lumMod val="50000"/>
                </a:srgbClr>
              </a:solidFill>
              <a:effectLst/>
              <a:uLnTx/>
              <a:uFillTx/>
              <a:latin typeface="Segoe UI Light"/>
            </a:endParaRPr>
          </a:p>
        </p:txBody>
      </p:sp>
      <p:sp>
        <p:nvSpPr>
          <p:cNvPr id="444" name="Up-Down Arrow 671">
            <a:extLst>
              <a:ext uri="{FF2B5EF4-FFF2-40B4-BE49-F238E27FC236}">
                <a16:creationId xmlns:a16="http://schemas.microsoft.com/office/drawing/2014/main" id="{E9788FC7-961F-4E64-8F72-00B894B6D9CC}"/>
              </a:ext>
            </a:extLst>
          </p:cNvPr>
          <p:cNvSpPr/>
          <p:nvPr/>
        </p:nvSpPr>
        <p:spPr bwMode="auto">
          <a:xfrm rot="5400000">
            <a:off x="8578547" y="2126774"/>
            <a:ext cx="135377" cy="315123"/>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60C7D987-DFD9-4036-8B05-91B182AE1B67}"/>
              </a:ext>
            </a:extLst>
          </p:cNvPr>
          <p:cNvSpPr/>
          <p:nvPr/>
        </p:nvSpPr>
        <p:spPr bwMode="auto">
          <a:xfrm>
            <a:off x="6776535" y="4174049"/>
            <a:ext cx="482074" cy="467124"/>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52" b="0" i="0" u="none" strike="noStrike" kern="0" cap="none" spc="-50" normalizeH="0" baseline="0" noProof="0" dirty="0">
                <a:ln>
                  <a:noFill/>
                </a:ln>
                <a:effectLst/>
                <a:uLnTx/>
                <a:uFillTx/>
                <a:latin typeface="Segoe UI"/>
                <a:ea typeface="+mn-ea"/>
                <a:cs typeface="+mn-cs"/>
              </a:rPr>
              <a:t>SCO</a:t>
            </a:r>
          </a:p>
        </p:txBody>
      </p:sp>
      <p:sp>
        <p:nvSpPr>
          <p:cNvPr id="446" name="Rectangle 445">
            <a:extLst>
              <a:ext uri="{FF2B5EF4-FFF2-40B4-BE49-F238E27FC236}">
                <a16:creationId xmlns:a16="http://schemas.microsoft.com/office/drawing/2014/main" id="{7CC46974-BC0C-45FE-B78E-1FC0D5E40558}"/>
              </a:ext>
            </a:extLst>
          </p:cNvPr>
          <p:cNvSpPr/>
          <p:nvPr/>
        </p:nvSpPr>
        <p:spPr bwMode="auto">
          <a:xfrm>
            <a:off x="6568181" y="366224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Orchestrator</a:t>
            </a:r>
            <a:endParaRPr kumimoji="0" lang="en-US" sz="952" b="0" i="0" u="none" strike="noStrike" kern="0" cap="none" spc="-50" normalizeH="0" baseline="0" noProof="0" dirty="0">
              <a:ln>
                <a:noFill/>
              </a:ln>
              <a:effectLst/>
              <a:uLnTx/>
              <a:uFillTx/>
              <a:latin typeface="Segoe UI"/>
              <a:ea typeface="+mn-ea"/>
              <a:cs typeface="+mn-cs"/>
            </a:endParaRPr>
          </a:p>
        </p:txBody>
      </p:sp>
      <p:grpSp>
        <p:nvGrpSpPr>
          <p:cNvPr id="447" name="Group 446">
            <a:extLst>
              <a:ext uri="{FF2B5EF4-FFF2-40B4-BE49-F238E27FC236}">
                <a16:creationId xmlns:a16="http://schemas.microsoft.com/office/drawing/2014/main" id="{1D716AEE-AC20-408B-88E3-99E38879C6D3}"/>
              </a:ext>
            </a:extLst>
          </p:cNvPr>
          <p:cNvGrpSpPr/>
          <p:nvPr/>
        </p:nvGrpSpPr>
        <p:grpSpPr>
          <a:xfrm>
            <a:off x="6773506" y="4160930"/>
            <a:ext cx="964438" cy="1135169"/>
            <a:chOff x="2472569" y="4180549"/>
            <a:chExt cx="1209968" cy="1541064"/>
          </a:xfrm>
        </p:grpSpPr>
        <p:grpSp>
          <p:nvGrpSpPr>
            <p:cNvPr id="448" name="Group 447">
              <a:extLst>
                <a:ext uri="{FF2B5EF4-FFF2-40B4-BE49-F238E27FC236}">
                  <a16:creationId xmlns:a16="http://schemas.microsoft.com/office/drawing/2014/main"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2" name="Freeform 6">
                <a:extLst>
                  <a:ext uri="{FF2B5EF4-FFF2-40B4-BE49-F238E27FC236}">
                    <a16:creationId xmlns:a16="http://schemas.microsoft.com/office/drawing/2014/main"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3" name="Freeform 7">
                <a:extLst>
                  <a:ext uri="{FF2B5EF4-FFF2-40B4-BE49-F238E27FC236}">
                    <a16:creationId xmlns:a16="http://schemas.microsoft.com/office/drawing/2014/main"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4" name="Freeform 8">
                <a:extLst>
                  <a:ext uri="{FF2B5EF4-FFF2-40B4-BE49-F238E27FC236}">
                    <a16:creationId xmlns:a16="http://schemas.microsoft.com/office/drawing/2014/main"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5" name="Freeform 9">
                <a:extLst>
                  <a:ext uri="{FF2B5EF4-FFF2-40B4-BE49-F238E27FC236}">
                    <a16:creationId xmlns:a16="http://schemas.microsoft.com/office/drawing/2014/main"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6" name="Oval 14">
                <a:extLst>
                  <a:ext uri="{FF2B5EF4-FFF2-40B4-BE49-F238E27FC236}">
                    <a16:creationId xmlns:a16="http://schemas.microsoft.com/office/drawing/2014/main"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7" name="Oval 15">
                <a:extLst>
                  <a:ext uri="{FF2B5EF4-FFF2-40B4-BE49-F238E27FC236}">
                    <a16:creationId xmlns:a16="http://schemas.microsoft.com/office/drawing/2014/main"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8" name="Oval 16">
                <a:extLst>
                  <a:ext uri="{FF2B5EF4-FFF2-40B4-BE49-F238E27FC236}">
                    <a16:creationId xmlns:a16="http://schemas.microsoft.com/office/drawing/2014/main"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9" name="Oval 17">
                <a:extLst>
                  <a:ext uri="{FF2B5EF4-FFF2-40B4-BE49-F238E27FC236}">
                    <a16:creationId xmlns:a16="http://schemas.microsoft.com/office/drawing/2014/main"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49" name="Group 448">
              <a:extLst>
                <a:ext uri="{FF2B5EF4-FFF2-40B4-BE49-F238E27FC236}">
                  <a16:creationId xmlns:a16="http://schemas.microsoft.com/office/drawing/2014/main"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3" name="Freeform 6">
                <a:extLst>
                  <a:ext uri="{FF2B5EF4-FFF2-40B4-BE49-F238E27FC236}">
                    <a16:creationId xmlns:a16="http://schemas.microsoft.com/office/drawing/2014/main"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4" name="Freeform 7">
                <a:extLst>
                  <a:ext uri="{FF2B5EF4-FFF2-40B4-BE49-F238E27FC236}">
                    <a16:creationId xmlns:a16="http://schemas.microsoft.com/office/drawing/2014/main"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5" name="Freeform 8">
                <a:extLst>
                  <a:ext uri="{FF2B5EF4-FFF2-40B4-BE49-F238E27FC236}">
                    <a16:creationId xmlns:a16="http://schemas.microsoft.com/office/drawing/2014/main"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6" name="Freeform 9">
                <a:extLst>
                  <a:ext uri="{FF2B5EF4-FFF2-40B4-BE49-F238E27FC236}">
                    <a16:creationId xmlns:a16="http://schemas.microsoft.com/office/drawing/2014/main"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7" name="Oval 14">
                <a:extLst>
                  <a:ext uri="{FF2B5EF4-FFF2-40B4-BE49-F238E27FC236}">
                    <a16:creationId xmlns:a16="http://schemas.microsoft.com/office/drawing/2014/main"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8" name="Oval 15">
                <a:extLst>
                  <a:ext uri="{FF2B5EF4-FFF2-40B4-BE49-F238E27FC236}">
                    <a16:creationId xmlns:a16="http://schemas.microsoft.com/office/drawing/2014/main"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9" name="Oval 16">
                <a:extLst>
                  <a:ext uri="{FF2B5EF4-FFF2-40B4-BE49-F238E27FC236}">
                    <a16:creationId xmlns:a16="http://schemas.microsoft.com/office/drawing/2014/main"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0" name="Oval 17">
                <a:extLst>
                  <a:ext uri="{FF2B5EF4-FFF2-40B4-BE49-F238E27FC236}">
                    <a16:creationId xmlns:a16="http://schemas.microsoft.com/office/drawing/2014/main"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50" name="Group 449">
              <a:extLst>
                <a:ext uri="{FF2B5EF4-FFF2-40B4-BE49-F238E27FC236}">
                  <a16:creationId xmlns:a16="http://schemas.microsoft.com/office/drawing/2014/main"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61" name="Freeform 36">
                  <a:extLst>
                    <a:ext uri="{FF2B5EF4-FFF2-40B4-BE49-F238E27FC236}">
                      <a16:creationId xmlns:a16="http://schemas.microsoft.com/office/drawing/2014/main"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grpSp>
          <p:nvGrpSpPr>
            <p:cNvPr id="451" name="Group 450">
              <a:extLst>
                <a:ext uri="{FF2B5EF4-FFF2-40B4-BE49-F238E27FC236}">
                  <a16:creationId xmlns:a16="http://schemas.microsoft.com/office/drawing/2014/main"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57" name="Freeform 36">
                  <a:extLst>
                    <a:ext uri="{FF2B5EF4-FFF2-40B4-BE49-F238E27FC236}">
                      <a16:creationId xmlns:a16="http://schemas.microsoft.com/office/drawing/2014/main"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sp>
          <p:nvSpPr>
            <p:cNvPr id="452" name="Rectangle 451">
              <a:extLst>
                <a:ext uri="{FF2B5EF4-FFF2-40B4-BE49-F238E27FC236}">
                  <a16:creationId xmlns:a16="http://schemas.microsoft.com/office/drawing/2014/main"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00" b="0" i="0" u="none" strike="noStrike" kern="0" cap="none" spc="-50" normalizeH="0" baseline="0" noProof="0" dirty="0">
                  <a:ln>
                    <a:noFill/>
                  </a:ln>
                  <a:effectLst/>
                  <a:uLnTx/>
                  <a:uFillTx/>
                  <a:latin typeface="Segoe UI"/>
                  <a:ea typeface="+mn-ea"/>
                  <a:cs typeface="+mn-cs"/>
                </a:rPr>
                <a:t>SMA</a:t>
              </a:r>
              <a:endParaRPr kumimoji="0" lang="en-US" sz="100" b="0" i="0" u="none" strike="noStrike" kern="0" cap="none" spc="-50" normalizeH="0" baseline="0" noProof="0" dirty="0">
                <a:ln>
                  <a:noFill/>
                </a:ln>
                <a:effectLst/>
                <a:uLnTx/>
                <a:uFillTx/>
                <a:latin typeface="Segoe UI"/>
                <a:ea typeface="+mn-ea"/>
                <a:cs typeface="+mn-cs"/>
              </a:endParaRPr>
            </a:p>
          </p:txBody>
        </p:sp>
        <p:sp>
          <p:nvSpPr>
            <p:cNvPr id="453" name="Rounded Rectangle 138">
              <a:extLst>
                <a:ext uri="{FF2B5EF4-FFF2-40B4-BE49-F238E27FC236}">
                  <a16:creationId xmlns:a16="http://schemas.microsoft.com/office/drawing/2014/main"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id="{CF1BA6B9-BEDB-45DD-AE6F-54B45C1C437D}"/>
              </a:ext>
            </a:extLst>
          </p:cNvPr>
          <p:cNvSpPr>
            <a:spLocks/>
          </p:cNvSpPr>
          <p:nvPr/>
        </p:nvSpPr>
        <p:spPr bwMode="auto">
          <a:xfrm>
            <a:off x="8178924" y="4227976"/>
            <a:ext cx="1506312" cy="127445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1" name="Up-Down Arrow 168">
            <a:extLst>
              <a:ext uri="{FF2B5EF4-FFF2-40B4-BE49-F238E27FC236}">
                <a16:creationId xmlns:a16="http://schemas.microsoft.com/office/drawing/2014/main" id="{89E97199-2360-4E27-9609-E324A0B2B8B0}"/>
              </a:ext>
            </a:extLst>
          </p:cNvPr>
          <p:cNvSpPr/>
          <p:nvPr/>
        </p:nvSpPr>
        <p:spPr bwMode="auto">
          <a:xfrm rot="5400000">
            <a:off x="9788420" y="4462723"/>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BB27EE0E-26A3-477E-A8B8-8FC99D7C8CD8}"/>
              </a:ext>
            </a:extLst>
          </p:cNvPr>
          <p:cNvSpPr txBox="1"/>
          <p:nvPr/>
        </p:nvSpPr>
        <p:spPr>
          <a:xfrm>
            <a:off x="8342528" y="4497940"/>
            <a:ext cx="1198479" cy="1086296"/>
          </a:xfrm>
          <a:prstGeom prst="rect">
            <a:avLst/>
          </a:prstGeom>
          <a:solidFill>
            <a:srgbClr val="505050">
              <a:lumMod val="50000"/>
              <a:lumOff val="50000"/>
            </a:srgbClr>
          </a:solidFill>
          <a:ln>
            <a:solidFill>
              <a:schemeClr val="tx2"/>
            </a:solidFill>
          </a:ln>
        </p:spPr>
        <p:txBody>
          <a:bodyPr wrap="square" lIns="182854" tIns="146284" rIns="182854" bIns="146284" rtlCol="0">
            <a:spAutoFit/>
          </a:bodyPr>
          <a:lstStyle/>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Hyper-V</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VMWare</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OpenStack</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a:endParaRPr>
          </a:p>
        </p:txBody>
      </p:sp>
      <p:sp>
        <p:nvSpPr>
          <p:cNvPr id="483" name="Up-Down Arrow 170">
            <a:extLst>
              <a:ext uri="{FF2B5EF4-FFF2-40B4-BE49-F238E27FC236}">
                <a16:creationId xmlns:a16="http://schemas.microsoft.com/office/drawing/2014/main" id="{40E45A39-B249-4485-9841-A01D96524D9E}"/>
              </a:ext>
            </a:extLst>
          </p:cNvPr>
          <p:cNvSpPr/>
          <p:nvPr/>
        </p:nvSpPr>
        <p:spPr bwMode="auto">
          <a:xfrm rot="5400000">
            <a:off x="7914394" y="4481016"/>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id="{993EE73B-6C68-45A6-A4A5-F1A68FBC4509}"/>
              </a:ext>
            </a:extLst>
          </p:cNvPr>
          <p:cNvSpPr>
            <a:spLocks/>
          </p:cNvSpPr>
          <p:nvPr/>
        </p:nvSpPr>
        <p:spPr bwMode="auto">
          <a:xfrm flipH="1">
            <a:off x="9924096" y="2010161"/>
            <a:ext cx="134743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5" name="Rectangle 484">
            <a:extLst>
              <a:ext uri="{FF2B5EF4-FFF2-40B4-BE49-F238E27FC236}">
                <a16:creationId xmlns:a16="http://schemas.microsoft.com/office/drawing/2014/main" id="{EA25B1BD-36BB-4CD0-8461-BEADDB957E8B}"/>
              </a:ext>
            </a:extLst>
          </p:cNvPr>
          <p:cNvSpPr/>
          <p:nvPr/>
        </p:nvSpPr>
        <p:spPr bwMode="auto">
          <a:xfrm>
            <a:off x="9933063" y="205113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Automation</a:t>
            </a:r>
            <a:endParaRPr kumimoji="0" lang="en-US" sz="952"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3613126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1"/>
          </p:nvPr>
        </p:nvSpPr>
        <p:spPr>
          <a:xfrm>
            <a:off x="269241" y="1189494"/>
            <a:ext cx="11655840" cy="1489639"/>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Automating repeatable, identical tasks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Creating resources such as VMs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7039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Desired State Configuration (DSC)</a:t>
            </a:r>
          </a:p>
        </p:txBody>
      </p:sp>
      <p:sp>
        <p:nvSpPr>
          <p:cNvPr id="6" name="Text Placeholder 5"/>
          <p:cNvSpPr>
            <a:spLocks noGrp="1"/>
          </p:cNvSpPr>
          <p:nvPr>
            <p:ph type="body" sz="quarter" idx="11"/>
          </p:nvPr>
        </p:nvSpPr>
        <p:spPr>
          <a:xfrm>
            <a:off x="269241" y="1189494"/>
            <a:ext cx="11655840" cy="4893647"/>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Discovering the actual configuration state on a given node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Fixing </a:t>
            </a:r>
            <a:r>
              <a:rPr lang="en-US" sz="2400">
                <a:solidFill>
                  <a:srgbClr val="000000"/>
                </a:solidFill>
                <a:latin typeface="Calibri" panose="020F0502020204030204" pitchFamily="34" charset="0"/>
                <a:cs typeface="Calibri" panose="020F0502020204030204" pitchFamily="34" charset="0"/>
              </a:rPr>
              <a:t>a configuration </a:t>
            </a:r>
            <a:r>
              <a:rPr lang="en-US" sz="2400" dirty="0">
                <a:solidFill>
                  <a:srgbClr val="000000"/>
                </a:solidFill>
                <a:latin typeface="Calibri" panose="020F0502020204030204" pitchFamily="34" charset="0"/>
                <a:cs typeface="Calibri" panose="020F0502020204030204" pitchFamily="34" charset="0"/>
              </a:rPr>
              <a:t>that has drifted away from the desired state</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141772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1486-EC36-48C5-B24F-5996CD308114}"/>
              </a:ext>
            </a:extLst>
          </p:cNvPr>
          <p:cNvSpPr>
            <a:spLocks noGrp="1"/>
          </p:cNvSpPr>
          <p:nvPr>
            <p:ph type="title"/>
          </p:nvPr>
        </p:nvSpPr>
        <p:spPr/>
        <p:txBody>
          <a:bodyPr/>
          <a:lstStyle/>
          <a:p>
            <a:r>
              <a:rPr lang="en-US" dirty="0"/>
              <a:t>Monitoring and Alerting</a:t>
            </a:r>
          </a:p>
        </p:txBody>
      </p:sp>
      <p:sp>
        <p:nvSpPr>
          <p:cNvPr id="3" name="Rectangle 2">
            <a:extLst>
              <a:ext uri="{FF2B5EF4-FFF2-40B4-BE49-F238E27FC236}">
                <a16:creationId xmlns:a16="http://schemas.microsoft.com/office/drawing/2014/main" id="{FBBC3E18-E875-4469-9AAA-14BF1307802F}"/>
              </a:ext>
            </a:extLst>
          </p:cNvPr>
          <p:cNvSpPr/>
          <p:nvPr/>
        </p:nvSpPr>
        <p:spPr>
          <a:xfrm>
            <a:off x="4268535" y="2377266"/>
            <a:ext cx="369567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4" name="Rectangle 3">
            <a:extLst>
              <a:ext uri="{FF2B5EF4-FFF2-40B4-BE49-F238E27FC236}">
                <a16:creationId xmlns:a16="http://schemas.microsoft.com/office/drawing/2014/main" id="{35A9164F-8154-4638-8556-AC3211A07EA2}"/>
              </a:ext>
            </a:extLst>
          </p:cNvPr>
          <p:cNvSpPr/>
          <p:nvPr/>
        </p:nvSpPr>
        <p:spPr>
          <a:xfrm>
            <a:off x="8254339" y="2377267"/>
            <a:ext cx="369567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5" name="Rectangle 4">
            <a:extLst>
              <a:ext uri="{FF2B5EF4-FFF2-40B4-BE49-F238E27FC236}">
                <a16:creationId xmlns:a16="http://schemas.microsoft.com/office/drawing/2014/main" id="{36707BFB-77FC-45D5-A1D5-1B18C8746287}"/>
              </a:ext>
            </a:extLst>
          </p:cNvPr>
          <p:cNvSpPr/>
          <p:nvPr/>
        </p:nvSpPr>
        <p:spPr>
          <a:xfrm>
            <a:off x="264845" y="2377266"/>
            <a:ext cx="369365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6" name="TextBox 5">
            <a:extLst>
              <a:ext uri="{FF2B5EF4-FFF2-40B4-BE49-F238E27FC236}">
                <a16:creationId xmlns:a16="http://schemas.microsoft.com/office/drawing/2014/main" id="{8D80E22A-EA1B-4047-A920-708B6B5329B3}"/>
              </a:ext>
            </a:extLst>
          </p:cNvPr>
          <p:cNvSpPr txBox="1"/>
          <p:nvPr/>
        </p:nvSpPr>
        <p:spPr>
          <a:xfrm>
            <a:off x="4531636" y="2598065"/>
            <a:ext cx="3691733" cy="461665"/>
          </a:xfrm>
          <a:prstGeom prst="rect">
            <a:avLst/>
          </a:prstGeom>
          <a:noFill/>
        </p:spPr>
        <p:txBody>
          <a:bodyPr wrap="square" rtlCol="0">
            <a:spAutoFit/>
          </a:bodyPr>
          <a:lstStyle/>
          <a:p>
            <a:pPr defTabSz="1218996"/>
            <a:r>
              <a:rPr lang="en-US" sz="2400" kern="0" dirty="0">
                <a:solidFill>
                  <a:prstClr val="white"/>
                </a:solidFill>
                <a:latin typeface="Segoe UI (Body)"/>
                <a:cs typeface="Segoe UI Semibold" panose="020B0702040204020203" pitchFamily="34" charset="0"/>
              </a:rPr>
              <a:t>Azure Advisor</a:t>
            </a:r>
          </a:p>
        </p:txBody>
      </p:sp>
      <p:sp>
        <p:nvSpPr>
          <p:cNvPr id="7" name="TextBox 6">
            <a:extLst>
              <a:ext uri="{FF2B5EF4-FFF2-40B4-BE49-F238E27FC236}">
                <a16:creationId xmlns:a16="http://schemas.microsoft.com/office/drawing/2014/main" id="{EBA961AB-D786-4D53-896D-CB32E705F324}"/>
              </a:ext>
            </a:extLst>
          </p:cNvPr>
          <p:cNvSpPr txBox="1"/>
          <p:nvPr/>
        </p:nvSpPr>
        <p:spPr>
          <a:xfrm>
            <a:off x="8449613" y="2598065"/>
            <a:ext cx="3525235" cy="461665"/>
          </a:xfrm>
          <a:prstGeom prst="rect">
            <a:avLst/>
          </a:prstGeom>
          <a:noFill/>
        </p:spPr>
        <p:txBody>
          <a:bodyPr wrap="square" rtlCol="0">
            <a:spAutoFit/>
          </a:bodyPr>
          <a:lstStyle>
            <a:defPPr>
              <a:defRPr lang="en-US"/>
            </a:defPPr>
            <a:lvl1pPr defTabSz="1243493">
              <a:defRPr sz="2000" kern="0">
                <a:solidFill>
                  <a:schemeClr val="bg1"/>
                </a:solidFill>
                <a:latin typeface="Segoe UI Semibold" panose="020B0702040204020203" pitchFamily="34" charset="0"/>
                <a:cs typeface="Segoe UI Semibold" panose="020B0702040204020203" pitchFamily="34" charset="0"/>
              </a:defRPr>
            </a:lvl1pPr>
          </a:lstStyle>
          <a:p>
            <a:pPr defTabSz="1218996"/>
            <a:r>
              <a:rPr lang="en-US" sz="2400">
                <a:solidFill>
                  <a:prstClr val="white"/>
                </a:solidFill>
                <a:latin typeface="Segoe UI (Body)"/>
              </a:rPr>
              <a:t>Azure Resource Health</a:t>
            </a:r>
          </a:p>
        </p:txBody>
      </p:sp>
      <p:sp>
        <p:nvSpPr>
          <p:cNvPr id="8" name="TextBox 7">
            <a:extLst>
              <a:ext uri="{FF2B5EF4-FFF2-40B4-BE49-F238E27FC236}">
                <a16:creationId xmlns:a16="http://schemas.microsoft.com/office/drawing/2014/main" id="{B10CF003-81E7-4C4D-8872-EAC06B8F4FBF}"/>
              </a:ext>
            </a:extLst>
          </p:cNvPr>
          <p:cNvSpPr txBox="1"/>
          <p:nvPr/>
        </p:nvSpPr>
        <p:spPr>
          <a:xfrm>
            <a:off x="599323" y="2598064"/>
            <a:ext cx="3268339" cy="461665"/>
          </a:xfrm>
          <a:prstGeom prst="rect">
            <a:avLst/>
          </a:prstGeom>
          <a:noFill/>
        </p:spPr>
        <p:txBody>
          <a:bodyPr wrap="square" rtlCol="0">
            <a:spAutoFit/>
          </a:bodyPr>
          <a:lstStyle/>
          <a:p>
            <a:pPr defTabSz="1218996"/>
            <a:r>
              <a:rPr lang="en-US" sz="2400" kern="0">
                <a:solidFill>
                  <a:prstClr val="white"/>
                </a:solidFill>
                <a:latin typeface="Segoe UI (Body)"/>
                <a:cs typeface="Segoe UI Semibold" panose="020B0702040204020203" pitchFamily="34" charset="0"/>
              </a:rPr>
              <a:t>Azure Monitor</a:t>
            </a:r>
          </a:p>
        </p:txBody>
      </p:sp>
      <p:cxnSp>
        <p:nvCxnSpPr>
          <p:cNvPr id="9" name="Straight Connector 8">
            <a:extLst>
              <a:ext uri="{FF2B5EF4-FFF2-40B4-BE49-F238E27FC236}">
                <a16:creationId xmlns:a16="http://schemas.microsoft.com/office/drawing/2014/main" id="{F776287E-7D4D-4950-9513-8522A5631E4C}"/>
              </a:ext>
            </a:extLst>
          </p:cNvPr>
          <p:cNvCxnSpPr/>
          <p:nvPr/>
        </p:nvCxnSpPr>
        <p:spPr>
          <a:xfrm>
            <a:off x="4531636" y="3064329"/>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B4A63F-C94B-4B96-B481-8C2FA698603A}"/>
              </a:ext>
            </a:extLst>
          </p:cNvPr>
          <p:cNvCxnSpPr/>
          <p:nvPr/>
        </p:nvCxnSpPr>
        <p:spPr>
          <a:xfrm>
            <a:off x="8449613" y="3064329"/>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BEA9E9-9B2A-4F28-BADC-53AA05588C49}"/>
              </a:ext>
            </a:extLst>
          </p:cNvPr>
          <p:cNvCxnSpPr/>
          <p:nvPr/>
        </p:nvCxnSpPr>
        <p:spPr>
          <a:xfrm>
            <a:off x="500157" y="3056833"/>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41DD4B-0E69-4383-89E3-7DDBADD6C040}"/>
              </a:ext>
            </a:extLst>
          </p:cNvPr>
          <p:cNvSpPr txBox="1"/>
          <p:nvPr/>
        </p:nvSpPr>
        <p:spPr>
          <a:xfrm>
            <a:off x="4531636" y="3099237"/>
            <a:ext cx="3151243" cy="1856919"/>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Personalized recommendation guide helping you follow best practices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Optimize across four areas -high availability, performance, security, and cost</a:t>
            </a:r>
          </a:p>
        </p:txBody>
      </p:sp>
      <p:sp>
        <p:nvSpPr>
          <p:cNvPr id="13" name="TextBox 12">
            <a:extLst>
              <a:ext uri="{FF2B5EF4-FFF2-40B4-BE49-F238E27FC236}">
                <a16:creationId xmlns:a16="http://schemas.microsoft.com/office/drawing/2014/main" id="{E5FB479B-442A-4AD4-A360-26076A8683FB}"/>
              </a:ext>
            </a:extLst>
          </p:cNvPr>
          <p:cNvSpPr txBox="1"/>
          <p:nvPr/>
        </p:nvSpPr>
        <p:spPr>
          <a:xfrm>
            <a:off x="8540306" y="3114227"/>
            <a:ext cx="3201045" cy="2236510"/>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Diagnose and get support when an Azure issue impacts your resources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Guides you through solutions to mitigate issues with Azure resources</a:t>
            </a:r>
          </a:p>
          <a:p>
            <a:pPr defTabSz="1218996">
              <a:spcAft>
                <a:spcPts val="800"/>
              </a:spcAft>
            </a:pPr>
            <a:endParaRPr lang="en-US" kern="0">
              <a:solidFill>
                <a:prstClr val="white"/>
              </a:solidFill>
              <a:latin typeface="Segoe UI Light" panose="020B0502040204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E34736C0-1FC6-4619-86DF-924AF8A7DE81}"/>
              </a:ext>
            </a:extLst>
          </p:cNvPr>
          <p:cNvSpPr txBox="1"/>
          <p:nvPr/>
        </p:nvSpPr>
        <p:spPr>
          <a:xfrm>
            <a:off x="599324" y="3121010"/>
            <a:ext cx="3070303" cy="2236510"/>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Native monitoring and diagnostics for all your Azure resources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Monitor, diagnose, alert, and be notified of events in your cloud infrastructure</a:t>
            </a:r>
          </a:p>
          <a:p>
            <a:pPr defTabSz="1218996">
              <a:spcAft>
                <a:spcPts val="800"/>
              </a:spcAft>
            </a:pPr>
            <a:endParaRPr lang="en-US" kern="0">
              <a:solidFill>
                <a:prstClr val="white"/>
              </a:solidFill>
              <a:latin typeface="Segoe UI Light" panose="020B0502040204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9764F003-2563-43FD-8C6D-8A32FF5CA792}"/>
              </a:ext>
            </a:extLst>
          </p:cNvPr>
          <p:cNvSpPr txBox="1"/>
          <p:nvPr/>
        </p:nvSpPr>
        <p:spPr>
          <a:xfrm>
            <a:off x="8449613" y="5344774"/>
            <a:ext cx="3395624" cy="353943"/>
          </a:xfrm>
          <a:prstGeom prst="rect">
            <a:avLst/>
          </a:prstGeom>
          <a:noFill/>
        </p:spPr>
        <p:txBody>
          <a:bodyPr wrap="square" rtlCol="0">
            <a:spAutoFit/>
          </a:bodyPr>
          <a:lstStyle/>
          <a:p>
            <a:pPr defTabSz="1218996">
              <a:spcAft>
                <a:spcPts val="800"/>
              </a:spcAft>
            </a:pPr>
            <a:r>
              <a:rPr lang="en-US" sz="1700" kern="0" dirty="0">
                <a:solidFill>
                  <a:prstClr val="white"/>
                </a:solidFill>
                <a:latin typeface="Segoe UI Light" panose="020B0502040204020203" pitchFamily="34" charset="0"/>
                <a:cs typeface="Segoe UI Light" panose="020B0502040204020203" pitchFamily="34" charset="0"/>
              </a:rPr>
              <a:t>http://aka.ms/azureresourcehealth/</a:t>
            </a:r>
          </a:p>
        </p:txBody>
      </p:sp>
      <p:sp>
        <p:nvSpPr>
          <p:cNvPr id="16" name="TextBox 15">
            <a:extLst>
              <a:ext uri="{FF2B5EF4-FFF2-40B4-BE49-F238E27FC236}">
                <a16:creationId xmlns:a16="http://schemas.microsoft.com/office/drawing/2014/main" id="{634FC372-5887-4817-834A-2A7D6D5371DC}"/>
              </a:ext>
            </a:extLst>
          </p:cNvPr>
          <p:cNvSpPr txBox="1"/>
          <p:nvPr/>
        </p:nvSpPr>
        <p:spPr>
          <a:xfrm>
            <a:off x="4531635" y="5318877"/>
            <a:ext cx="2859434" cy="369332"/>
          </a:xfrm>
          <a:prstGeom prst="rect">
            <a:avLst/>
          </a:prstGeom>
          <a:noFill/>
        </p:spPr>
        <p:txBody>
          <a:bodyPr wrap="square" rtlCol="0">
            <a:spAutoFit/>
          </a:bodyPr>
          <a:lstStyle/>
          <a:p>
            <a:pPr defTabSz="1218996">
              <a:spcAft>
                <a:spcPts val="800"/>
              </a:spcAft>
            </a:pPr>
            <a:r>
              <a:rPr lang="en-US" kern="0" dirty="0">
                <a:solidFill>
                  <a:prstClr val="white"/>
                </a:solidFill>
                <a:latin typeface="Segoe UI Light" panose="020B0502040204020203" pitchFamily="34" charset="0"/>
                <a:cs typeface="Segoe UI Light" panose="020B0502040204020203" pitchFamily="34" charset="0"/>
              </a:rPr>
              <a:t>http://aka.ms/azureadvisor/</a:t>
            </a:r>
          </a:p>
        </p:txBody>
      </p:sp>
      <p:sp>
        <p:nvSpPr>
          <p:cNvPr id="18" name="TextBox 17">
            <a:extLst>
              <a:ext uri="{FF2B5EF4-FFF2-40B4-BE49-F238E27FC236}">
                <a16:creationId xmlns:a16="http://schemas.microsoft.com/office/drawing/2014/main" id="{FB137C99-E4FF-46DF-8EA0-C430128429C2}"/>
              </a:ext>
            </a:extLst>
          </p:cNvPr>
          <p:cNvSpPr txBox="1"/>
          <p:nvPr/>
        </p:nvSpPr>
        <p:spPr>
          <a:xfrm>
            <a:off x="738884" y="5316209"/>
            <a:ext cx="2791185" cy="369332"/>
          </a:xfrm>
          <a:prstGeom prst="rect">
            <a:avLst/>
          </a:prstGeom>
          <a:noFill/>
        </p:spPr>
        <p:txBody>
          <a:bodyPr wrap="square" rtlCol="0">
            <a:spAutoFit/>
          </a:bodyPr>
          <a:lstStyle/>
          <a:p>
            <a:pPr defTabSz="1218996">
              <a:spcAft>
                <a:spcPts val="800"/>
              </a:spcAft>
            </a:pPr>
            <a:r>
              <a:rPr lang="en-US" kern="0" dirty="0">
                <a:solidFill>
                  <a:prstClr val="white"/>
                </a:solidFill>
                <a:latin typeface="Segoe UI Light" panose="020B0502040204020203" pitchFamily="34" charset="0"/>
                <a:cs typeface="Segoe UI Light" panose="020B0502040204020203" pitchFamily="34" charset="0"/>
              </a:rPr>
              <a:t>https://aka.ms/azmonitor/</a:t>
            </a:r>
          </a:p>
        </p:txBody>
      </p:sp>
    </p:spTree>
    <p:extLst>
      <p:ext uri="{BB962C8B-B14F-4D97-AF65-F5344CB8AC3E}">
        <p14:creationId xmlns:p14="http://schemas.microsoft.com/office/powerpoint/2010/main" val="46454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fontScale="92500" lnSpcReduction="10000"/>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5200" dirty="0"/>
              <a:t>Implement DevOps practices</a:t>
            </a:r>
          </a:p>
          <a:p>
            <a:endParaRPr lang="en-US" dirty="0"/>
          </a:p>
          <a:p>
            <a:endParaRPr lang="en-US" dirty="0"/>
          </a:p>
        </p:txBody>
      </p:sp>
    </p:spTree>
    <p:extLst>
      <p:ext uri="{BB962C8B-B14F-4D97-AF65-F5344CB8AC3E}">
        <p14:creationId xmlns:p14="http://schemas.microsoft.com/office/powerpoint/2010/main" val="310151740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a:t>Hands-on Labs</a:t>
            </a:r>
          </a:p>
        </p:txBody>
      </p:sp>
    </p:spTree>
    <p:extLst>
      <p:ext uri="{BB962C8B-B14F-4D97-AF65-F5344CB8AC3E}">
        <p14:creationId xmlns:p14="http://schemas.microsoft.com/office/powerpoint/2010/main" val="53685907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25459-B60B-4E13-B6C1-A8E90F8AB6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E06B3A-A959-4455-9B4F-3994DF93154A}"/>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ED19881A-B8B7-4990-B9D8-E6CD2C768CB7}"/>
              </a:ext>
            </a:extLst>
          </p:cNvPr>
          <p:cNvPicPr>
            <a:picLocks noChangeAspect="1"/>
          </p:cNvPicPr>
          <p:nvPr/>
        </p:nvPicPr>
        <p:blipFill rotWithShape="1">
          <a:blip r:embed="rId3"/>
          <a:srcRect l="959" r="1741" b="60465"/>
          <a:stretch/>
        </p:blipFill>
        <p:spPr>
          <a:xfrm>
            <a:off x="116958" y="0"/>
            <a:ext cx="11862838" cy="2711302"/>
          </a:xfrm>
          <a:prstGeom prst="rect">
            <a:avLst/>
          </a:prstGeom>
        </p:spPr>
      </p:pic>
      <p:pic>
        <p:nvPicPr>
          <p:cNvPr id="6" name="Picture 5">
            <a:extLst>
              <a:ext uri="{FF2B5EF4-FFF2-40B4-BE49-F238E27FC236}">
                <a16:creationId xmlns:a16="http://schemas.microsoft.com/office/drawing/2014/main" id="{956637C9-DCA0-4D9E-8A5C-B9041FFB284D}"/>
              </a:ext>
            </a:extLst>
          </p:cNvPr>
          <p:cNvPicPr>
            <a:picLocks noChangeAspect="1"/>
          </p:cNvPicPr>
          <p:nvPr/>
        </p:nvPicPr>
        <p:blipFill rotWithShape="1">
          <a:blip r:embed="rId4"/>
          <a:srcRect r="1741" b="64186"/>
          <a:stretch/>
        </p:blipFill>
        <p:spPr>
          <a:xfrm>
            <a:off x="100795" y="2711302"/>
            <a:ext cx="11979796" cy="2456121"/>
          </a:xfrm>
          <a:prstGeom prst="rect">
            <a:avLst/>
          </a:prstGeom>
        </p:spPr>
      </p:pic>
    </p:spTree>
    <p:extLst>
      <p:ext uri="{BB962C8B-B14F-4D97-AF65-F5344CB8AC3E}">
        <p14:creationId xmlns:p14="http://schemas.microsoft.com/office/powerpoint/2010/main" val="701400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65682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A25A-9C14-4327-AE09-FFD3130367A7}"/>
              </a:ext>
            </a:extLst>
          </p:cNvPr>
          <p:cNvSpPr>
            <a:spLocks noGrp="1"/>
          </p:cNvSpPr>
          <p:nvPr>
            <p:ph type="title"/>
          </p:nvPr>
        </p:nvSpPr>
        <p:spPr/>
        <p:txBody>
          <a:bodyPr>
            <a:normAutofit/>
          </a:bodyPr>
          <a:lstStyle/>
          <a:p>
            <a:r>
              <a:rPr lang="en-US" sz="3800" dirty="0"/>
              <a:t>Microsoft Products and Services – Platform Services</a:t>
            </a:r>
          </a:p>
        </p:txBody>
      </p:sp>
      <p:sp>
        <p:nvSpPr>
          <p:cNvPr id="4" name="Content Placeholder 3">
            <a:extLst>
              <a:ext uri="{FF2B5EF4-FFF2-40B4-BE49-F238E27FC236}">
                <a16:creationId xmlns:a16="http://schemas.microsoft.com/office/drawing/2014/main" id="{2554354D-DEBB-463D-94C2-268ED48EB6D0}"/>
              </a:ext>
            </a:extLst>
          </p:cNvPr>
          <p:cNvSpPr>
            <a:spLocks noGrp="1"/>
          </p:cNvSpPr>
          <p:nvPr>
            <p:ph idx="1"/>
          </p:nvPr>
        </p:nvSpPr>
        <p:spPr/>
        <p:txBody>
          <a:bodyPr/>
          <a:lstStyle/>
          <a:p>
            <a:pPr marL="0" indent="0">
              <a:buNone/>
            </a:pPr>
            <a:r>
              <a:rPr lang="en-US" dirty="0"/>
              <a:t>Azure Monitor </a:t>
            </a:r>
          </a:p>
          <a:p>
            <a:pPr marL="457200" lvl="1" indent="0">
              <a:buNone/>
            </a:pPr>
            <a:r>
              <a:rPr lang="en-US" dirty="0"/>
              <a:t>Enables basic monitoring for Azure service by allowing collection of </a:t>
            </a:r>
            <a:r>
              <a:rPr lang="en-US" b="1" dirty="0"/>
              <a:t>Metrics</a:t>
            </a:r>
            <a:r>
              <a:rPr lang="en-US" dirty="0"/>
              <a:t>, </a:t>
            </a:r>
            <a:r>
              <a:rPr lang="en-US" b="1" dirty="0"/>
              <a:t>Activity Logs</a:t>
            </a:r>
            <a:r>
              <a:rPr lang="en-US" dirty="0"/>
              <a:t>, and </a:t>
            </a:r>
            <a:r>
              <a:rPr lang="en-US" b="1" dirty="0"/>
              <a:t>Diagnostic logs</a:t>
            </a:r>
          </a:p>
          <a:p>
            <a:pPr marL="0" indent="0">
              <a:buNone/>
            </a:pPr>
            <a:r>
              <a:rPr lang="en-US" dirty="0"/>
              <a:t>Azure Service Health</a:t>
            </a:r>
          </a:p>
          <a:p>
            <a:pPr marL="457200" lvl="1" indent="0">
              <a:buNone/>
            </a:pPr>
            <a:r>
              <a:rPr lang="en-US" dirty="0"/>
              <a:t>Identifies any issues with Azure services</a:t>
            </a:r>
          </a:p>
          <a:p>
            <a:pPr marL="0" indent="0">
              <a:buNone/>
            </a:pPr>
            <a:r>
              <a:rPr lang="en-US" dirty="0"/>
              <a:t>Azure Advisor</a:t>
            </a:r>
          </a:p>
          <a:p>
            <a:pPr marL="457200" lvl="1" indent="0">
              <a:buNone/>
            </a:pPr>
            <a:r>
              <a:rPr lang="en-US" dirty="0"/>
              <a:t>Recommendations for performance, security, high availability AND reduce your overall Azure spend.</a:t>
            </a:r>
          </a:p>
        </p:txBody>
      </p:sp>
    </p:spTree>
    <p:extLst>
      <p:ext uri="{BB962C8B-B14F-4D97-AF65-F5344CB8AC3E}">
        <p14:creationId xmlns:p14="http://schemas.microsoft.com/office/powerpoint/2010/main" val="3189790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EC8F8-3C71-490E-A996-E57564434026}"/>
              </a:ext>
            </a:extLst>
          </p:cNvPr>
          <p:cNvSpPr>
            <a:spLocks noGrp="1"/>
          </p:cNvSpPr>
          <p:nvPr>
            <p:ph type="title"/>
          </p:nvPr>
        </p:nvSpPr>
        <p:spPr/>
        <p:txBody>
          <a:bodyPr>
            <a:normAutofit/>
          </a:bodyPr>
          <a:lstStyle/>
          <a:p>
            <a:r>
              <a:rPr lang="en-US" sz="3800" dirty="0"/>
              <a:t>Microsoft Products and Services – Application / Infra</a:t>
            </a:r>
          </a:p>
        </p:txBody>
      </p:sp>
      <p:sp>
        <p:nvSpPr>
          <p:cNvPr id="3" name="Content Placeholder 2">
            <a:extLst>
              <a:ext uri="{FF2B5EF4-FFF2-40B4-BE49-F238E27FC236}">
                <a16:creationId xmlns:a16="http://schemas.microsoft.com/office/drawing/2014/main" id="{AD719D37-6FD8-4BA8-9F2F-5778B9471326}"/>
              </a:ext>
            </a:extLst>
          </p:cNvPr>
          <p:cNvSpPr>
            <a:spLocks noGrp="1"/>
          </p:cNvSpPr>
          <p:nvPr>
            <p:ph idx="1"/>
          </p:nvPr>
        </p:nvSpPr>
        <p:spPr>
          <a:xfrm>
            <a:off x="838200" y="1825624"/>
            <a:ext cx="10515600" cy="4460875"/>
          </a:xfrm>
        </p:spPr>
        <p:txBody>
          <a:bodyPr>
            <a:normAutofit fontScale="92500" lnSpcReduction="10000"/>
          </a:bodyPr>
          <a:lstStyle/>
          <a:p>
            <a:r>
              <a:rPr lang="en-US" dirty="0"/>
              <a:t>Application Insights</a:t>
            </a:r>
          </a:p>
          <a:p>
            <a:pPr lvl="1"/>
            <a:r>
              <a:rPr lang="en-US" dirty="0"/>
              <a:t>Application Monitoring; Availability plus performance and deep insights; on-</a:t>
            </a:r>
            <a:r>
              <a:rPr lang="en-US" dirty="0" err="1"/>
              <a:t>premisis</a:t>
            </a:r>
            <a:r>
              <a:rPr lang="en-US" dirty="0"/>
              <a:t> and in the cloud.</a:t>
            </a:r>
          </a:p>
          <a:p>
            <a:r>
              <a:rPr lang="en-US" dirty="0"/>
              <a:t>Log Analytics</a:t>
            </a:r>
          </a:p>
          <a:p>
            <a:pPr lvl="1"/>
            <a:r>
              <a:rPr lang="en-US" dirty="0"/>
              <a:t>Central Role in Azure Monitor: powerful query analytics on logs; complete picture IaaS and </a:t>
            </a:r>
            <a:r>
              <a:rPr lang="en-US" dirty="0" err="1"/>
              <a:t>PasS</a:t>
            </a:r>
            <a:endParaRPr lang="en-US" dirty="0"/>
          </a:p>
          <a:p>
            <a:r>
              <a:rPr lang="en-US" dirty="0"/>
              <a:t>Service Map</a:t>
            </a:r>
          </a:p>
          <a:p>
            <a:pPr lvl="1"/>
            <a:r>
              <a:rPr lang="en-US" dirty="0"/>
              <a:t>Analyze VMs – Integrates events, management solutions, log analytics</a:t>
            </a:r>
          </a:p>
          <a:p>
            <a:r>
              <a:rPr lang="en-US" dirty="0"/>
              <a:t>Network Watcher</a:t>
            </a:r>
          </a:p>
          <a:p>
            <a:pPr lvl="1"/>
            <a:r>
              <a:rPr lang="en-US" dirty="0"/>
              <a:t>Scenario based: Network Performance Monitoring; DNS Traffic Analysis, more</a:t>
            </a:r>
          </a:p>
          <a:p>
            <a:r>
              <a:rPr lang="en-US" dirty="0"/>
              <a:t>Management Solutions </a:t>
            </a:r>
          </a:p>
          <a:p>
            <a:pPr lvl="1"/>
            <a:r>
              <a:rPr lang="en-US" dirty="0"/>
              <a:t>Packaged set of logic to monitor different workloads; Microsoft and third party</a:t>
            </a:r>
          </a:p>
        </p:txBody>
      </p:sp>
    </p:spTree>
    <p:extLst>
      <p:ext uri="{BB962C8B-B14F-4D97-AF65-F5344CB8AC3E}">
        <p14:creationId xmlns:p14="http://schemas.microsoft.com/office/powerpoint/2010/main" val="1206031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Microsoft Product and Services - Shared</a:t>
            </a:r>
          </a:p>
        </p:txBody>
      </p:sp>
      <p:sp>
        <p:nvSpPr>
          <p:cNvPr id="3" name="Content Placeholder 2">
            <a:extLst>
              <a:ext uri="{FF2B5EF4-FFF2-40B4-BE49-F238E27FC236}">
                <a16:creationId xmlns:a16="http://schemas.microsoft.com/office/drawing/2014/main" id="{67BAAB47-E17B-4111-A24F-901686F59202}"/>
              </a:ext>
            </a:extLst>
          </p:cNvPr>
          <p:cNvSpPr>
            <a:spLocks noGrp="1"/>
          </p:cNvSpPr>
          <p:nvPr>
            <p:ph idx="1"/>
          </p:nvPr>
        </p:nvSpPr>
        <p:spPr/>
        <p:txBody>
          <a:bodyPr>
            <a:normAutofit lnSpcReduction="10000"/>
          </a:bodyPr>
          <a:lstStyle/>
          <a:p>
            <a:pPr marL="0" indent="0">
              <a:buNone/>
            </a:pPr>
            <a:r>
              <a:rPr lang="en-US" dirty="0"/>
              <a:t>Shared = Shared by multiple services</a:t>
            </a:r>
          </a:p>
          <a:p>
            <a:endParaRPr lang="en-US" dirty="0"/>
          </a:p>
          <a:p>
            <a:r>
              <a:rPr lang="en-US" dirty="0"/>
              <a:t>Azure Alerts </a:t>
            </a:r>
          </a:p>
          <a:p>
            <a:pPr lvl="1"/>
            <a:r>
              <a:rPr lang="en-US" dirty="0"/>
              <a:t>Proactive Notification; webhooks</a:t>
            </a:r>
          </a:p>
          <a:p>
            <a:r>
              <a:rPr lang="en-US" dirty="0"/>
              <a:t>Azure Dashboards</a:t>
            </a:r>
          </a:p>
          <a:p>
            <a:pPr lvl="1"/>
            <a:r>
              <a:rPr lang="en-US" dirty="0"/>
              <a:t>Visual representation of data</a:t>
            </a:r>
          </a:p>
          <a:p>
            <a:r>
              <a:rPr lang="en-US" dirty="0"/>
              <a:t>Metrics Explorer</a:t>
            </a:r>
          </a:p>
          <a:p>
            <a:pPr lvl="1"/>
            <a:r>
              <a:rPr lang="en-US" dirty="0"/>
              <a:t>Visualization of metrics; can send metrics to Log Analytics</a:t>
            </a:r>
          </a:p>
          <a:p>
            <a:r>
              <a:rPr lang="en-US" dirty="0"/>
              <a:t>Activity Logs</a:t>
            </a:r>
          </a:p>
          <a:p>
            <a:pPr lvl="1"/>
            <a:r>
              <a:rPr lang="en-US" dirty="0"/>
              <a:t>Provides (logs) data on services; including errors</a:t>
            </a:r>
          </a:p>
        </p:txBody>
      </p:sp>
    </p:spTree>
    <p:extLst>
      <p:ext uri="{BB962C8B-B14F-4D97-AF65-F5344CB8AC3E}">
        <p14:creationId xmlns:p14="http://schemas.microsoft.com/office/powerpoint/2010/main" val="3172472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visibility mean to you?</a:t>
            </a:r>
          </a:p>
        </p:txBody>
      </p:sp>
      <p:grpSp>
        <p:nvGrpSpPr>
          <p:cNvPr id="4" name="Group 3"/>
          <p:cNvGrpSpPr/>
          <p:nvPr/>
        </p:nvGrpSpPr>
        <p:grpSpPr>
          <a:xfrm>
            <a:off x="4024825" y="3617208"/>
            <a:ext cx="1277403" cy="3817073"/>
            <a:chOff x="6877823" y="2981768"/>
            <a:chExt cx="898581" cy="2685093"/>
          </a:xfrm>
          <a:solidFill>
            <a:schemeClr val="accent4">
              <a:lumMod val="75000"/>
            </a:schemeClr>
          </a:solidFill>
        </p:grpSpPr>
        <p:sp>
          <p:nvSpPr>
            <p:cNvPr id="5"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6877823" y="2981768"/>
              <a:ext cx="898581" cy="2685093"/>
              <a:chOff x="6125069" y="3378167"/>
              <a:chExt cx="401637" cy="1200151"/>
            </a:xfrm>
            <a:grpFill/>
          </p:grpSpPr>
          <p:sp>
            <p:nvSpPr>
              <p:cNvPr id="7"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9" name="Group 8"/>
              <p:cNvGrpSpPr/>
              <p:nvPr/>
            </p:nvGrpSpPr>
            <p:grpSpPr>
              <a:xfrm>
                <a:off x="6199681" y="3378167"/>
                <a:ext cx="327025" cy="1200151"/>
                <a:chOff x="6199681" y="3378167"/>
                <a:chExt cx="327025" cy="1200151"/>
              </a:xfrm>
              <a:grpFill/>
            </p:grpSpPr>
            <p:sp>
              <p:nvSpPr>
                <p:cNvPr id="10" name="Freeform 115"/>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 name="Freeform 118"/>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 name="Freeform 120"/>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2" name="Oval 170"/>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3" name="Oval 171"/>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grpSp>
        <p:nvGrpSpPr>
          <p:cNvPr id="34" name="Group 33"/>
          <p:cNvGrpSpPr/>
          <p:nvPr/>
        </p:nvGrpSpPr>
        <p:grpSpPr>
          <a:xfrm>
            <a:off x="3170226" y="3769092"/>
            <a:ext cx="1495768" cy="4027074"/>
            <a:chOff x="4763661" y="2954623"/>
            <a:chExt cx="1015788" cy="2734817"/>
          </a:xfrm>
          <a:solidFill>
            <a:schemeClr val="accent4">
              <a:lumMod val="75000"/>
            </a:schemeClr>
          </a:solidFill>
        </p:grpSpPr>
        <p:sp>
          <p:nvSpPr>
            <p:cNvPr id="35"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p:nvGrpSpPr>
          <p:grpSpPr>
            <a:xfrm>
              <a:off x="4763661" y="2954623"/>
              <a:ext cx="1015788" cy="2734817"/>
              <a:chOff x="5166219" y="3359117"/>
              <a:chExt cx="454025" cy="1222376"/>
            </a:xfrm>
            <a:grpFill/>
          </p:grpSpPr>
          <p:sp>
            <p:nvSpPr>
              <p:cNvPr id="37"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8"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9"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0"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1"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2"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3"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4"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5"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6"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7"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8"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9"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0"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1"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2"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3"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4"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5"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6"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7"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8"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9"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0"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1"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2"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sp>
        <p:nvSpPr>
          <p:cNvPr id="64" name="Freeform 111"/>
          <p:cNvSpPr>
            <a:spLocks/>
          </p:cNvSpPr>
          <p:nvPr/>
        </p:nvSpPr>
        <p:spPr bwMode="auto">
          <a:xfrm>
            <a:off x="8191396" y="3859890"/>
            <a:ext cx="1716959" cy="3885133"/>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5" name="Freeform 113"/>
          <p:cNvSpPr>
            <a:spLocks/>
          </p:cNvSpPr>
          <p:nvPr/>
        </p:nvSpPr>
        <p:spPr bwMode="auto">
          <a:xfrm>
            <a:off x="7239189" y="3530361"/>
            <a:ext cx="1305452" cy="390392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66" name="Group 65"/>
          <p:cNvGrpSpPr/>
          <p:nvPr/>
        </p:nvGrpSpPr>
        <p:grpSpPr>
          <a:xfrm>
            <a:off x="4562990" y="3133594"/>
            <a:ext cx="1646522" cy="4432949"/>
            <a:chOff x="4763661" y="2954623"/>
            <a:chExt cx="1015788" cy="2734817"/>
          </a:xfrm>
        </p:grpSpPr>
        <p:sp>
          <p:nvSpPr>
            <p:cNvPr id="67"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p:cNvGrpSpPr/>
            <p:nvPr/>
          </p:nvGrpSpPr>
          <p:grpSpPr>
            <a:xfrm>
              <a:off x="4763661" y="2954623"/>
              <a:ext cx="1015788" cy="2734817"/>
              <a:chOff x="5166219" y="3359117"/>
              <a:chExt cx="454025" cy="1222376"/>
            </a:xfrm>
          </p:grpSpPr>
          <p:sp>
            <p:nvSpPr>
              <p:cNvPr id="69"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0"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1"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2"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3"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4"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5"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6"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7"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8"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9"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0"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1"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2"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3"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4"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5"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6"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7"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8"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9"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0"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1"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2"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3"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4"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nvGrpSpPr>
          <p:cNvPr id="95" name="Group 94"/>
          <p:cNvGrpSpPr/>
          <p:nvPr/>
        </p:nvGrpSpPr>
        <p:grpSpPr>
          <a:xfrm>
            <a:off x="6267717" y="2945827"/>
            <a:ext cx="1652277" cy="4571118"/>
            <a:chOff x="5648819" y="3317842"/>
            <a:chExt cx="455612" cy="1260476"/>
          </a:xfrm>
        </p:grpSpPr>
        <p:sp>
          <p:nvSpPr>
            <p:cNvPr id="96" name="Freeform 110"/>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7" name="Freeform 96"/>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8" name="Freeform 97"/>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9" name="Freeform 98"/>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0" name="Freeform 99"/>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1" name="Freeform 100"/>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2" name="Freeform 101"/>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3" name="Freeform 102"/>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4" name="Freeform 103"/>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5" name="Freeform 104"/>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6" name="Freeform 105"/>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7" name="Freeform 106"/>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8" name="Freeform 107"/>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9" name="Freeform 108"/>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0" name="Freeform 109"/>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1" name="Freeform 110"/>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2" name="Freeform 111"/>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3" name="Freeform 112"/>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4" name="Freeform 113"/>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5" name="Freeform 114"/>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6" name="Freeform 115"/>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7" name="Freeform 116"/>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8" name="Freeform 117"/>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9" name="Freeform 118"/>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0" name="Freeform 119"/>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1" name="Freeform 120"/>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2" name="Freeform 121"/>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nvGrpSpPr>
          <p:cNvPr id="125" name="Group 124"/>
          <p:cNvGrpSpPr/>
          <p:nvPr/>
        </p:nvGrpSpPr>
        <p:grpSpPr>
          <a:xfrm>
            <a:off x="5546806" y="3065149"/>
            <a:ext cx="1506416" cy="4501397"/>
            <a:chOff x="6877823" y="2981768"/>
            <a:chExt cx="898581" cy="2685093"/>
          </a:xfrm>
        </p:grpSpPr>
        <p:sp>
          <p:nvSpPr>
            <p:cNvPr id="126"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7" name="Group 126"/>
            <p:cNvGrpSpPr/>
            <p:nvPr/>
          </p:nvGrpSpPr>
          <p:grpSpPr>
            <a:xfrm>
              <a:off x="6877823" y="2981768"/>
              <a:ext cx="898581" cy="2685093"/>
              <a:chOff x="6125069" y="3378167"/>
              <a:chExt cx="401637" cy="1200151"/>
            </a:xfrm>
          </p:grpSpPr>
          <p:sp>
            <p:nvSpPr>
              <p:cNvPr id="128"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9"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130" name="Group 129"/>
              <p:cNvGrpSpPr/>
              <p:nvPr/>
            </p:nvGrpSpPr>
            <p:grpSpPr>
              <a:xfrm>
                <a:off x="6199681" y="3378167"/>
                <a:ext cx="327025" cy="1200151"/>
                <a:chOff x="6199681" y="3378167"/>
                <a:chExt cx="327025" cy="1200151"/>
              </a:xfrm>
            </p:grpSpPr>
            <p:sp>
              <p:nvSpPr>
                <p:cNvPr id="131" name="Freeform 115"/>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3" name="Freeform 118"/>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5" name="Freeform 120"/>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2" name="Freeform 139"/>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B4009E"/>
                    </a:solidFill>
                  </a:endParaRPr>
                </a:p>
              </p:txBody>
            </p:sp>
            <p:sp>
              <p:nvSpPr>
                <p:cNvPr id="153" name="Oval 170"/>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4" name="Oval 171"/>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grpSp>
        <p:nvGrpSpPr>
          <p:cNvPr id="158" name="Group 157"/>
          <p:cNvGrpSpPr/>
          <p:nvPr/>
        </p:nvGrpSpPr>
        <p:grpSpPr>
          <a:xfrm>
            <a:off x="702002" y="3895442"/>
            <a:ext cx="2538196" cy="835027"/>
            <a:chOff x="8950455" y="380415"/>
            <a:chExt cx="2913486" cy="958491"/>
          </a:xfrm>
        </p:grpSpPr>
        <p:sp>
          <p:nvSpPr>
            <p:cNvPr id="11" name="Rectangle 10"/>
            <p:cNvSpPr/>
            <p:nvPr/>
          </p:nvSpPr>
          <p:spPr bwMode="auto">
            <a:xfrm>
              <a:off x="8950455" y="380415"/>
              <a:ext cx="2592394" cy="95849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Detect &amp; debug the errors in my apps</a:t>
              </a:r>
            </a:p>
          </p:txBody>
        </p:sp>
        <p:sp>
          <p:nvSpPr>
            <p:cNvPr id="155" name="Right Triangle 154"/>
            <p:cNvSpPr/>
            <p:nvPr/>
          </p:nvSpPr>
          <p:spPr bwMode="auto">
            <a:xfrm rot="10800000" flipH="1">
              <a:off x="11530113" y="914542"/>
              <a:ext cx="333828"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Group 158"/>
          <p:cNvGrpSpPr/>
          <p:nvPr/>
        </p:nvGrpSpPr>
        <p:grpSpPr>
          <a:xfrm>
            <a:off x="991886" y="2522790"/>
            <a:ext cx="2756538" cy="914222"/>
            <a:chOff x="8683483" y="289511"/>
            <a:chExt cx="3164113" cy="1049396"/>
          </a:xfrm>
        </p:grpSpPr>
        <p:sp>
          <p:nvSpPr>
            <p:cNvPr id="160" name="Rectangle 159"/>
            <p:cNvSpPr/>
            <p:nvPr/>
          </p:nvSpPr>
          <p:spPr bwMode="auto">
            <a:xfrm>
              <a:off x="8683483" y="289511"/>
              <a:ext cx="2859365"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Understand &amp; optimize performance of my app</a:t>
              </a:r>
            </a:p>
          </p:txBody>
        </p:sp>
        <p:sp>
          <p:nvSpPr>
            <p:cNvPr id="161" name="Right Triangle 160"/>
            <p:cNvSpPr/>
            <p:nvPr/>
          </p:nvSpPr>
          <p:spPr bwMode="auto">
            <a:xfrm rot="5400000" flipH="1">
              <a:off x="11513768" y="870809"/>
              <a:ext cx="333827"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3" name="Group 162"/>
          <p:cNvGrpSpPr/>
          <p:nvPr/>
        </p:nvGrpSpPr>
        <p:grpSpPr>
          <a:xfrm>
            <a:off x="3929082" y="1586630"/>
            <a:ext cx="2754431" cy="1205049"/>
            <a:chOff x="8381155" y="289511"/>
            <a:chExt cx="3161694" cy="1383224"/>
          </a:xfrm>
        </p:grpSpPr>
        <p:sp>
          <p:nvSpPr>
            <p:cNvPr id="164" name="Rectangle 163"/>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Diagnose problems across my app, VMs, networks, and PaaS services</a:t>
              </a:r>
            </a:p>
          </p:txBody>
        </p:sp>
        <p:sp>
          <p:nvSpPr>
            <p:cNvPr id="165" name="Right Triangle 164"/>
            <p:cNvSpPr/>
            <p:nvPr/>
          </p:nvSpPr>
          <p:spPr bwMode="auto">
            <a:xfrm rot="16200000" flipH="1">
              <a:off x="9036961"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6" name="Group 165"/>
          <p:cNvGrpSpPr/>
          <p:nvPr/>
        </p:nvGrpSpPr>
        <p:grpSpPr>
          <a:xfrm>
            <a:off x="7068427" y="1769698"/>
            <a:ext cx="2754431" cy="1205049"/>
            <a:chOff x="8381155" y="289511"/>
            <a:chExt cx="3161694" cy="1383224"/>
          </a:xfrm>
        </p:grpSpPr>
        <p:sp>
          <p:nvSpPr>
            <p:cNvPr id="167" name="Rectangle 166"/>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Show exec dashboards of application SLAs &amp; KPIs</a:t>
              </a:r>
            </a:p>
          </p:txBody>
        </p:sp>
        <p:sp>
          <p:nvSpPr>
            <p:cNvPr id="168" name="Right Triangle 167"/>
            <p:cNvSpPr/>
            <p:nvPr/>
          </p:nvSpPr>
          <p:spPr bwMode="auto">
            <a:xfrm rot="5400000">
              <a:off x="8765362"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9" name="Group 168"/>
          <p:cNvGrpSpPr/>
          <p:nvPr/>
        </p:nvGrpSpPr>
        <p:grpSpPr>
          <a:xfrm>
            <a:off x="8878202" y="2923398"/>
            <a:ext cx="2960767" cy="930733"/>
            <a:chOff x="8047327" y="270559"/>
            <a:chExt cx="3398538" cy="1068348"/>
          </a:xfrm>
        </p:grpSpPr>
        <p:sp>
          <p:nvSpPr>
            <p:cNvPr id="170" name="Rectangle 169"/>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Track usage, engagement &amp; retention of my app</a:t>
              </a:r>
            </a:p>
          </p:txBody>
        </p:sp>
        <p:sp>
          <p:nvSpPr>
            <p:cNvPr id="171" name="Right Triangle 170"/>
            <p:cNvSpPr/>
            <p:nvPr/>
          </p:nvSpPr>
          <p:spPr bwMode="auto">
            <a:xfrm rot="16200000">
              <a:off x="8047326" y="430071"/>
              <a:ext cx="333829"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489DA2F6-38D9-4C9B-98D0-03AE9A37A424}"/>
              </a:ext>
            </a:extLst>
          </p:cNvPr>
          <p:cNvGrpSpPr/>
          <p:nvPr/>
        </p:nvGrpSpPr>
        <p:grpSpPr>
          <a:xfrm>
            <a:off x="9716213" y="4423374"/>
            <a:ext cx="2167405" cy="797339"/>
            <a:chOff x="8062763" y="270559"/>
            <a:chExt cx="3383102" cy="1068348"/>
          </a:xfrm>
        </p:grpSpPr>
        <p:sp>
          <p:nvSpPr>
            <p:cNvPr id="173" name="Rectangle 172">
              <a:extLst>
                <a:ext uri="{FF2B5EF4-FFF2-40B4-BE49-F238E27FC236}">
                  <a16:creationId xmlns:a16="http://schemas.microsoft.com/office/drawing/2014/main" id="{998A5AE1-94BD-4A4C-9E7D-5A09E8D42B0D}"/>
                </a:ext>
              </a:extLst>
            </p:cNvPr>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418">
                <a:lnSpc>
                  <a:spcPct val="90000"/>
                </a:lnSpc>
                <a:spcAft>
                  <a:spcPts val="612"/>
                </a:spcAft>
                <a:buSzPct val="90000"/>
              </a:pPr>
              <a:r>
                <a:rPr lang="en-US" sz="1600">
                  <a:solidFill>
                    <a:srgbClr val="0078D7"/>
                  </a:solidFill>
                  <a:cs typeface="Segoe Pro"/>
                </a:rPr>
                <a:t>Is there is a security threat!!!!!</a:t>
              </a:r>
            </a:p>
          </p:txBody>
        </p:sp>
        <p:sp>
          <p:nvSpPr>
            <p:cNvPr id="174" name="Right Triangle 173">
              <a:extLst>
                <a:ext uri="{FF2B5EF4-FFF2-40B4-BE49-F238E27FC236}">
                  <a16:creationId xmlns:a16="http://schemas.microsoft.com/office/drawing/2014/main" id="{8D4342CA-5334-4828-9A2A-40DD92D5B2C4}"/>
                </a:ext>
              </a:extLst>
            </p:cNvPr>
            <p:cNvSpPr/>
            <p:nvPr/>
          </p:nvSpPr>
          <p:spPr bwMode="auto">
            <a:xfrm rot="10987962">
              <a:off x="8062763" y="460602"/>
              <a:ext cx="333829"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30" name="Picture 6" descr="Image result for mustache">
            <a:extLst>
              <a:ext uri="{FF2B5EF4-FFF2-40B4-BE49-F238E27FC236}">
                <a16:creationId xmlns:a16="http://schemas.microsoft.com/office/drawing/2014/main" id="{E76CB2D7-3F82-4137-A331-F1048B05C319}"/>
              </a:ext>
            </a:extLst>
          </p:cNvPr>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674515" y="3951338"/>
            <a:ext cx="739809" cy="739809"/>
          </a:xfrm>
          <a:prstGeom prst="rect">
            <a:avLst/>
          </a:prstGeom>
          <a:solidFill>
            <a:schemeClr val="accent1">
              <a:alpha val="0"/>
            </a:schemeClr>
          </a:solidFill>
        </p:spPr>
      </p:pic>
    </p:spTree>
    <p:extLst>
      <p:ext uri="{BB962C8B-B14F-4D97-AF65-F5344CB8AC3E}">
        <p14:creationId xmlns:p14="http://schemas.microsoft.com/office/powerpoint/2010/main" val="1521297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750"/>
                                        <p:tgtEl>
                                          <p:spTgt spid="15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fade">
                                      <p:cBhvr>
                                        <p:cTn id="11" dur="750"/>
                                        <p:tgtEl>
                                          <p:spTgt spid="1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750"/>
                                        <p:tgtEl>
                                          <p:spTgt spid="16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750"/>
                                        <p:tgtEl>
                                          <p:spTgt spid="16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750"/>
                                        <p:tgtEl>
                                          <p:spTgt spid="169"/>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850"/>
                                        <p:tgtEl>
                                          <p:spTgt spid="17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85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8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2EFEB-B3B7-42C3-8FC6-93518FCD308B}"/>
              </a:ext>
            </a:extLst>
          </p:cNvPr>
          <p:cNvSpPr>
            <a:spLocks noGrp="1"/>
          </p:cNvSpPr>
          <p:nvPr>
            <p:ph type="title"/>
          </p:nvPr>
        </p:nvSpPr>
        <p:spPr/>
        <p:txBody>
          <a:bodyPr/>
          <a:lstStyle/>
          <a:p>
            <a:r>
              <a:rPr lang="en-US" dirty="0"/>
              <a:t>Azure Application Insights</a:t>
            </a:r>
          </a:p>
        </p:txBody>
      </p:sp>
      <p:pic>
        <p:nvPicPr>
          <p:cNvPr id="4" name="Picture 3">
            <a:extLst>
              <a:ext uri="{FF2B5EF4-FFF2-40B4-BE49-F238E27FC236}">
                <a16:creationId xmlns:a16="http://schemas.microsoft.com/office/drawing/2014/main" id="{77C75600-085C-43D0-8057-E3B72A17DBF9}"/>
              </a:ext>
            </a:extLst>
          </p:cNvPr>
          <p:cNvPicPr>
            <a:picLocks noChangeAspect="1"/>
          </p:cNvPicPr>
          <p:nvPr/>
        </p:nvPicPr>
        <p:blipFill rotWithShape="1">
          <a:blip r:embed="rId3"/>
          <a:srcRect r="1836"/>
          <a:stretch/>
        </p:blipFill>
        <p:spPr>
          <a:xfrm>
            <a:off x="1663710" y="1613907"/>
            <a:ext cx="8866900" cy="4504790"/>
          </a:xfrm>
          <a:prstGeom prst="rect">
            <a:avLst/>
          </a:prstGeom>
          <a:ln>
            <a:noFill/>
          </a:ln>
          <a:effectLst>
            <a:outerShdw blurRad="190500" algn="tl" rotWithShape="0">
              <a:srgbClr val="000000">
                <a:alpha val="70000"/>
              </a:srgbClr>
            </a:outerShdw>
          </a:effectLst>
        </p:spPr>
      </p:pic>
      <p:graphicFrame>
        <p:nvGraphicFramePr>
          <p:cNvPr id="5" name="Diagram 4">
            <a:extLst>
              <a:ext uri="{FF2B5EF4-FFF2-40B4-BE49-F238E27FC236}">
                <a16:creationId xmlns:a16="http://schemas.microsoft.com/office/drawing/2014/main" id="{0620D21C-44CA-433D-BDB6-9CCD62BD7472}"/>
              </a:ext>
            </a:extLst>
          </p:cNvPr>
          <p:cNvGraphicFramePr/>
          <p:nvPr>
            <p:extLst>
              <p:ext uri="{D42A27DB-BD31-4B8C-83A1-F6EECF244321}">
                <p14:modId xmlns:p14="http://schemas.microsoft.com/office/powerpoint/2010/main" val="695746690"/>
              </p:ext>
            </p:extLst>
          </p:nvPr>
        </p:nvGraphicFramePr>
        <p:xfrm>
          <a:off x="87549" y="1482804"/>
          <a:ext cx="1507787" cy="47669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372992D3-581E-40D4-8864-5279AFF0581F}"/>
              </a:ext>
            </a:extLst>
          </p:cNvPr>
          <p:cNvGraphicFramePr/>
          <p:nvPr>
            <p:extLst>
              <p:ext uri="{D42A27DB-BD31-4B8C-83A1-F6EECF244321}">
                <p14:modId xmlns:p14="http://schemas.microsoft.com/office/powerpoint/2010/main" val="3369766553"/>
              </p:ext>
            </p:extLst>
          </p:nvPr>
        </p:nvGraphicFramePr>
        <p:xfrm>
          <a:off x="10598984" y="1482805"/>
          <a:ext cx="1521680" cy="47669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0301682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erver and Cloud 2013">
  <a:themeElements>
    <a:clrScheme name="Custom 11">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6.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7.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8.xml><?xml version="1.0" encoding="utf-8"?>
<a:theme xmlns:a="http://schemas.openxmlformats.org/drawingml/2006/main" name="1_3CMG_MarketResearch_template_White_16-9_internalUse">
  <a:themeElements>
    <a:clrScheme name="Custom 40">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2A4A"/>
      </a:hlink>
      <a:folHlink>
        <a:srgbClr val="00396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SA_AR_PreBrief_AzureSecurity Center" id="{DF4503D1-F9B8-42FC-B0B6-C2239586CF8C}" vid="{596D8E7F-C70C-46FC-BB55-D1E56F4C26BF}"/>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10394</TotalTime>
  <Words>5628</Words>
  <Application>Microsoft Office PowerPoint</Application>
  <PresentationFormat>Widescreen</PresentationFormat>
  <Paragraphs>678</Paragraphs>
  <Slides>43</Slides>
  <Notes>43</Notes>
  <HiddenSlides>4</HiddenSlides>
  <MMClips>0</MMClips>
  <ScaleCrop>false</ScaleCrop>
  <HeadingPairs>
    <vt:vector size="8" baseType="variant">
      <vt:variant>
        <vt:lpstr>Fonts Used</vt:lpstr>
      </vt:variant>
      <vt:variant>
        <vt:i4>14</vt:i4>
      </vt:variant>
      <vt:variant>
        <vt:lpstr>Theme</vt:lpstr>
      </vt:variant>
      <vt:variant>
        <vt:i4>8</vt:i4>
      </vt:variant>
      <vt:variant>
        <vt:lpstr>Embedded OLE Servers</vt:lpstr>
      </vt:variant>
      <vt:variant>
        <vt:i4>1</vt:i4>
      </vt:variant>
      <vt:variant>
        <vt:lpstr>Slide Titles</vt:lpstr>
      </vt:variant>
      <vt:variant>
        <vt:i4>43</vt:i4>
      </vt:variant>
    </vt:vector>
  </HeadingPairs>
  <TitlesOfParts>
    <vt:vector size="66" baseType="lpstr">
      <vt:lpstr>Arial</vt:lpstr>
      <vt:lpstr>Calibri</vt:lpstr>
      <vt:lpstr>Calibri Light</vt:lpstr>
      <vt:lpstr>Consolas</vt:lpstr>
      <vt:lpstr>Courier New</vt:lpstr>
      <vt:lpstr>Segoe Pro</vt:lpstr>
      <vt:lpstr>Segoe Semibold</vt:lpstr>
      <vt:lpstr>Segoe UI</vt:lpstr>
      <vt:lpstr>Segoe UI (Body)</vt:lpstr>
      <vt:lpstr>Segoe UI Bold</vt:lpstr>
      <vt:lpstr>Segoe UI Light</vt:lpstr>
      <vt:lpstr>Segoe UI Semibold</vt:lpstr>
      <vt:lpstr>Segoe UI Semilight</vt:lpstr>
      <vt:lpstr>Wingdings</vt:lpstr>
      <vt:lpstr>Office Theme</vt:lpstr>
      <vt:lpstr>1_Office Theme</vt:lpstr>
      <vt:lpstr>2_Office Theme</vt:lpstr>
      <vt:lpstr>1_Server and Cloud 2013</vt:lpstr>
      <vt:lpstr>2_COLOR TEMPLATE</vt:lpstr>
      <vt:lpstr>5-50111_Build 2017_LIGHT GRAY TEMPLATE</vt:lpstr>
      <vt:lpstr>Connect_2016_Template_Light</vt:lpstr>
      <vt:lpstr>1_3CMG_MarketResearch_template_White_16-9_internalUse</vt:lpstr>
      <vt:lpstr>think-cell Slide</vt:lpstr>
      <vt:lpstr>Design for Operations</vt:lpstr>
      <vt:lpstr>PowerPoint Presentation</vt:lpstr>
      <vt:lpstr>Azure is a cloud partnership</vt:lpstr>
      <vt:lpstr>Monitoring and Alerting</vt:lpstr>
      <vt:lpstr>Microsoft Products and Services – Platform Services</vt:lpstr>
      <vt:lpstr>Microsoft Products and Services – Application / Infra</vt:lpstr>
      <vt:lpstr>Microsoft Product and Services - Shared</vt:lpstr>
      <vt:lpstr>What does visibility mean to you?</vt:lpstr>
      <vt:lpstr>Azure Application Insights</vt:lpstr>
      <vt:lpstr>Application Insights</vt:lpstr>
      <vt:lpstr>Application Map (Insights)</vt:lpstr>
      <vt:lpstr>Application Map (Insights)</vt:lpstr>
      <vt:lpstr>Application Insights Ecosystem</vt:lpstr>
      <vt:lpstr>Design a platform monitoring and alerting strategy</vt:lpstr>
      <vt:lpstr>Full set of cloud management capabilities</vt:lpstr>
      <vt:lpstr>Azure Monitor</vt:lpstr>
      <vt:lpstr>PowerPoint Presentation</vt:lpstr>
      <vt:lpstr>Azure Log Analytics</vt:lpstr>
      <vt:lpstr>Log Analytics – Everything in one place</vt:lpstr>
      <vt:lpstr>Demo – Azure Monitor, Azure Security Center, OMS, ARM Policies </vt:lpstr>
      <vt:lpstr>Design an operations automation strategy</vt:lpstr>
      <vt:lpstr>Azure Automation</vt:lpstr>
      <vt:lpstr>Which to use?   All can be used with Windows &amp; Linux</vt:lpstr>
      <vt:lpstr>Azure Event Grid</vt:lpstr>
      <vt:lpstr>Manage all events in one place</vt:lpstr>
      <vt:lpstr>Scenarios</vt:lpstr>
      <vt:lpstr>Azure Logic Apps</vt:lpstr>
      <vt:lpstr>Azure Backup / Site Recovery</vt:lpstr>
      <vt:lpstr>Azure Backup Key Workloads</vt:lpstr>
      <vt:lpstr>How It Works: Azure Backup Server </vt:lpstr>
      <vt:lpstr>Backup Schedule &amp; Retention Policy</vt:lpstr>
      <vt:lpstr>Cancelling Schedule and Removing Backups</vt:lpstr>
      <vt:lpstr>PowerPoint Presentation</vt:lpstr>
      <vt:lpstr>Azure Site Recovery support matrix *</vt:lpstr>
      <vt:lpstr>Azure BC/DR Capabilities &amp; Use Cases</vt:lpstr>
      <vt:lpstr>Disaster Recovery Capabilities &amp; Use Cases</vt:lpstr>
      <vt:lpstr>PowerPoint Presentation</vt:lpstr>
      <vt:lpstr>PowerShell for automation</vt:lpstr>
      <vt:lpstr>Desired State Configuration (DSC)</vt:lpstr>
      <vt:lpstr>Azure Automation Use Cases</vt:lpstr>
      <vt:lpstr>Hands-on Labs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Satheeshkumar Manoharan</cp:lastModifiedBy>
  <cp:revision>291</cp:revision>
  <dcterms:created xsi:type="dcterms:W3CDTF">2015-09-15T13:10:44Z</dcterms:created>
  <dcterms:modified xsi:type="dcterms:W3CDTF">2018-08-28T12:16:58Z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2017-09-20T13:59:46.6812851-07:00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